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6" r:id="rId4"/>
    <p:sldId id="267" r:id="rId5"/>
    <p:sldId id="268" r:id="rId6"/>
    <p:sldId id="257" r:id="rId7"/>
    <p:sldId id="258" r:id="rId8"/>
    <p:sldId id="259" r:id="rId9"/>
    <p:sldId id="260" r:id="rId10"/>
    <p:sldId id="262" r:id="rId11"/>
    <p:sldId id="263" r:id="rId12"/>
    <p:sldId id="264"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87" d="100"/>
          <a:sy n="87" d="100"/>
        </p:scale>
        <p:origin x="52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4/17/2026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4/17/2026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dirty="0"/>
              <a:t>„Įvadas į profesiją”</a:t>
            </a:r>
            <a:endParaRPr lang="en-US" dirty="0"/>
          </a:p>
        </p:txBody>
      </p:sp>
      <p:sp>
        <p:nvSpPr>
          <p:cNvPr id="3" name="Subtitle 2"/>
          <p:cNvSpPr>
            <a:spLocks noGrp="1"/>
          </p:cNvSpPr>
          <p:nvPr>
            <p:ph type="subTitle" idx="1"/>
          </p:nvPr>
        </p:nvSpPr>
        <p:spPr/>
        <p:txBody>
          <a:bodyPr/>
          <a:lstStyle/>
          <a:p>
            <a:r>
              <a:rPr lang="lt-LT" sz="1400" dirty="0"/>
              <a:t> </a:t>
            </a:r>
            <a:endParaRPr lang="en-US" sz="1400" dirty="0"/>
          </a:p>
          <a:p>
            <a:r>
              <a:rPr lang="lt-LT" sz="1400" b="1" dirty="0"/>
              <a:t>DUONOS IR PYRAGO GAMINIŲ KEPĖJO MODULINĖ PROFESINIO MOKYMO PROGRAMA</a:t>
            </a:r>
            <a:endParaRPr lang="en-US" sz="1400" dirty="0"/>
          </a:p>
          <a:p>
            <a:endParaRPr lang="en-US" dirty="0"/>
          </a:p>
        </p:txBody>
      </p:sp>
    </p:spTree>
    <p:extLst>
      <p:ext uri="{BB962C8B-B14F-4D97-AF65-F5344CB8AC3E}">
        <p14:creationId xmlns:p14="http://schemas.microsoft.com/office/powerpoint/2010/main" val="204142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4715" y="1855189"/>
            <a:ext cx="6096000" cy="1938992"/>
          </a:xfrm>
          <a:prstGeom prst="rect">
            <a:avLst/>
          </a:prstGeom>
        </p:spPr>
        <p:txBody>
          <a:bodyPr>
            <a:spAutoFit/>
          </a:bodyPr>
          <a:lstStyle/>
          <a:p>
            <a:r>
              <a:rPr lang="lt-LT" sz="2400" b="1" dirty="0"/>
              <a:t>Funkcijos:</a:t>
            </a:r>
            <a:endParaRPr lang="lt-LT" sz="2400" dirty="0"/>
          </a:p>
          <a:p>
            <a:pPr>
              <a:buFont typeface="Arial" panose="020B0604020202020204" pitchFamily="34" charset="0"/>
              <a:buChar char="•"/>
            </a:pPr>
            <a:r>
              <a:rPr lang="lt-LT" sz="2400" dirty="0"/>
              <a:t>Kepinių gamybos proceso vykdymas. </a:t>
            </a:r>
          </a:p>
          <a:p>
            <a:pPr>
              <a:buFont typeface="Arial" panose="020B0604020202020204" pitchFamily="34" charset="0"/>
              <a:buChar char="•"/>
            </a:pPr>
            <a:r>
              <a:rPr lang="lt-LT" sz="2400" dirty="0"/>
              <a:t>Žaliavų kokybės tikrinimas. </a:t>
            </a:r>
          </a:p>
          <a:p>
            <a:pPr>
              <a:buFont typeface="Arial" panose="020B0604020202020204" pitchFamily="34" charset="0"/>
              <a:buChar char="•"/>
            </a:pPr>
            <a:r>
              <a:rPr lang="lt-LT" sz="2400" dirty="0"/>
              <a:t>Įrangos naudojimas ir priežiūra. </a:t>
            </a:r>
          </a:p>
          <a:p>
            <a:pPr>
              <a:buFont typeface="Arial" panose="020B0604020202020204" pitchFamily="34" charset="0"/>
              <a:buChar char="•"/>
            </a:pPr>
            <a:r>
              <a:rPr lang="lt-LT" sz="2400" dirty="0"/>
              <a:t>Higienos normų laikymasis.</a:t>
            </a:r>
          </a:p>
        </p:txBody>
      </p:sp>
      <p:sp>
        <p:nvSpPr>
          <p:cNvPr id="3" name="Rectangle 2"/>
          <p:cNvSpPr/>
          <p:nvPr/>
        </p:nvSpPr>
        <p:spPr>
          <a:xfrm>
            <a:off x="5422231" y="3492442"/>
            <a:ext cx="6096000" cy="2677656"/>
          </a:xfrm>
          <a:prstGeom prst="rect">
            <a:avLst/>
          </a:prstGeom>
        </p:spPr>
        <p:txBody>
          <a:bodyPr>
            <a:spAutoFit/>
          </a:bodyPr>
          <a:lstStyle/>
          <a:p>
            <a:r>
              <a:rPr lang="lt-LT" sz="2400" b="1" dirty="0"/>
              <a:t>Uždaviniai:</a:t>
            </a:r>
            <a:endParaRPr lang="lt-LT" sz="2400" dirty="0"/>
          </a:p>
          <a:p>
            <a:pPr>
              <a:buFont typeface="Arial" panose="020B0604020202020204" pitchFamily="34" charset="0"/>
              <a:buChar char="•"/>
            </a:pPr>
            <a:r>
              <a:rPr lang="lt-LT" sz="2400" dirty="0"/>
              <a:t>Pagaminti kokybiškus ir saugius vartoti gaminius. </a:t>
            </a:r>
          </a:p>
          <a:p>
            <a:pPr>
              <a:buFont typeface="Arial" panose="020B0604020202020204" pitchFamily="34" charset="0"/>
              <a:buChar char="•"/>
            </a:pPr>
            <a:r>
              <a:rPr lang="lt-LT" sz="2400" dirty="0"/>
              <a:t>Laikytis receptūrų ir technologinių kortelių. </a:t>
            </a:r>
          </a:p>
          <a:p>
            <a:pPr>
              <a:buFont typeface="Arial" panose="020B0604020202020204" pitchFamily="34" charset="0"/>
              <a:buChar char="•"/>
            </a:pPr>
            <a:r>
              <a:rPr lang="lt-LT" sz="2400" dirty="0"/>
              <a:t>Užtikrinti gamybos efektyvumą ir mažinti nuostolius. </a:t>
            </a:r>
          </a:p>
          <a:p>
            <a:pPr>
              <a:buFont typeface="Arial" panose="020B0604020202020204" pitchFamily="34" charset="0"/>
              <a:buChar char="•"/>
            </a:pPr>
            <a:r>
              <a:rPr lang="lt-LT" sz="2400" dirty="0"/>
              <a:t>Prisitaikyti prie naujų receptūrų ir rinkos poreikių.</a:t>
            </a:r>
          </a:p>
        </p:txBody>
      </p:sp>
      <p:sp>
        <p:nvSpPr>
          <p:cNvPr id="4" name="Rectangle 3"/>
          <p:cNvSpPr/>
          <p:nvPr/>
        </p:nvSpPr>
        <p:spPr>
          <a:xfrm>
            <a:off x="1034715" y="949651"/>
            <a:ext cx="5520935" cy="646331"/>
          </a:xfrm>
          <a:prstGeom prst="rect">
            <a:avLst/>
          </a:prstGeom>
        </p:spPr>
        <p:txBody>
          <a:bodyPr wrap="none">
            <a:spAutoFit/>
          </a:bodyPr>
          <a:lstStyle/>
          <a:p>
            <a:r>
              <a:rPr lang="lt-LT" sz="3600" dirty="0"/>
              <a:t>Kepėjo funkcijos ir uždaviniai</a:t>
            </a:r>
            <a:endParaRPr lang="en-US" sz="3600" dirty="0"/>
          </a:p>
        </p:txBody>
      </p:sp>
      <p:pic>
        <p:nvPicPr>
          <p:cNvPr id="5" name="Picture 4"/>
          <p:cNvPicPr>
            <a:picLocks noChangeAspect="1"/>
          </p:cNvPicPr>
          <p:nvPr/>
        </p:nvPicPr>
        <p:blipFill>
          <a:blip r:embed="rId2"/>
          <a:stretch>
            <a:fillRect/>
          </a:stretch>
        </p:blipFill>
        <p:spPr>
          <a:xfrm>
            <a:off x="7331241" y="691816"/>
            <a:ext cx="2834439" cy="1889626"/>
          </a:xfrm>
          <a:prstGeom prst="rect">
            <a:avLst/>
          </a:prstGeom>
          <a:effectLst>
            <a:reflection stA="99000" endPos="65000" dist="50800" dir="5400000" sy="-100000" algn="bl" rotWithShape="0"/>
          </a:effectLst>
        </p:spPr>
      </p:pic>
      <p:pic>
        <p:nvPicPr>
          <p:cNvPr id="6" name="Picture 5"/>
          <p:cNvPicPr>
            <a:picLocks noChangeAspect="1"/>
          </p:cNvPicPr>
          <p:nvPr/>
        </p:nvPicPr>
        <p:blipFill>
          <a:blip r:embed="rId3"/>
          <a:stretch>
            <a:fillRect/>
          </a:stretch>
        </p:blipFill>
        <p:spPr>
          <a:xfrm>
            <a:off x="1095875" y="4053389"/>
            <a:ext cx="3543300" cy="1285875"/>
          </a:xfrm>
          <a:prstGeom prst="rect">
            <a:avLst/>
          </a:prstGeom>
          <a:effectLst>
            <a:reflection stA="99000" endPos="65000" dist="50800" dir="5400000" sy="-100000" algn="bl" rotWithShape="0"/>
          </a:effectLst>
        </p:spPr>
      </p:pic>
    </p:spTree>
    <p:extLst>
      <p:ext uri="{BB962C8B-B14F-4D97-AF65-F5344CB8AC3E}">
        <p14:creationId xmlns:p14="http://schemas.microsoft.com/office/powerpoint/2010/main" val="1951889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2105" y="929443"/>
            <a:ext cx="7058528" cy="3785652"/>
          </a:xfrm>
          <a:prstGeom prst="rect">
            <a:avLst/>
          </a:prstGeom>
        </p:spPr>
        <p:txBody>
          <a:bodyPr wrap="square">
            <a:spAutoFit/>
          </a:bodyPr>
          <a:lstStyle/>
          <a:p>
            <a:r>
              <a:rPr lang="lt-LT" sz="3600" b="1" dirty="0"/>
              <a:t>Geros higienos praktikos </a:t>
            </a:r>
            <a:r>
              <a:rPr lang="lt-LT" sz="3600" b="1" dirty="0" smtClean="0"/>
              <a:t>taisyklės</a:t>
            </a:r>
          </a:p>
          <a:p>
            <a:endParaRPr lang="lt-LT" sz="3600" b="1" dirty="0"/>
          </a:p>
          <a:p>
            <a:r>
              <a:rPr lang="lt-LT" sz="2400" dirty="0"/>
              <a:t>Maisto gamyboje higiena yra būtina, todėl kepėjas privalo laikytis šių principų:</a:t>
            </a:r>
          </a:p>
          <a:p>
            <a:r>
              <a:rPr lang="lt-LT" sz="2400" b="1" dirty="0"/>
              <a:t>Asmens higiena:</a:t>
            </a:r>
            <a:r>
              <a:rPr lang="lt-LT" sz="2400" dirty="0"/>
              <a:t> </a:t>
            </a:r>
          </a:p>
          <a:p>
            <a:pPr marL="742950" lvl="1" indent="-285750">
              <a:buFont typeface="Arial" panose="020B0604020202020204" pitchFamily="34" charset="0"/>
              <a:buChar char="•"/>
            </a:pPr>
            <a:r>
              <a:rPr lang="lt-LT" sz="2400" dirty="0"/>
              <a:t>Švarūs darbo drabužiai, galvos apdangalas. </a:t>
            </a:r>
          </a:p>
          <a:p>
            <a:pPr marL="742950" lvl="1" indent="-285750">
              <a:buFont typeface="Arial" panose="020B0604020202020204" pitchFamily="34" charset="0"/>
              <a:buChar char="•"/>
            </a:pPr>
            <a:r>
              <a:rPr lang="lt-LT" sz="2400" dirty="0"/>
              <a:t>Reguliarus rankų plovimas ir dezinfekavimas. </a:t>
            </a:r>
          </a:p>
          <a:p>
            <a:pPr marL="742950" lvl="1" indent="-285750">
              <a:buFont typeface="Arial" panose="020B0604020202020204" pitchFamily="34" charset="0"/>
              <a:buChar char="•"/>
            </a:pPr>
            <a:r>
              <a:rPr lang="lt-LT" sz="2400" dirty="0"/>
              <a:t>Draudžiama dirbti sergant užkrečiamosiomis ligomis.</a:t>
            </a:r>
          </a:p>
        </p:txBody>
      </p:sp>
      <p:sp>
        <p:nvSpPr>
          <p:cNvPr id="3" name="Rectangle 2"/>
          <p:cNvSpPr/>
          <p:nvPr/>
        </p:nvSpPr>
        <p:spPr>
          <a:xfrm>
            <a:off x="802105" y="4618479"/>
            <a:ext cx="6096000" cy="1569660"/>
          </a:xfrm>
          <a:prstGeom prst="rect">
            <a:avLst/>
          </a:prstGeom>
        </p:spPr>
        <p:txBody>
          <a:bodyPr>
            <a:spAutoFit/>
          </a:bodyPr>
          <a:lstStyle/>
          <a:p>
            <a:r>
              <a:rPr lang="lt-LT" sz="2400" b="1" dirty="0"/>
              <a:t>Darbo vietos higiena:</a:t>
            </a:r>
            <a:endParaRPr lang="lt-LT" sz="2400" dirty="0"/>
          </a:p>
          <a:p>
            <a:pPr marL="342900" indent="-342900">
              <a:buFont typeface="Arial" panose="020B0604020202020204" pitchFamily="34" charset="0"/>
              <a:buChar char="•"/>
            </a:pPr>
            <a:r>
              <a:rPr lang="lt-LT" sz="2400" dirty="0" smtClean="0"/>
              <a:t>Švari </a:t>
            </a:r>
            <a:r>
              <a:rPr lang="lt-LT" sz="2400" dirty="0"/>
              <a:t>ir tvarkinga darbo aplinka. </a:t>
            </a:r>
          </a:p>
          <a:p>
            <a:pPr marL="342900" indent="-342900">
              <a:buFont typeface="Arial" panose="020B0604020202020204" pitchFamily="34" charset="0"/>
              <a:buChar char="•"/>
            </a:pPr>
            <a:r>
              <a:rPr lang="lt-LT" sz="2400" dirty="0"/>
              <a:t>Reguliarus paviršių, įrankių ir įrangos valymas bei dezinfekcija</a:t>
            </a:r>
            <a:r>
              <a:rPr lang="lt-LT" dirty="0"/>
              <a:t>.</a:t>
            </a:r>
          </a:p>
        </p:txBody>
      </p:sp>
      <p:pic>
        <p:nvPicPr>
          <p:cNvPr id="4" name="Picture 3"/>
          <p:cNvPicPr>
            <a:picLocks noChangeAspect="1"/>
          </p:cNvPicPr>
          <p:nvPr/>
        </p:nvPicPr>
        <p:blipFill>
          <a:blip r:embed="rId2"/>
          <a:stretch>
            <a:fillRect/>
          </a:stretch>
        </p:blipFill>
        <p:spPr>
          <a:xfrm>
            <a:off x="7855089" y="1399353"/>
            <a:ext cx="2034869" cy="2755552"/>
          </a:xfrm>
          <a:prstGeom prst="rect">
            <a:avLst/>
          </a:prstGeom>
          <a:effectLst>
            <a:reflection stA="99000" endPos="65000" dist="50800" dir="5400000" sy="-100000" algn="bl" rotWithShape="0"/>
          </a:effectLst>
        </p:spPr>
      </p:pic>
    </p:spTree>
    <p:extLst>
      <p:ext uri="{BB962C8B-B14F-4D97-AF65-F5344CB8AC3E}">
        <p14:creationId xmlns:p14="http://schemas.microsoft.com/office/powerpoint/2010/main" val="1119700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4715" y="887741"/>
            <a:ext cx="6096000" cy="2308324"/>
          </a:xfrm>
          <a:prstGeom prst="rect">
            <a:avLst/>
          </a:prstGeom>
        </p:spPr>
        <p:txBody>
          <a:bodyPr>
            <a:spAutoFit/>
          </a:bodyPr>
          <a:lstStyle/>
          <a:p>
            <a:r>
              <a:rPr lang="lt-LT" sz="2400" b="1" dirty="0"/>
              <a:t>Žaliavų ir produktų sauga:</a:t>
            </a:r>
            <a:endParaRPr lang="lt-LT" sz="2400" dirty="0"/>
          </a:p>
          <a:p>
            <a:pPr>
              <a:buFont typeface="Arial" panose="020B0604020202020204" pitchFamily="34" charset="0"/>
              <a:buChar char="•"/>
            </a:pPr>
            <a:r>
              <a:rPr lang="lt-LT" sz="2400" dirty="0"/>
              <a:t>Tinkamas žaliavų laikymas (temperatūra, drėgmė). </a:t>
            </a:r>
          </a:p>
          <a:p>
            <a:pPr>
              <a:buFont typeface="Arial" panose="020B0604020202020204" pitchFamily="34" charset="0"/>
              <a:buChar char="•"/>
            </a:pPr>
            <a:r>
              <a:rPr lang="lt-LT" sz="2400" dirty="0"/>
              <a:t>Galiojimo terminų kontrolė. </a:t>
            </a:r>
          </a:p>
          <a:p>
            <a:pPr>
              <a:buFont typeface="Arial" panose="020B0604020202020204" pitchFamily="34" charset="0"/>
              <a:buChar char="•"/>
            </a:pPr>
            <a:r>
              <a:rPr lang="lt-LT" sz="2400" dirty="0"/>
              <a:t>Kryžminės taršos prevencija (atskirti žalius ir gatavus produktus).</a:t>
            </a:r>
          </a:p>
        </p:txBody>
      </p:sp>
      <p:sp>
        <p:nvSpPr>
          <p:cNvPr id="3" name="Rectangle 2"/>
          <p:cNvSpPr/>
          <p:nvPr/>
        </p:nvSpPr>
        <p:spPr>
          <a:xfrm>
            <a:off x="1034715" y="3657146"/>
            <a:ext cx="6096000" cy="1938992"/>
          </a:xfrm>
          <a:prstGeom prst="rect">
            <a:avLst/>
          </a:prstGeom>
        </p:spPr>
        <p:txBody>
          <a:bodyPr>
            <a:spAutoFit/>
          </a:bodyPr>
          <a:lstStyle/>
          <a:p>
            <a:r>
              <a:rPr lang="lt-LT" sz="2400" b="1" dirty="0"/>
              <a:t>Technologinių procesų laikymasis:</a:t>
            </a:r>
            <a:endParaRPr lang="lt-LT" sz="2400" dirty="0"/>
          </a:p>
          <a:p>
            <a:pPr>
              <a:buFont typeface="Arial" panose="020B0604020202020204" pitchFamily="34" charset="0"/>
              <a:buChar char="•"/>
            </a:pPr>
            <a:r>
              <a:rPr lang="lt-LT" sz="2400" dirty="0"/>
              <a:t>Teisingos kepimo temperatūros ir laiko laikymasis. </a:t>
            </a:r>
          </a:p>
          <a:p>
            <a:pPr>
              <a:buFont typeface="Arial" panose="020B0604020202020204" pitchFamily="34" charset="0"/>
              <a:buChar char="•"/>
            </a:pPr>
            <a:r>
              <a:rPr lang="lt-LT" sz="2400" dirty="0"/>
              <a:t>Maisto saugos reikalavimų užtikrinimas viso proceso metu</a:t>
            </a:r>
            <a:r>
              <a:rPr lang="lt-LT" dirty="0"/>
              <a:t>.</a:t>
            </a:r>
          </a:p>
        </p:txBody>
      </p:sp>
      <p:pic>
        <p:nvPicPr>
          <p:cNvPr id="4" name="Picture 3"/>
          <p:cNvPicPr>
            <a:picLocks noChangeAspect="1"/>
          </p:cNvPicPr>
          <p:nvPr/>
        </p:nvPicPr>
        <p:blipFill>
          <a:blip r:embed="rId2"/>
          <a:stretch>
            <a:fillRect/>
          </a:stretch>
        </p:blipFill>
        <p:spPr>
          <a:xfrm>
            <a:off x="6923397" y="1490160"/>
            <a:ext cx="4023586" cy="2392029"/>
          </a:xfrm>
          <a:prstGeom prst="rect">
            <a:avLst/>
          </a:prstGeom>
          <a:effectLst>
            <a:reflection stA="99000" endPos="65000" dist="50800" dir="5400000" sy="-100000" algn="bl" rotWithShape="0"/>
          </a:effectLst>
        </p:spPr>
      </p:pic>
    </p:spTree>
    <p:extLst>
      <p:ext uri="{BB962C8B-B14F-4D97-AF65-F5344CB8AC3E}">
        <p14:creationId xmlns:p14="http://schemas.microsoft.com/office/powerpoint/2010/main" val="1655864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0970" y="1514981"/>
            <a:ext cx="5967662" cy="3416320"/>
          </a:xfrm>
          <a:prstGeom prst="rect">
            <a:avLst/>
          </a:prstGeom>
        </p:spPr>
        <p:txBody>
          <a:bodyPr wrap="square">
            <a:spAutoFit/>
          </a:bodyPr>
          <a:lstStyle/>
          <a:p>
            <a:pPr algn="ctr"/>
            <a:r>
              <a:rPr lang="lt-LT" sz="2400" b="1" dirty="0"/>
              <a:t>Turimų gebėjimų, įgytų savaiminiu ar neformaliuoju būdu, </a:t>
            </a:r>
            <a:r>
              <a:rPr lang="lt-LT" sz="2400" b="1" dirty="0" smtClean="0"/>
              <a:t>vertinimas</a:t>
            </a:r>
          </a:p>
          <a:p>
            <a:pPr algn="ctr"/>
            <a:endParaRPr lang="lt-LT" sz="2400" b="1" dirty="0"/>
          </a:p>
          <a:p>
            <a:r>
              <a:rPr lang="lt-LT" sz="2400" dirty="0"/>
              <a:t>Tai procesas, kurio metu įvertinamos asmens žinios ir įgūdžiai, įgyti ne formalioje mokymo sistemoje (pvz., dirbant, savarankiškai mokantis, dalyvaujant kursuose). Tokiu vertinimu siekiama pripažinti turimas kompetencijas ir, jei reikia, jas įskaityti profesinio mokymo programoje.</a:t>
            </a:r>
          </a:p>
        </p:txBody>
      </p:sp>
      <p:pic>
        <p:nvPicPr>
          <p:cNvPr id="3" name="Picture 2"/>
          <p:cNvPicPr>
            <a:picLocks noChangeAspect="1"/>
          </p:cNvPicPr>
          <p:nvPr/>
        </p:nvPicPr>
        <p:blipFill>
          <a:blip r:embed="rId2"/>
          <a:stretch>
            <a:fillRect/>
          </a:stretch>
        </p:blipFill>
        <p:spPr>
          <a:xfrm>
            <a:off x="7404943" y="1065546"/>
            <a:ext cx="3786682" cy="2519865"/>
          </a:xfrm>
          <a:prstGeom prst="rect">
            <a:avLst/>
          </a:prstGeom>
          <a:effectLst>
            <a:reflection stA="99000" endPos="65000" dist="50800" dir="5400000" sy="-100000" algn="bl" rotWithShape="0"/>
          </a:effectLst>
        </p:spPr>
      </p:pic>
    </p:spTree>
    <p:extLst>
      <p:ext uri="{BB962C8B-B14F-4D97-AF65-F5344CB8AC3E}">
        <p14:creationId xmlns:p14="http://schemas.microsoft.com/office/powerpoint/2010/main" val="2874656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899" y="823027"/>
            <a:ext cx="10018554" cy="3539430"/>
          </a:xfrm>
          <a:prstGeom prst="rect">
            <a:avLst/>
          </a:prstGeom>
        </p:spPr>
        <p:txBody>
          <a:bodyPr wrap="square">
            <a:spAutoFit/>
          </a:bodyPr>
          <a:lstStyle/>
          <a:p>
            <a:pPr algn="ctr"/>
            <a:r>
              <a:rPr lang="lt-LT" sz="3200" b="1" dirty="0"/>
              <a:t>Žinių, gebėjimų ir vertybinių nuostatų </a:t>
            </a:r>
            <a:r>
              <a:rPr lang="lt-LT" sz="3200" b="1" dirty="0" smtClean="0"/>
              <a:t>demonstravimas</a:t>
            </a:r>
          </a:p>
          <a:p>
            <a:pPr algn="ctr"/>
            <a:r>
              <a:rPr lang="lt-LT" sz="2400" dirty="0"/>
              <a:t>Vertinimo metu asmuo turi parodyti, kad geba dirbti pagal kepėjo profesijos reikalavimus:</a:t>
            </a:r>
            <a:endParaRPr lang="lt-LT" sz="2400" b="1" dirty="0" smtClean="0"/>
          </a:p>
          <a:p>
            <a:endParaRPr lang="lt-LT" sz="2400" b="1" dirty="0"/>
          </a:p>
          <a:p>
            <a:r>
              <a:rPr lang="lt-LT" sz="2400" b="1" dirty="0" smtClean="0"/>
              <a:t>Žinios</a:t>
            </a:r>
            <a:r>
              <a:rPr lang="lt-LT" sz="2400" b="1" dirty="0"/>
              <a:t>:</a:t>
            </a:r>
            <a:endParaRPr lang="lt-LT" sz="2400" dirty="0"/>
          </a:p>
          <a:p>
            <a:pPr>
              <a:buFont typeface="Arial" panose="020B0604020202020204" pitchFamily="34" charset="0"/>
              <a:buChar char="•"/>
            </a:pPr>
            <a:r>
              <a:rPr lang="lt-LT" sz="2400" dirty="0"/>
              <a:t>Žaliavų savybės ir paskirtis. </a:t>
            </a:r>
          </a:p>
          <a:p>
            <a:pPr>
              <a:buFont typeface="Arial" panose="020B0604020202020204" pitchFamily="34" charset="0"/>
              <a:buChar char="•"/>
            </a:pPr>
            <a:r>
              <a:rPr lang="lt-LT" sz="2400" dirty="0"/>
              <a:t>Tešlos gamybos ir kepimo technologijos. </a:t>
            </a:r>
          </a:p>
          <a:p>
            <a:pPr>
              <a:buFont typeface="Arial" panose="020B0604020202020204" pitchFamily="34" charset="0"/>
              <a:buChar char="•"/>
            </a:pPr>
            <a:r>
              <a:rPr lang="lt-LT" sz="2400" dirty="0"/>
              <a:t>Maisto saugos ir higienos reikalavimai. </a:t>
            </a:r>
          </a:p>
          <a:p>
            <a:r>
              <a:rPr lang="lt-LT" sz="2400" b="1" dirty="0"/>
              <a:t>Gebėjimai:</a:t>
            </a:r>
            <a:endParaRPr lang="lt-LT" sz="2400" dirty="0"/>
          </a:p>
        </p:txBody>
      </p:sp>
      <p:sp>
        <p:nvSpPr>
          <p:cNvPr id="3" name="Rectangle 1"/>
          <p:cNvSpPr>
            <a:spLocks noChangeArrowheads="1"/>
          </p:cNvSpPr>
          <p:nvPr/>
        </p:nvSpPr>
        <p:spPr bwMode="auto">
          <a:xfrm>
            <a:off x="1034456" y="4001597"/>
            <a:ext cx="5255221"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err="1" smtClean="0">
                <a:ln>
                  <a:noFill/>
                </a:ln>
                <a:solidFill>
                  <a:schemeClr val="tx1"/>
                </a:solidFill>
                <a:effectLst/>
                <a:latin typeface="+mj-lt"/>
              </a:rPr>
              <a:t>Paruošti</a:t>
            </a:r>
            <a:r>
              <a:rPr kumimoji="0" lang="en-US" altLang="en-US" sz="2400" b="0" i="0" u="none" strike="noStrike" cap="none" normalizeH="0" baseline="0" dirty="0" smtClean="0">
                <a:ln>
                  <a:noFill/>
                </a:ln>
                <a:solidFill>
                  <a:schemeClr val="tx1"/>
                </a:solidFill>
                <a:effectLst/>
                <a:latin typeface="+mj-lt"/>
              </a:rPr>
              <a:t> </a:t>
            </a:r>
            <a:r>
              <a:rPr kumimoji="0" lang="en-US" altLang="en-US" sz="2400" b="0" i="0" u="none" strike="noStrike" cap="none" normalizeH="0" baseline="0" dirty="0" err="1" smtClean="0">
                <a:ln>
                  <a:noFill/>
                </a:ln>
                <a:solidFill>
                  <a:schemeClr val="tx1"/>
                </a:solidFill>
                <a:effectLst/>
                <a:latin typeface="+mj-lt"/>
              </a:rPr>
              <a:t>žaliavas</a:t>
            </a:r>
            <a:r>
              <a:rPr kumimoji="0" lang="en-US" altLang="en-US" sz="2400" b="0" i="0" u="none" strike="noStrike" cap="none" normalizeH="0" baseline="0" dirty="0" smtClean="0">
                <a:ln>
                  <a:noFill/>
                </a:ln>
                <a:solidFill>
                  <a:schemeClr val="tx1"/>
                </a:solidFill>
                <a:effectLst/>
                <a:latin typeface="+mj-lt"/>
              </a:rPr>
              <a:t> </a:t>
            </a:r>
            <a:r>
              <a:rPr kumimoji="0" lang="en-US" altLang="en-US" sz="2400" b="0" i="0" u="none" strike="noStrike" cap="none" normalizeH="0" baseline="0" dirty="0" err="1" smtClean="0">
                <a:ln>
                  <a:noFill/>
                </a:ln>
                <a:solidFill>
                  <a:schemeClr val="tx1"/>
                </a:solidFill>
                <a:effectLst/>
                <a:latin typeface="+mj-lt"/>
              </a:rPr>
              <a:t>ir</a:t>
            </a:r>
            <a:r>
              <a:rPr kumimoji="0" lang="en-US" altLang="en-US" sz="2400" b="0" i="0" u="none" strike="noStrike" cap="none" normalizeH="0" baseline="0" dirty="0" smtClean="0">
                <a:ln>
                  <a:noFill/>
                </a:ln>
                <a:solidFill>
                  <a:schemeClr val="tx1"/>
                </a:solidFill>
                <a:effectLst/>
                <a:latin typeface="+mj-lt"/>
              </a:rPr>
              <a:t> </a:t>
            </a:r>
            <a:r>
              <a:rPr kumimoji="0" lang="en-US" altLang="en-US" sz="2400" b="0" i="0" u="none" strike="noStrike" cap="none" normalizeH="0" baseline="0" dirty="0" err="1" smtClean="0">
                <a:ln>
                  <a:noFill/>
                </a:ln>
                <a:solidFill>
                  <a:schemeClr val="tx1"/>
                </a:solidFill>
                <a:effectLst/>
                <a:latin typeface="+mj-lt"/>
              </a:rPr>
              <a:t>tešlą</a:t>
            </a:r>
            <a:r>
              <a:rPr kumimoji="0" lang="en-US" altLang="en-US" sz="2400" b="0" i="0" u="none" strike="noStrike" cap="none" normalizeH="0" baseline="0" dirty="0" smtClean="0">
                <a:ln>
                  <a:noFill/>
                </a:ln>
                <a:solidFill>
                  <a:schemeClr val="tx1"/>
                </a:solidFill>
                <a:effectLst/>
                <a:latin typeface="+mj-lt"/>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err="1" smtClean="0">
                <a:ln>
                  <a:noFill/>
                </a:ln>
                <a:solidFill>
                  <a:schemeClr val="tx1"/>
                </a:solidFill>
                <a:effectLst/>
                <a:latin typeface="+mj-lt"/>
              </a:rPr>
              <a:t>Formuoti</a:t>
            </a:r>
            <a:r>
              <a:rPr kumimoji="0" lang="en-US" altLang="en-US" sz="2400" b="0" i="0" u="none" strike="noStrike" cap="none" normalizeH="0" baseline="0" dirty="0" smtClean="0">
                <a:ln>
                  <a:noFill/>
                </a:ln>
                <a:solidFill>
                  <a:schemeClr val="tx1"/>
                </a:solidFill>
                <a:effectLst/>
                <a:latin typeface="+mj-lt"/>
              </a:rPr>
              <a:t> </a:t>
            </a:r>
            <a:r>
              <a:rPr kumimoji="0" lang="en-US" altLang="en-US" sz="2400" b="0" i="0" u="none" strike="noStrike" cap="none" normalizeH="0" baseline="0" dirty="0" err="1" smtClean="0">
                <a:ln>
                  <a:noFill/>
                </a:ln>
                <a:solidFill>
                  <a:schemeClr val="tx1"/>
                </a:solidFill>
                <a:effectLst/>
                <a:latin typeface="+mj-lt"/>
              </a:rPr>
              <a:t>ir</a:t>
            </a:r>
            <a:r>
              <a:rPr kumimoji="0" lang="en-US" altLang="en-US" sz="2400" b="0" i="0" u="none" strike="noStrike" cap="none" normalizeH="0" baseline="0" dirty="0" smtClean="0">
                <a:ln>
                  <a:noFill/>
                </a:ln>
                <a:solidFill>
                  <a:schemeClr val="tx1"/>
                </a:solidFill>
                <a:effectLst/>
                <a:latin typeface="+mj-lt"/>
              </a:rPr>
              <a:t> </a:t>
            </a:r>
            <a:r>
              <a:rPr kumimoji="0" lang="en-US" altLang="en-US" sz="2400" b="0" i="0" u="none" strike="noStrike" cap="none" normalizeH="0" baseline="0" dirty="0" err="1" smtClean="0">
                <a:ln>
                  <a:noFill/>
                </a:ln>
                <a:solidFill>
                  <a:schemeClr val="tx1"/>
                </a:solidFill>
                <a:effectLst/>
                <a:latin typeface="+mj-lt"/>
              </a:rPr>
              <a:t>kepti</a:t>
            </a:r>
            <a:r>
              <a:rPr kumimoji="0" lang="en-US" altLang="en-US" sz="2400" b="0" i="0" u="none" strike="noStrike" cap="none" normalizeH="0" baseline="0" dirty="0" smtClean="0">
                <a:ln>
                  <a:noFill/>
                </a:ln>
                <a:solidFill>
                  <a:schemeClr val="tx1"/>
                </a:solidFill>
                <a:effectLst/>
                <a:latin typeface="+mj-lt"/>
              </a:rPr>
              <a:t> </a:t>
            </a:r>
            <a:r>
              <a:rPr kumimoji="0" lang="en-US" altLang="en-US" sz="2400" b="0" i="0" u="none" strike="noStrike" cap="none" normalizeH="0" baseline="0" dirty="0" err="1" smtClean="0">
                <a:ln>
                  <a:noFill/>
                </a:ln>
                <a:solidFill>
                  <a:schemeClr val="tx1"/>
                </a:solidFill>
                <a:effectLst/>
                <a:latin typeface="+mj-lt"/>
              </a:rPr>
              <a:t>įvairius</a:t>
            </a:r>
            <a:r>
              <a:rPr kumimoji="0" lang="en-US" altLang="en-US" sz="2400" b="0" i="0" u="none" strike="noStrike" cap="none" normalizeH="0" baseline="0" dirty="0" smtClean="0">
                <a:ln>
                  <a:noFill/>
                </a:ln>
                <a:solidFill>
                  <a:schemeClr val="tx1"/>
                </a:solidFill>
                <a:effectLst/>
                <a:latin typeface="+mj-lt"/>
              </a:rPr>
              <a:t> </a:t>
            </a:r>
            <a:r>
              <a:rPr kumimoji="0" lang="en-US" altLang="en-US" sz="2400" b="0" i="0" u="none" strike="noStrike" cap="none" normalizeH="0" baseline="0" dirty="0" err="1" smtClean="0">
                <a:ln>
                  <a:noFill/>
                </a:ln>
                <a:solidFill>
                  <a:schemeClr val="tx1"/>
                </a:solidFill>
                <a:effectLst/>
                <a:latin typeface="+mj-lt"/>
              </a:rPr>
              <a:t>kepinius</a:t>
            </a:r>
            <a:r>
              <a:rPr kumimoji="0" lang="en-US" altLang="en-US" sz="2400" b="0" i="0" u="none" strike="noStrike" cap="none" normalizeH="0" baseline="0" dirty="0" smtClean="0">
                <a:ln>
                  <a:noFill/>
                </a:ln>
                <a:solidFill>
                  <a:schemeClr val="tx1"/>
                </a:solidFill>
                <a:effectLst/>
                <a:latin typeface="+mj-lt"/>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err="1" smtClean="0">
                <a:ln>
                  <a:noFill/>
                </a:ln>
                <a:solidFill>
                  <a:schemeClr val="tx1"/>
                </a:solidFill>
                <a:effectLst/>
                <a:latin typeface="+mj-lt"/>
              </a:rPr>
              <a:t>Naudotis</a:t>
            </a:r>
            <a:r>
              <a:rPr kumimoji="0" lang="en-US" altLang="en-US" sz="2400" b="0" i="0" u="none" strike="noStrike" cap="none" normalizeH="0" baseline="0" dirty="0" smtClean="0">
                <a:ln>
                  <a:noFill/>
                </a:ln>
                <a:solidFill>
                  <a:schemeClr val="tx1"/>
                </a:solidFill>
                <a:effectLst/>
                <a:latin typeface="+mj-lt"/>
              </a:rPr>
              <a:t> </a:t>
            </a:r>
            <a:r>
              <a:rPr kumimoji="0" lang="en-US" altLang="en-US" sz="2400" b="0" i="0" u="none" strike="noStrike" cap="none" normalizeH="0" baseline="0" dirty="0" err="1" smtClean="0">
                <a:ln>
                  <a:noFill/>
                </a:ln>
                <a:solidFill>
                  <a:schemeClr val="tx1"/>
                </a:solidFill>
                <a:effectLst/>
                <a:latin typeface="+mj-lt"/>
              </a:rPr>
              <a:t>įranga</a:t>
            </a:r>
            <a:r>
              <a:rPr kumimoji="0" lang="en-US" altLang="en-US" sz="2400" b="0" i="0" u="none" strike="noStrike" cap="none" normalizeH="0" baseline="0" dirty="0" smtClean="0">
                <a:ln>
                  <a:noFill/>
                </a:ln>
                <a:solidFill>
                  <a:schemeClr val="tx1"/>
                </a:solidFill>
                <a:effectLst/>
                <a:latin typeface="+mj-lt"/>
              </a:rPr>
              <a:t> </a:t>
            </a:r>
            <a:r>
              <a:rPr kumimoji="0" lang="en-US" altLang="en-US" sz="2400" b="0" i="0" u="none" strike="noStrike" cap="none" normalizeH="0" baseline="0" dirty="0" err="1" smtClean="0">
                <a:ln>
                  <a:noFill/>
                </a:ln>
                <a:solidFill>
                  <a:schemeClr val="tx1"/>
                </a:solidFill>
                <a:effectLst/>
                <a:latin typeface="+mj-lt"/>
              </a:rPr>
              <a:t>ir</a:t>
            </a:r>
            <a:r>
              <a:rPr kumimoji="0" lang="en-US" altLang="en-US" sz="2400" b="0" i="0" u="none" strike="noStrike" cap="none" normalizeH="0" baseline="0" dirty="0" smtClean="0">
                <a:ln>
                  <a:noFill/>
                </a:ln>
                <a:solidFill>
                  <a:schemeClr val="tx1"/>
                </a:solidFill>
                <a:effectLst/>
                <a:latin typeface="+mj-lt"/>
              </a:rPr>
              <a:t> </a:t>
            </a:r>
            <a:r>
              <a:rPr kumimoji="0" lang="en-US" altLang="en-US" sz="2400" b="0" i="0" u="none" strike="noStrike" cap="none" normalizeH="0" baseline="0" dirty="0" err="1" smtClean="0">
                <a:ln>
                  <a:noFill/>
                </a:ln>
                <a:solidFill>
                  <a:schemeClr val="tx1"/>
                </a:solidFill>
                <a:effectLst/>
                <a:latin typeface="+mj-lt"/>
              </a:rPr>
              <a:t>įrankiais</a:t>
            </a:r>
            <a:r>
              <a:rPr kumimoji="0" lang="en-US" altLang="en-US" sz="2400" b="0" i="0" u="none" strike="noStrike" cap="none" normalizeH="0" baseline="0" dirty="0" smtClean="0">
                <a:ln>
                  <a:noFill/>
                </a:ln>
                <a:solidFill>
                  <a:schemeClr val="tx1"/>
                </a:solidFill>
                <a:effectLst/>
                <a:latin typeface="+mj-lt"/>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err="1" smtClean="0">
                <a:ln>
                  <a:noFill/>
                </a:ln>
                <a:solidFill>
                  <a:schemeClr val="tx1"/>
                </a:solidFill>
                <a:effectLst/>
                <a:latin typeface="+mj-lt"/>
              </a:rPr>
              <a:t>Laikytis</a:t>
            </a:r>
            <a:r>
              <a:rPr kumimoji="0" lang="en-US" altLang="en-US" sz="2400" b="0" i="0" u="none" strike="noStrike" cap="none" normalizeH="0" baseline="0" dirty="0" smtClean="0">
                <a:ln>
                  <a:noFill/>
                </a:ln>
                <a:solidFill>
                  <a:schemeClr val="tx1"/>
                </a:solidFill>
                <a:effectLst/>
                <a:latin typeface="+mj-lt"/>
              </a:rPr>
              <a:t> </a:t>
            </a:r>
            <a:r>
              <a:rPr kumimoji="0" lang="en-US" altLang="en-US" sz="2400" b="0" i="0" u="none" strike="noStrike" cap="none" normalizeH="0" baseline="0" dirty="0" err="1" smtClean="0">
                <a:ln>
                  <a:noFill/>
                </a:ln>
                <a:solidFill>
                  <a:schemeClr val="tx1"/>
                </a:solidFill>
                <a:effectLst/>
                <a:latin typeface="+mj-lt"/>
              </a:rPr>
              <a:t>darbo</a:t>
            </a:r>
            <a:r>
              <a:rPr kumimoji="0" lang="en-US" altLang="en-US" sz="2400" b="0" i="0" u="none" strike="noStrike" cap="none" normalizeH="0" baseline="0" dirty="0" smtClean="0">
                <a:ln>
                  <a:noFill/>
                </a:ln>
                <a:solidFill>
                  <a:schemeClr val="tx1"/>
                </a:solidFill>
                <a:effectLst/>
                <a:latin typeface="+mj-lt"/>
              </a:rPr>
              <a:t> </a:t>
            </a:r>
            <a:r>
              <a:rPr kumimoji="0" lang="en-US" altLang="en-US" sz="2400" b="0" i="0" u="none" strike="noStrike" cap="none" normalizeH="0" baseline="0" dirty="0" err="1" smtClean="0">
                <a:ln>
                  <a:noFill/>
                </a:ln>
                <a:solidFill>
                  <a:schemeClr val="tx1"/>
                </a:solidFill>
                <a:effectLst/>
                <a:latin typeface="+mj-lt"/>
              </a:rPr>
              <a:t>saugos</a:t>
            </a:r>
            <a:r>
              <a:rPr kumimoji="0" lang="en-US" altLang="en-US" sz="2400" b="0" i="0" u="none" strike="noStrike" cap="none" normalizeH="0" baseline="0" dirty="0" smtClean="0">
                <a:ln>
                  <a:noFill/>
                </a:ln>
                <a:solidFill>
                  <a:schemeClr val="tx1"/>
                </a:solidFill>
                <a:effectLst/>
                <a:latin typeface="+mj-lt"/>
              </a:rPr>
              <a:t> </a:t>
            </a:r>
            <a:r>
              <a:rPr kumimoji="0" lang="en-US" altLang="en-US" sz="2400" b="0" i="0" u="none" strike="noStrike" cap="none" normalizeH="0" baseline="0" dirty="0" err="1" smtClean="0">
                <a:ln>
                  <a:noFill/>
                </a:ln>
                <a:solidFill>
                  <a:schemeClr val="tx1"/>
                </a:solidFill>
                <a:effectLst/>
                <a:latin typeface="+mj-lt"/>
              </a:rPr>
              <a:t>ir</a:t>
            </a:r>
            <a:r>
              <a:rPr kumimoji="0" lang="en-US" altLang="en-US" sz="2400" b="0" i="0" u="none" strike="noStrike" cap="none" normalizeH="0" baseline="0" dirty="0" smtClean="0">
                <a:ln>
                  <a:noFill/>
                </a:ln>
                <a:solidFill>
                  <a:schemeClr val="tx1"/>
                </a:solidFill>
                <a:effectLst/>
                <a:latin typeface="+mj-lt"/>
              </a:rPr>
              <a:t> </a:t>
            </a:r>
            <a:r>
              <a:rPr kumimoji="0" lang="en-US" altLang="en-US" sz="2400" b="0" i="0" u="none" strike="noStrike" cap="none" normalizeH="0" baseline="0" dirty="0" err="1" smtClean="0">
                <a:ln>
                  <a:noFill/>
                </a:ln>
                <a:solidFill>
                  <a:schemeClr val="tx1"/>
                </a:solidFill>
                <a:effectLst/>
                <a:latin typeface="+mj-lt"/>
              </a:rPr>
              <a:t>higieno</a:t>
            </a:r>
            <a:r>
              <a:rPr kumimoji="0" lang="en-US" altLang="en-US" sz="2400" b="0" i="0" u="none" strike="noStrike" cap="none" normalizeH="0" baseline="0" dirty="0" smtClean="0">
                <a:ln>
                  <a:noFill/>
                </a:ln>
                <a:solidFill>
                  <a:schemeClr val="tx1"/>
                </a:solidFill>
                <a:effectLst/>
                <a:latin typeface="+mj-lt"/>
              </a:rPr>
              <a:t> </a:t>
            </a:r>
            <a:r>
              <a:rPr kumimoji="0" lang="en-US" altLang="en-US" sz="2400" b="0" i="0" u="none" strike="noStrike" cap="none" normalizeH="0" baseline="0" dirty="0" err="1" smtClean="0">
                <a:ln>
                  <a:noFill/>
                </a:ln>
                <a:solidFill>
                  <a:schemeClr val="tx1"/>
                </a:solidFill>
                <a:effectLst/>
                <a:latin typeface="+mj-lt"/>
              </a:rPr>
              <a:t>taisyklių</a:t>
            </a:r>
            <a:r>
              <a:rPr kumimoji="0" lang="en-US" altLang="en-US" sz="2400" b="0" i="0" u="none" strike="noStrike" cap="none" normalizeH="0" baseline="0" dirty="0" smtClean="0">
                <a:ln>
                  <a:noFill/>
                </a:ln>
                <a:solidFill>
                  <a:schemeClr val="tx1"/>
                </a:solidFill>
                <a:effectLst/>
                <a:latin typeface="+mj-lt"/>
              </a:rPr>
              <a:t>. </a:t>
            </a:r>
          </a:p>
        </p:txBody>
      </p:sp>
      <p:pic>
        <p:nvPicPr>
          <p:cNvPr id="5" name="Picture 4"/>
          <p:cNvPicPr>
            <a:picLocks noChangeAspect="1"/>
          </p:cNvPicPr>
          <p:nvPr/>
        </p:nvPicPr>
        <p:blipFill>
          <a:blip r:embed="rId2"/>
          <a:stretch>
            <a:fillRect/>
          </a:stretch>
        </p:blipFill>
        <p:spPr>
          <a:xfrm>
            <a:off x="7655662" y="2052136"/>
            <a:ext cx="3471794" cy="2310321"/>
          </a:xfrm>
          <a:prstGeom prst="rect">
            <a:avLst/>
          </a:prstGeom>
          <a:effectLst>
            <a:reflection stA="99000" endPos="65000" dist="50800" dir="5400000" sy="-100000" algn="bl" rotWithShape="0"/>
          </a:effectLst>
        </p:spPr>
      </p:pic>
    </p:spTree>
    <p:extLst>
      <p:ext uri="{BB962C8B-B14F-4D97-AF65-F5344CB8AC3E}">
        <p14:creationId xmlns:p14="http://schemas.microsoft.com/office/powerpoint/2010/main" val="2988153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5348" y="1601069"/>
            <a:ext cx="6096000" cy="3785652"/>
          </a:xfrm>
          <a:prstGeom prst="rect">
            <a:avLst/>
          </a:prstGeom>
        </p:spPr>
        <p:txBody>
          <a:bodyPr>
            <a:spAutoFit/>
          </a:bodyPr>
          <a:lstStyle/>
          <a:p>
            <a:r>
              <a:rPr lang="lt-LT" sz="2400" b="1" dirty="0"/>
              <a:t>Vertybinės nuostatos</a:t>
            </a:r>
            <a:r>
              <a:rPr lang="lt-LT" sz="2400" b="1" dirty="0" smtClean="0"/>
              <a:t>:</a:t>
            </a:r>
          </a:p>
          <a:p>
            <a:endParaRPr lang="lt-LT" sz="2400" dirty="0"/>
          </a:p>
          <a:p>
            <a:pPr>
              <a:buFont typeface="Arial" panose="020B0604020202020204" pitchFamily="34" charset="0"/>
              <a:buChar char="•"/>
            </a:pPr>
            <a:r>
              <a:rPr lang="lt-LT" sz="2400" dirty="0"/>
              <a:t>Atsakomybė už darbo kokybę. </a:t>
            </a:r>
          </a:p>
          <a:p>
            <a:pPr>
              <a:buFont typeface="Arial" panose="020B0604020202020204" pitchFamily="34" charset="0"/>
              <a:buChar char="•"/>
            </a:pPr>
            <a:r>
              <a:rPr lang="lt-LT" sz="2400" dirty="0"/>
              <a:t>Tvarkingumas ir sąžiningumas. </a:t>
            </a:r>
          </a:p>
          <a:p>
            <a:pPr>
              <a:buFont typeface="Arial" panose="020B0604020202020204" pitchFamily="34" charset="0"/>
              <a:buChar char="•"/>
            </a:pPr>
            <a:r>
              <a:rPr lang="lt-LT" sz="2400" dirty="0"/>
              <a:t>Motyvacija tobulėti. </a:t>
            </a:r>
          </a:p>
          <a:p>
            <a:pPr>
              <a:buFont typeface="Arial" panose="020B0604020202020204" pitchFamily="34" charset="0"/>
              <a:buChar char="•"/>
            </a:pPr>
            <a:r>
              <a:rPr lang="lt-LT" sz="2400" dirty="0"/>
              <a:t>Gebėjimas dirbti komandoje. </a:t>
            </a:r>
          </a:p>
          <a:p>
            <a:r>
              <a:rPr lang="lt-LT" sz="2400" dirty="0"/>
              <a:t>Demonstravimas dažniausiai vyksta atliekant praktines užduotis, pateikiant ankstesnės veiklos pavyzdžius ar dalyvaujant pokalbyje su vertintojais.</a:t>
            </a:r>
          </a:p>
        </p:txBody>
      </p:sp>
      <p:pic>
        <p:nvPicPr>
          <p:cNvPr id="3" name="Picture 2"/>
          <p:cNvPicPr>
            <a:picLocks noChangeAspect="1"/>
          </p:cNvPicPr>
          <p:nvPr/>
        </p:nvPicPr>
        <p:blipFill>
          <a:blip r:embed="rId2"/>
          <a:stretch>
            <a:fillRect/>
          </a:stretch>
        </p:blipFill>
        <p:spPr>
          <a:xfrm>
            <a:off x="7397184" y="1322220"/>
            <a:ext cx="3642040" cy="2423612"/>
          </a:xfrm>
          <a:prstGeom prst="rect">
            <a:avLst/>
          </a:prstGeom>
          <a:effectLst>
            <a:reflection stA="99000" endPos="65000" dist="50800" dir="5400000" sy="-100000" algn="bl" rotWithShape="0"/>
          </a:effectLst>
        </p:spPr>
      </p:pic>
    </p:spTree>
    <p:extLst>
      <p:ext uri="{BB962C8B-B14F-4D97-AF65-F5344CB8AC3E}">
        <p14:creationId xmlns:p14="http://schemas.microsoft.com/office/powerpoint/2010/main" val="1617148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84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1179" y="975427"/>
            <a:ext cx="6288505" cy="3908762"/>
          </a:xfrm>
          <a:prstGeom prst="rect">
            <a:avLst/>
          </a:prstGeom>
        </p:spPr>
        <p:txBody>
          <a:bodyPr wrap="square">
            <a:spAutoFit/>
          </a:bodyPr>
          <a:lstStyle/>
          <a:p>
            <a:pPr algn="ctr"/>
            <a:r>
              <a:rPr lang="lt-LT" sz="2800" b="1" dirty="0"/>
              <a:t>Mokymo programos tikslai ir uždaviniai, mokymosi formos ir </a:t>
            </a:r>
            <a:r>
              <a:rPr lang="lt-LT" sz="2400" b="1" dirty="0" smtClean="0"/>
              <a:t>metodai</a:t>
            </a:r>
          </a:p>
          <a:p>
            <a:pPr algn="ctr"/>
            <a:endParaRPr lang="lt-LT" sz="2400" b="1" dirty="0"/>
          </a:p>
          <a:p>
            <a:r>
              <a:rPr lang="lt-LT" sz="2400" b="1" dirty="0"/>
              <a:t>Tikslai:</a:t>
            </a:r>
            <a:endParaRPr lang="lt-LT" sz="2400" dirty="0"/>
          </a:p>
          <a:p>
            <a:pPr>
              <a:buFont typeface="Arial" panose="020B0604020202020204" pitchFamily="34" charset="0"/>
              <a:buChar char="•"/>
            </a:pPr>
            <a:r>
              <a:rPr lang="lt-LT" sz="2400" dirty="0"/>
              <a:t>Parengti kvalifikuotą kepėją, gebantį savarankiškai gaminti duonos ir pyrago gaminius. </a:t>
            </a:r>
          </a:p>
          <a:p>
            <a:pPr>
              <a:buFont typeface="Arial" panose="020B0604020202020204" pitchFamily="34" charset="0"/>
              <a:buChar char="•"/>
            </a:pPr>
            <a:r>
              <a:rPr lang="lt-LT" sz="2400" dirty="0"/>
              <a:t>Ugdyti praktinius įgūdžius ir technologines žinias apie kepimo procesus. </a:t>
            </a:r>
          </a:p>
          <a:p>
            <a:pPr>
              <a:buFont typeface="Arial" panose="020B0604020202020204" pitchFamily="34" charset="0"/>
              <a:buChar char="•"/>
            </a:pPr>
            <a:r>
              <a:rPr lang="lt-LT" sz="2400" dirty="0"/>
              <a:t>Formuoti atsakomybę už maisto kokybę, saugą ir higieną.</a:t>
            </a:r>
          </a:p>
        </p:txBody>
      </p:sp>
      <p:pic>
        <p:nvPicPr>
          <p:cNvPr id="3" name="Picture 2"/>
          <p:cNvPicPr>
            <a:picLocks noChangeAspect="1"/>
          </p:cNvPicPr>
          <p:nvPr/>
        </p:nvPicPr>
        <p:blipFill>
          <a:blip r:embed="rId2"/>
          <a:stretch>
            <a:fillRect/>
          </a:stretch>
        </p:blipFill>
        <p:spPr>
          <a:xfrm>
            <a:off x="7617995" y="1620253"/>
            <a:ext cx="3693695" cy="2462463"/>
          </a:xfrm>
          <a:prstGeom prst="rect">
            <a:avLst/>
          </a:prstGeom>
          <a:effectLst>
            <a:reflection stA="99000" endPos="65000" dist="50800" dir="5400000" sy="-100000" algn="bl" rotWithShape="0"/>
          </a:effectLst>
        </p:spPr>
      </p:pic>
    </p:spTree>
    <p:extLst>
      <p:ext uri="{BB962C8B-B14F-4D97-AF65-F5344CB8AC3E}">
        <p14:creationId xmlns:p14="http://schemas.microsoft.com/office/powerpoint/2010/main" val="1370533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8463" y="605873"/>
            <a:ext cx="6096000" cy="3046988"/>
          </a:xfrm>
          <a:prstGeom prst="rect">
            <a:avLst/>
          </a:prstGeom>
        </p:spPr>
        <p:txBody>
          <a:bodyPr>
            <a:spAutoFit/>
          </a:bodyPr>
          <a:lstStyle/>
          <a:p>
            <a:r>
              <a:rPr lang="lt-LT" sz="2400" b="1" dirty="0"/>
              <a:t>Uždaviniai:</a:t>
            </a:r>
            <a:endParaRPr lang="lt-LT" sz="2400" dirty="0"/>
          </a:p>
          <a:p>
            <a:pPr>
              <a:buFont typeface="Arial" panose="020B0604020202020204" pitchFamily="34" charset="0"/>
              <a:buChar char="•"/>
            </a:pPr>
            <a:r>
              <a:rPr lang="lt-LT" sz="2400" dirty="0"/>
              <a:t>Išmokyti žaliavų parinkimo ir jų paruošimo. </a:t>
            </a:r>
          </a:p>
          <a:p>
            <a:pPr>
              <a:buFont typeface="Arial" panose="020B0604020202020204" pitchFamily="34" charset="0"/>
              <a:buChar char="•"/>
            </a:pPr>
            <a:r>
              <a:rPr lang="lt-LT" sz="2400" dirty="0"/>
              <a:t>Supažindinti su tešlos gamybos, formavimo, kepimo technologijomis. </a:t>
            </a:r>
          </a:p>
          <a:p>
            <a:pPr>
              <a:buFont typeface="Arial" panose="020B0604020202020204" pitchFamily="34" charset="0"/>
              <a:buChar char="•"/>
            </a:pPr>
            <a:r>
              <a:rPr lang="lt-LT" sz="2400" dirty="0"/>
              <a:t>Ugdyti gebėjimą dirbti su įranga ir laikytis saugos reikalavimų. </a:t>
            </a:r>
          </a:p>
          <a:p>
            <a:pPr>
              <a:buFont typeface="Arial" panose="020B0604020202020204" pitchFamily="34" charset="0"/>
              <a:buChar char="•"/>
            </a:pPr>
            <a:r>
              <a:rPr lang="lt-LT" sz="2400" dirty="0"/>
              <a:t>Formuoti darbo organizavimo ir komandinio darbo įgūdžius</a:t>
            </a:r>
            <a:r>
              <a:rPr lang="lt-LT" dirty="0"/>
              <a:t>.</a:t>
            </a:r>
          </a:p>
        </p:txBody>
      </p:sp>
      <p:sp>
        <p:nvSpPr>
          <p:cNvPr id="3" name="Rectangle 2"/>
          <p:cNvSpPr/>
          <p:nvPr/>
        </p:nvSpPr>
        <p:spPr>
          <a:xfrm>
            <a:off x="938463" y="3652861"/>
            <a:ext cx="6096000" cy="2308324"/>
          </a:xfrm>
          <a:prstGeom prst="rect">
            <a:avLst/>
          </a:prstGeom>
        </p:spPr>
        <p:txBody>
          <a:bodyPr>
            <a:spAutoFit/>
          </a:bodyPr>
          <a:lstStyle/>
          <a:p>
            <a:r>
              <a:rPr lang="lt-LT" sz="2400" b="1" dirty="0"/>
              <a:t>Mokymosi formos:</a:t>
            </a:r>
            <a:endParaRPr lang="lt-LT" sz="2400" dirty="0"/>
          </a:p>
          <a:p>
            <a:pPr>
              <a:buFont typeface="Arial" panose="020B0604020202020204" pitchFamily="34" charset="0"/>
              <a:buChar char="•"/>
            </a:pPr>
            <a:r>
              <a:rPr lang="lt-LT" sz="2400" dirty="0"/>
              <a:t>Teorinis mokymas (pamokos, paskaitos). </a:t>
            </a:r>
          </a:p>
          <a:p>
            <a:pPr>
              <a:buFont typeface="Arial" panose="020B0604020202020204" pitchFamily="34" charset="0"/>
              <a:buChar char="•"/>
            </a:pPr>
            <a:r>
              <a:rPr lang="lt-LT" sz="2400" dirty="0"/>
              <a:t>Praktinis mokymas dirbtuvėse ar mokymo bazėje. </a:t>
            </a:r>
          </a:p>
          <a:p>
            <a:pPr>
              <a:buFont typeface="Arial" panose="020B0604020202020204" pitchFamily="34" charset="0"/>
              <a:buChar char="•"/>
            </a:pPr>
            <a:r>
              <a:rPr lang="lt-LT" sz="2400" dirty="0"/>
              <a:t>Praktika realioje darbo vietoje (įmonėse). </a:t>
            </a:r>
          </a:p>
          <a:p>
            <a:pPr>
              <a:buFont typeface="Arial" panose="020B0604020202020204" pitchFamily="34" charset="0"/>
              <a:buChar char="•"/>
            </a:pPr>
            <a:r>
              <a:rPr lang="lt-LT" sz="2400" dirty="0"/>
              <a:t>Savarankiškas mokymasis.</a:t>
            </a:r>
          </a:p>
        </p:txBody>
      </p:sp>
      <p:pic>
        <p:nvPicPr>
          <p:cNvPr id="4" name="Picture 3"/>
          <p:cNvPicPr>
            <a:picLocks noChangeAspect="1"/>
          </p:cNvPicPr>
          <p:nvPr/>
        </p:nvPicPr>
        <p:blipFill>
          <a:blip r:embed="rId2"/>
          <a:stretch>
            <a:fillRect/>
          </a:stretch>
        </p:blipFill>
        <p:spPr>
          <a:xfrm>
            <a:off x="7111996" y="1203158"/>
            <a:ext cx="4115724" cy="2738827"/>
          </a:xfrm>
          <a:prstGeom prst="rect">
            <a:avLst/>
          </a:prstGeom>
          <a:effectLst>
            <a:reflection stA="99000" endPos="65000" dist="50800" dir="5400000" sy="-100000" algn="bl" rotWithShape="0"/>
          </a:effectLst>
        </p:spPr>
      </p:pic>
    </p:spTree>
    <p:extLst>
      <p:ext uri="{BB962C8B-B14F-4D97-AF65-F5344CB8AC3E}">
        <p14:creationId xmlns:p14="http://schemas.microsoft.com/office/powerpoint/2010/main" val="1605633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6169" y="2120842"/>
            <a:ext cx="6096000" cy="2677656"/>
          </a:xfrm>
          <a:prstGeom prst="rect">
            <a:avLst/>
          </a:prstGeom>
        </p:spPr>
        <p:txBody>
          <a:bodyPr>
            <a:spAutoFit/>
          </a:bodyPr>
          <a:lstStyle/>
          <a:p>
            <a:r>
              <a:rPr lang="lt-LT" sz="2400" b="1" dirty="0"/>
              <a:t>Mokymo metodai</a:t>
            </a:r>
            <a:r>
              <a:rPr lang="lt-LT" sz="2400" b="1" dirty="0" smtClean="0"/>
              <a:t>:</a:t>
            </a:r>
          </a:p>
          <a:p>
            <a:endParaRPr lang="lt-LT" sz="2400" dirty="0"/>
          </a:p>
          <a:p>
            <a:pPr>
              <a:buFont typeface="Arial" panose="020B0604020202020204" pitchFamily="34" charset="0"/>
              <a:buChar char="•"/>
            </a:pPr>
            <a:r>
              <a:rPr lang="lt-LT" sz="2400" dirty="0"/>
              <a:t>Demonstravimas ir praktinis mokymas („mokymasis darant“). </a:t>
            </a:r>
          </a:p>
          <a:p>
            <a:pPr>
              <a:buFont typeface="Arial" panose="020B0604020202020204" pitchFamily="34" charset="0"/>
              <a:buChar char="•"/>
            </a:pPr>
            <a:r>
              <a:rPr lang="lt-LT" sz="2400" dirty="0"/>
              <a:t>Aiškinimas ir diskusijos. </a:t>
            </a:r>
          </a:p>
          <a:p>
            <a:pPr>
              <a:buFont typeface="Arial" panose="020B0604020202020204" pitchFamily="34" charset="0"/>
              <a:buChar char="•"/>
            </a:pPr>
            <a:r>
              <a:rPr lang="lt-LT" sz="2400" dirty="0"/>
              <a:t>Praktinės užduotys ir laboratoriniai darbai. </a:t>
            </a:r>
          </a:p>
          <a:p>
            <a:pPr>
              <a:buFont typeface="Arial" panose="020B0604020202020204" pitchFamily="34" charset="0"/>
              <a:buChar char="•"/>
            </a:pPr>
            <a:r>
              <a:rPr lang="lt-LT" sz="2400" dirty="0"/>
              <a:t>Situacijų analizė (problemų sprendimas).</a:t>
            </a:r>
          </a:p>
        </p:txBody>
      </p:sp>
      <p:pic>
        <p:nvPicPr>
          <p:cNvPr id="4" name="Picture 3"/>
          <p:cNvPicPr>
            <a:picLocks noChangeAspect="1"/>
          </p:cNvPicPr>
          <p:nvPr/>
        </p:nvPicPr>
        <p:blipFill>
          <a:blip r:embed="rId2"/>
          <a:stretch>
            <a:fillRect/>
          </a:stretch>
        </p:blipFill>
        <p:spPr>
          <a:xfrm>
            <a:off x="6694707" y="1161798"/>
            <a:ext cx="3991592" cy="2656223"/>
          </a:xfrm>
          <a:prstGeom prst="rect">
            <a:avLst/>
          </a:prstGeom>
          <a:effectLst>
            <a:reflection stA="99000" endPos="65000" dist="50800" dir="5400000" sy="-100000" algn="bl" rotWithShape="0"/>
          </a:effectLst>
        </p:spPr>
      </p:pic>
    </p:spTree>
    <p:extLst>
      <p:ext uri="{BB962C8B-B14F-4D97-AF65-F5344CB8AC3E}">
        <p14:creationId xmlns:p14="http://schemas.microsoft.com/office/powerpoint/2010/main" val="918543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0863" y="742817"/>
            <a:ext cx="8871284" cy="2677656"/>
          </a:xfrm>
          <a:prstGeom prst="rect">
            <a:avLst/>
          </a:prstGeom>
        </p:spPr>
        <p:txBody>
          <a:bodyPr wrap="square">
            <a:spAutoFit/>
          </a:bodyPr>
          <a:lstStyle/>
          <a:p>
            <a:r>
              <a:rPr lang="lt-LT" sz="2400" b="1" dirty="0"/>
              <a:t>Mokymosi pasiekimų vertinimo kriterijai ir formos (metodai)</a:t>
            </a:r>
          </a:p>
          <a:p>
            <a:r>
              <a:rPr lang="lt-LT" sz="2400" b="1" dirty="0"/>
              <a:t>Vertinimo kriterijai:</a:t>
            </a:r>
            <a:endParaRPr lang="lt-LT" sz="2400" dirty="0"/>
          </a:p>
          <a:p>
            <a:pPr>
              <a:buFont typeface="Arial" panose="020B0604020202020204" pitchFamily="34" charset="0"/>
              <a:buChar char="•"/>
            </a:pPr>
            <a:r>
              <a:rPr lang="lt-LT" sz="2400" dirty="0"/>
              <a:t>Teorinių žinių supratimas (technologijos, higiena, sauga). </a:t>
            </a:r>
          </a:p>
          <a:p>
            <a:pPr>
              <a:buFont typeface="Arial" panose="020B0604020202020204" pitchFamily="34" charset="0"/>
              <a:buChar char="•"/>
            </a:pPr>
            <a:r>
              <a:rPr lang="lt-LT" sz="2400" dirty="0"/>
              <a:t>Praktinių įgūdžių lygis (tešlos paruošimas, kepinių kokybė). </a:t>
            </a:r>
          </a:p>
          <a:p>
            <a:pPr>
              <a:buFont typeface="Arial" panose="020B0604020202020204" pitchFamily="34" charset="0"/>
              <a:buChar char="•"/>
            </a:pPr>
            <a:r>
              <a:rPr lang="lt-LT" sz="2400" dirty="0"/>
              <a:t>Darbo kokybė (išvaizda, skonis, tekstūra). </a:t>
            </a:r>
          </a:p>
          <a:p>
            <a:pPr>
              <a:buFont typeface="Arial" panose="020B0604020202020204" pitchFamily="34" charset="0"/>
              <a:buChar char="•"/>
            </a:pPr>
            <a:r>
              <a:rPr lang="lt-LT" sz="2400" dirty="0"/>
              <a:t>Higienos ir saugos reikalavimų laikymasis. </a:t>
            </a:r>
          </a:p>
          <a:p>
            <a:pPr>
              <a:buFont typeface="Arial" panose="020B0604020202020204" pitchFamily="34" charset="0"/>
              <a:buChar char="•"/>
            </a:pPr>
            <a:r>
              <a:rPr lang="lt-LT" sz="2400" dirty="0"/>
              <a:t>Darbo organizavimas ir savarankiškumas.</a:t>
            </a:r>
          </a:p>
        </p:txBody>
      </p:sp>
      <p:sp>
        <p:nvSpPr>
          <p:cNvPr id="3" name="Rectangle 2"/>
          <p:cNvSpPr/>
          <p:nvPr/>
        </p:nvSpPr>
        <p:spPr>
          <a:xfrm>
            <a:off x="1090863" y="3420473"/>
            <a:ext cx="8558463" cy="2677656"/>
          </a:xfrm>
          <a:prstGeom prst="rect">
            <a:avLst/>
          </a:prstGeom>
        </p:spPr>
        <p:txBody>
          <a:bodyPr wrap="square">
            <a:spAutoFit/>
          </a:bodyPr>
          <a:lstStyle/>
          <a:p>
            <a:r>
              <a:rPr lang="lt-LT" sz="2400" b="1" dirty="0"/>
              <a:t>Vertinimo formos ir metodai</a:t>
            </a:r>
            <a:r>
              <a:rPr lang="lt-LT" sz="2400" b="1" dirty="0" smtClean="0"/>
              <a:t>:</a:t>
            </a:r>
            <a:endParaRPr lang="lt-LT" sz="2400" dirty="0"/>
          </a:p>
          <a:p>
            <a:pPr>
              <a:buFont typeface="Arial" panose="020B0604020202020204" pitchFamily="34" charset="0"/>
              <a:buChar char="•"/>
            </a:pPr>
            <a:r>
              <a:rPr lang="lt-LT" sz="2400" dirty="0"/>
              <a:t>Testai ir rašto darbai (teorinėms žinioms tikrinti). </a:t>
            </a:r>
          </a:p>
          <a:p>
            <a:pPr>
              <a:buFont typeface="Arial" panose="020B0604020202020204" pitchFamily="34" charset="0"/>
              <a:buChar char="•"/>
            </a:pPr>
            <a:r>
              <a:rPr lang="lt-LT" sz="2400" dirty="0"/>
              <a:t>Praktiniai darbai (konkrečių gaminių kepimas). </a:t>
            </a:r>
          </a:p>
          <a:p>
            <a:pPr>
              <a:buFont typeface="Arial" panose="020B0604020202020204" pitchFamily="34" charset="0"/>
              <a:buChar char="•"/>
            </a:pPr>
            <a:r>
              <a:rPr lang="lt-LT" sz="2400" dirty="0"/>
              <a:t>Projektiniai darbai (pvz., gaminių kūrimas). </a:t>
            </a:r>
          </a:p>
          <a:p>
            <a:pPr>
              <a:buFont typeface="Arial" panose="020B0604020202020204" pitchFamily="34" charset="0"/>
              <a:buChar char="•"/>
            </a:pPr>
            <a:r>
              <a:rPr lang="lt-LT" sz="2400" dirty="0"/>
              <a:t>Stebėjimas darbo metu (mokytojo vertinimas). </a:t>
            </a:r>
          </a:p>
          <a:p>
            <a:pPr>
              <a:buFont typeface="Arial" panose="020B0604020202020204" pitchFamily="34" charset="0"/>
              <a:buChar char="•"/>
            </a:pPr>
            <a:r>
              <a:rPr lang="lt-LT" sz="2400" dirty="0"/>
              <a:t>Savęs vertinimas ir refleksija. </a:t>
            </a:r>
          </a:p>
          <a:p>
            <a:pPr>
              <a:buFont typeface="Arial" panose="020B0604020202020204" pitchFamily="34" charset="0"/>
              <a:buChar char="•"/>
            </a:pPr>
            <a:r>
              <a:rPr lang="lt-LT" sz="2400" dirty="0"/>
              <a:t>Baigiamasis kvalifikacijos egzaminas (teorinis + praktinis).</a:t>
            </a:r>
          </a:p>
        </p:txBody>
      </p:sp>
      <p:pic>
        <p:nvPicPr>
          <p:cNvPr id="4" name="Picture 3"/>
          <p:cNvPicPr>
            <a:picLocks noChangeAspect="1"/>
          </p:cNvPicPr>
          <p:nvPr/>
        </p:nvPicPr>
        <p:blipFill>
          <a:blip r:embed="rId2"/>
          <a:stretch>
            <a:fillRect/>
          </a:stretch>
        </p:blipFill>
        <p:spPr>
          <a:xfrm>
            <a:off x="8334876" y="2069432"/>
            <a:ext cx="3074608" cy="2038599"/>
          </a:xfrm>
          <a:prstGeom prst="rect">
            <a:avLst/>
          </a:prstGeom>
          <a:effectLst>
            <a:reflection stA="98000" endPos="65000" dist="50800" dir="5400000" sy="-100000" algn="bl" rotWithShape="0"/>
          </a:effectLst>
        </p:spPr>
      </p:pic>
    </p:spTree>
    <p:extLst>
      <p:ext uri="{BB962C8B-B14F-4D97-AF65-F5344CB8AC3E}">
        <p14:creationId xmlns:p14="http://schemas.microsoft.com/office/powerpoint/2010/main" val="774827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5092" y="648178"/>
            <a:ext cx="6887308" cy="5262979"/>
          </a:xfrm>
          <a:prstGeom prst="rect">
            <a:avLst/>
          </a:prstGeom>
        </p:spPr>
        <p:txBody>
          <a:bodyPr wrap="square">
            <a:spAutoFit/>
          </a:bodyPr>
          <a:lstStyle/>
          <a:p>
            <a:pPr algn="ctr"/>
            <a:r>
              <a:rPr lang="lt-LT" sz="2400" b="1" dirty="0"/>
              <a:t>Duonos ir pyrago gaminių kepėjo profesijos samprata</a:t>
            </a:r>
          </a:p>
          <a:p>
            <a:r>
              <a:rPr lang="lt-LT" sz="2400" dirty="0"/>
              <a:t>Duonos ir pyrago gaminių kepėjas – tai maisto gamybos specialistas, kuris ruošia, formuoja ir kepa įvairius kepinius: duoną, bandeles, pyragus, sausainius ir kitus miltinius gaminius. Ši profesija apima ne tik praktinius kepimo įgūdžius, bet ir žinias apie žaliavas (miltus, mieles, cukrų, riebalus), jų savybes bei technologinius procesus.</a:t>
            </a:r>
          </a:p>
          <a:p>
            <a:r>
              <a:rPr lang="lt-LT" sz="2400" dirty="0"/>
              <a:t>Kepėjas dirba laikydamasis receptūrų, higienos normų ir technologinių reikalavimų. Darbas dažnai vyksta ankstyvomis ryto valandomis, nes produkcija turi būti šviežia. Profesija reikalauja tikslumo, atsakomybės ir gebėjimo dirbti tiek savarankiškai, tiek komandoje.</a:t>
            </a:r>
          </a:p>
        </p:txBody>
      </p:sp>
      <p:pic>
        <p:nvPicPr>
          <p:cNvPr id="3" name="Picture 2"/>
          <p:cNvPicPr>
            <a:picLocks noChangeAspect="1"/>
          </p:cNvPicPr>
          <p:nvPr/>
        </p:nvPicPr>
        <p:blipFill>
          <a:blip r:embed="rId2"/>
          <a:stretch>
            <a:fillRect/>
          </a:stretch>
        </p:blipFill>
        <p:spPr>
          <a:xfrm>
            <a:off x="8089679" y="1160950"/>
            <a:ext cx="2895943" cy="4351827"/>
          </a:xfrm>
          <a:prstGeom prst="rect">
            <a:avLst/>
          </a:prstGeom>
        </p:spPr>
      </p:pic>
    </p:spTree>
    <p:extLst>
      <p:ext uri="{BB962C8B-B14F-4D97-AF65-F5344CB8AC3E}">
        <p14:creationId xmlns:p14="http://schemas.microsoft.com/office/powerpoint/2010/main" val="304630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684" y="900896"/>
            <a:ext cx="9522069" cy="4893647"/>
          </a:xfrm>
          <a:prstGeom prst="rect">
            <a:avLst/>
          </a:prstGeom>
        </p:spPr>
        <p:txBody>
          <a:bodyPr wrap="square">
            <a:spAutoFit/>
          </a:bodyPr>
          <a:lstStyle/>
          <a:p>
            <a:r>
              <a:rPr lang="lt-LT" sz="2400" b="1" dirty="0"/>
              <a:t>Savybės, reikalingos duonos ir pyrago gaminių kepėjo </a:t>
            </a:r>
            <a:r>
              <a:rPr lang="lt-LT" sz="2400" b="1" dirty="0" smtClean="0"/>
              <a:t>profesijai</a:t>
            </a:r>
          </a:p>
          <a:p>
            <a:endParaRPr lang="lt-LT" sz="2400" b="1" dirty="0"/>
          </a:p>
          <a:p>
            <a:r>
              <a:rPr lang="lt-LT" sz="2400" dirty="0"/>
              <a:t>Norint sėkmingai dirbti šioje srityje, svarbios šios savybės:</a:t>
            </a:r>
          </a:p>
          <a:p>
            <a:pPr>
              <a:buFont typeface="Arial" panose="020B0604020202020204" pitchFamily="34" charset="0"/>
              <a:buChar char="•"/>
            </a:pPr>
            <a:r>
              <a:rPr lang="lt-LT" sz="2400" b="1" dirty="0"/>
              <a:t>Kruopštumas ir atsakingumas</a:t>
            </a:r>
            <a:r>
              <a:rPr lang="lt-LT" sz="2400" dirty="0"/>
              <a:t> – būtina tiksliai laikytis receptūrų ir technologinių procesų. </a:t>
            </a:r>
          </a:p>
          <a:p>
            <a:pPr>
              <a:buFont typeface="Arial" panose="020B0604020202020204" pitchFamily="34" charset="0"/>
              <a:buChar char="•"/>
            </a:pPr>
            <a:r>
              <a:rPr lang="lt-LT" sz="2400" b="1" dirty="0"/>
              <a:t>Kantrybė ir ištvermė</a:t>
            </a:r>
            <a:r>
              <a:rPr lang="lt-LT" sz="2400" dirty="0"/>
              <a:t> – kepimo procesai užtrunka, darbas dažnai fiziškai aktyvus. </a:t>
            </a:r>
          </a:p>
          <a:p>
            <a:pPr>
              <a:buFont typeface="Arial" panose="020B0604020202020204" pitchFamily="34" charset="0"/>
              <a:buChar char="•"/>
            </a:pPr>
            <a:r>
              <a:rPr lang="lt-LT" sz="2400" b="1" dirty="0"/>
              <a:t>Fizinė ištvermė</a:t>
            </a:r>
            <a:r>
              <a:rPr lang="lt-LT" sz="2400" dirty="0"/>
              <a:t> – reikia dirbti stovint, kelti žaliavas, dirbti karštoje aplinkoje. </a:t>
            </a:r>
          </a:p>
          <a:p>
            <a:pPr>
              <a:buFont typeface="Arial" panose="020B0604020202020204" pitchFamily="34" charset="0"/>
              <a:buChar char="•"/>
            </a:pPr>
            <a:r>
              <a:rPr lang="lt-LT" sz="2400" b="1" dirty="0"/>
              <a:t>Kūrybiškumas</a:t>
            </a:r>
            <a:r>
              <a:rPr lang="lt-LT" sz="2400" dirty="0"/>
              <a:t> – ypač svarbus gaminant pyragus, desertus ar dekoruojant gaminius. </a:t>
            </a:r>
          </a:p>
          <a:p>
            <a:pPr>
              <a:buFont typeface="Arial" panose="020B0604020202020204" pitchFamily="34" charset="0"/>
              <a:buChar char="•"/>
            </a:pPr>
            <a:r>
              <a:rPr lang="lt-LT" sz="2400" b="1" dirty="0"/>
              <a:t>Tvarkingumas ir higienos laikymasis</a:t>
            </a:r>
            <a:r>
              <a:rPr lang="lt-LT" sz="2400" dirty="0"/>
              <a:t> – labai svarbu maisto saugai. </a:t>
            </a:r>
          </a:p>
          <a:p>
            <a:pPr>
              <a:buFont typeface="Arial" panose="020B0604020202020204" pitchFamily="34" charset="0"/>
              <a:buChar char="•"/>
            </a:pPr>
            <a:r>
              <a:rPr lang="lt-LT" sz="2400" b="1" dirty="0"/>
              <a:t>Gebėjimas dirbti komandoje</a:t>
            </a:r>
            <a:r>
              <a:rPr lang="lt-LT" sz="2400" dirty="0"/>
              <a:t> – kepyklose darbas dažnai organizuojamas grupėmis.</a:t>
            </a:r>
          </a:p>
        </p:txBody>
      </p:sp>
      <p:pic>
        <p:nvPicPr>
          <p:cNvPr id="3" name="Picture 2"/>
          <p:cNvPicPr>
            <a:picLocks noChangeAspect="1"/>
          </p:cNvPicPr>
          <p:nvPr/>
        </p:nvPicPr>
        <p:blipFill>
          <a:blip r:embed="rId2"/>
          <a:stretch>
            <a:fillRect/>
          </a:stretch>
        </p:blipFill>
        <p:spPr>
          <a:xfrm>
            <a:off x="9542584" y="900896"/>
            <a:ext cx="1827702" cy="1827702"/>
          </a:xfrm>
          <a:prstGeom prst="rect">
            <a:avLst/>
          </a:prstGeom>
        </p:spPr>
      </p:pic>
    </p:spTree>
    <p:extLst>
      <p:ext uri="{BB962C8B-B14F-4D97-AF65-F5344CB8AC3E}">
        <p14:creationId xmlns:p14="http://schemas.microsoft.com/office/powerpoint/2010/main" val="2465363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3161" y="867986"/>
            <a:ext cx="6096000" cy="4708981"/>
          </a:xfrm>
          <a:prstGeom prst="rect">
            <a:avLst/>
          </a:prstGeom>
        </p:spPr>
        <p:txBody>
          <a:bodyPr>
            <a:spAutoFit/>
          </a:bodyPr>
          <a:lstStyle/>
          <a:p>
            <a:pPr algn="ctr"/>
            <a:r>
              <a:rPr lang="lt-LT" sz="2000" b="1" dirty="0"/>
              <a:t>Duonos ir pyrago gaminių kepėjo profesinės galimybės</a:t>
            </a:r>
          </a:p>
          <a:p>
            <a:r>
              <a:rPr lang="lt-LT" sz="2000" dirty="0"/>
              <a:t>Šios profesijos atstovai turi gana plačias įsidarbinimo galimybes:</a:t>
            </a:r>
          </a:p>
          <a:p>
            <a:pPr>
              <a:buFont typeface="Arial" panose="020B0604020202020204" pitchFamily="34" charset="0"/>
              <a:buChar char="•"/>
            </a:pPr>
            <a:r>
              <a:rPr lang="lt-LT" sz="2000" b="1" dirty="0"/>
              <a:t>Darbas kepyklose ir konditerijos įmonėse</a:t>
            </a:r>
            <a:r>
              <a:rPr lang="lt-LT" sz="2000" dirty="0"/>
              <a:t> – pagrindinė darbo vieta. </a:t>
            </a:r>
          </a:p>
          <a:p>
            <a:pPr>
              <a:buFont typeface="Arial" panose="020B0604020202020204" pitchFamily="34" charset="0"/>
              <a:buChar char="•"/>
            </a:pPr>
            <a:r>
              <a:rPr lang="lt-LT" sz="2000" b="1" dirty="0"/>
              <a:t>Darbas restoranuose, viešbučiuose, kavinėse</a:t>
            </a:r>
            <a:r>
              <a:rPr lang="lt-LT" sz="2000" dirty="0"/>
              <a:t> – ypač ruošiant desertus ar specializuotus gaminius. </a:t>
            </a:r>
          </a:p>
          <a:p>
            <a:pPr>
              <a:buFont typeface="Arial" panose="020B0604020202020204" pitchFamily="34" charset="0"/>
              <a:buChar char="•"/>
            </a:pPr>
            <a:r>
              <a:rPr lang="lt-LT" sz="2000" b="1" dirty="0"/>
              <a:t>Nuosavas verslas</a:t>
            </a:r>
            <a:r>
              <a:rPr lang="lt-LT" sz="2000" dirty="0"/>
              <a:t> – galima steigti savo kepyklėlę ar dirbti pagal individualią veiklą. </a:t>
            </a:r>
          </a:p>
          <a:p>
            <a:pPr>
              <a:buFont typeface="Arial" panose="020B0604020202020204" pitchFamily="34" charset="0"/>
              <a:buChar char="•"/>
            </a:pPr>
            <a:r>
              <a:rPr lang="lt-LT" sz="2000" b="1" dirty="0"/>
              <a:t>Specializacija</a:t>
            </a:r>
            <a:r>
              <a:rPr lang="lt-LT" sz="2000" dirty="0"/>
              <a:t> – galima tapti konditeriu, desertų kūrėju ar technologu. </a:t>
            </a:r>
          </a:p>
          <a:p>
            <a:pPr>
              <a:buFont typeface="Arial" panose="020B0604020202020204" pitchFamily="34" charset="0"/>
              <a:buChar char="•"/>
            </a:pPr>
            <a:r>
              <a:rPr lang="lt-LT" sz="2000" b="1" dirty="0"/>
              <a:t>Karjeros augimas</a:t>
            </a:r>
            <a:r>
              <a:rPr lang="lt-LT" sz="2000" dirty="0"/>
              <a:t> – patirtį turintys kepėjai gali tapti pamainos vadovais, technologais ar mokytojais profesinėse mokyklose.</a:t>
            </a:r>
          </a:p>
        </p:txBody>
      </p:sp>
      <p:pic>
        <p:nvPicPr>
          <p:cNvPr id="3" name="Picture 2"/>
          <p:cNvPicPr>
            <a:picLocks noChangeAspect="1"/>
          </p:cNvPicPr>
          <p:nvPr/>
        </p:nvPicPr>
        <p:blipFill>
          <a:blip r:embed="rId2"/>
          <a:stretch>
            <a:fillRect/>
          </a:stretch>
        </p:blipFill>
        <p:spPr>
          <a:xfrm>
            <a:off x="7572374" y="1572357"/>
            <a:ext cx="3667127" cy="2200276"/>
          </a:xfrm>
          <a:prstGeom prst="rect">
            <a:avLst/>
          </a:prstGeom>
          <a:effectLst>
            <a:reflection stA="99000" endPos="65000" dist="50800" dir="5400000" sy="-100000" algn="bl" rotWithShape="0"/>
          </a:effectLst>
        </p:spPr>
      </p:pic>
    </p:spTree>
    <p:extLst>
      <p:ext uri="{BB962C8B-B14F-4D97-AF65-F5344CB8AC3E}">
        <p14:creationId xmlns:p14="http://schemas.microsoft.com/office/powerpoint/2010/main" val="1438408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51344"/>
            <a:ext cx="10477500" cy="5262979"/>
          </a:xfrm>
          <a:prstGeom prst="rect">
            <a:avLst/>
          </a:prstGeom>
        </p:spPr>
        <p:txBody>
          <a:bodyPr wrap="square">
            <a:spAutoFit/>
          </a:bodyPr>
          <a:lstStyle/>
          <a:p>
            <a:r>
              <a:rPr lang="lt-LT" sz="2400" b="1" dirty="0"/>
              <a:t>Duonos ir pyrago gaminių kepėjo veiklos procesai</a:t>
            </a:r>
          </a:p>
          <a:p>
            <a:r>
              <a:rPr lang="lt-LT" sz="2400" dirty="0"/>
              <a:t>Duonos ir pyrago gaminių kepėjo darbas susideda iš nuoseklių technologinių etapų:</a:t>
            </a:r>
          </a:p>
          <a:p>
            <a:pPr>
              <a:buFont typeface="Arial" panose="020B0604020202020204" pitchFamily="34" charset="0"/>
              <a:buChar char="•"/>
            </a:pPr>
            <a:r>
              <a:rPr lang="lt-LT" sz="2400" b="1" dirty="0"/>
              <a:t>Žaliavų paruošimas</a:t>
            </a:r>
            <a:r>
              <a:rPr lang="lt-LT" sz="2400" dirty="0"/>
              <a:t> – miltų, mielių, cukraus, riebalų, vandens ir kitų ingredientų parinkimas bei dozavimas. </a:t>
            </a:r>
          </a:p>
          <a:p>
            <a:pPr>
              <a:buFont typeface="Arial" panose="020B0604020202020204" pitchFamily="34" charset="0"/>
              <a:buChar char="•"/>
            </a:pPr>
            <a:r>
              <a:rPr lang="lt-LT" sz="2400" b="1" dirty="0"/>
              <a:t>Tešlos gamyba</a:t>
            </a:r>
            <a:r>
              <a:rPr lang="lt-LT" sz="2400" dirty="0"/>
              <a:t> – ingredientų maišymas, minkymas, kol gaunama reikiama konsistencija. </a:t>
            </a:r>
          </a:p>
          <a:p>
            <a:pPr>
              <a:buFont typeface="Arial" panose="020B0604020202020204" pitchFamily="34" charset="0"/>
              <a:buChar char="•"/>
            </a:pPr>
            <a:r>
              <a:rPr lang="lt-LT" sz="2400" b="1" dirty="0"/>
              <a:t>Rauginimas (fermentacija)</a:t>
            </a:r>
            <a:r>
              <a:rPr lang="lt-LT" sz="2400" dirty="0"/>
              <a:t> – tešla laikoma tam tikroje temperatūroje, kad pakiltų ir susiformuotų struktūra. </a:t>
            </a:r>
          </a:p>
          <a:p>
            <a:pPr>
              <a:buFont typeface="Arial" panose="020B0604020202020204" pitchFamily="34" charset="0"/>
              <a:buChar char="•"/>
            </a:pPr>
            <a:r>
              <a:rPr lang="lt-LT" sz="2400" b="1" dirty="0"/>
              <a:t>Formavimas</a:t>
            </a:r>
            <a:r>
              <a:rPr lang="lt-LT" sz="2400" dirty="0"/>
              <a:t> – tešla dalijama, formuojami kepiniai (duonos kepalai, bandelės, pyragai). </a:t>
            </a:r>
          </a:p>
          <a:p>
            <a:pPr>
              <a:buFont typeface="Arial" panose="020B0604020202020204" pitchFamily="34" charset="0"/>
              <a:buChar char="•"/>
            </a:pPr>
            <a:r>
              <a:rPr lang="lt-LT" sz="2400" b="1" dirty="0"/>
              <a:t>Kildinimas</a:t>
            </a:r>
            <a:r>
              <a:rPr lang="lt-LT" sz="2400" dirty="0"/>
              <a:t> – suformuoti gaminiai dar kartą kildinami prieš kepimą. </a:t>
            </a:r>
          </a:p>
          <a:p>
            <a:pPr>
              <a:buFont typeface="Arial" panose="020B0604020202020204" pitchFamily="34" charset="0"/>
              <a:buChar char="•"/>
            </a:pPr>
            <a:r>
              <a:rPr lang="lt-LT" sz="2400" b="1" dirty="0"/>
              <a:t>Kepimas</a:t>
            </a:r>
            <a:r>
              <a:rPr lang="lt-LT" sz="2400" dirty="0"/>
              <a:t> – kepama nustatytoje temperatūroje, laikantis technologinių režimų. </a:t>
            </a:r>
          </a:p>
          <a:p>
            <a:pPr>
              <a:buFont typeface="Arial" panose="020B0604020202020204" pitchFamily="34" charset="0"/>
              <a:buChar char="•"/>
            </a:pPr>
            <a:r>
              <a:rPr lang="lt-LT" sz="2400" b="1" dirty="0"/>
              <a:t>Aušinimas ir laikymas</a:t>
            </a:r>
            <a:r>
              <a:rPr lang="lt-LT" sz="2400" dirty="0"/>
              <a:t> – iškepti gaminiai atvėsinami ir paruošiami realizacijai. </a:t>
            </a:r>
          </a:p>
          <a:p>
            <a:pPr>
              <a:buFont typeface="Arial" panose="020B0604020202020204" pitchFamily="34" charset="0"/>
              <a:buChar char="•"/>
            </a:pPr>
            <a:r>
              <a:rPr lang="lt-LT" sz="2400" b="1" dirty="0"/>
              <a:t>Dekoravimas (jei reikia)</a:t>
            </a:r>
            <a:r>
              <a:rPr lang="lt-LT" sz="2400" dirty="0"/>
              <a:t> – ypač aktualu pyragams ir konditeriniams gaminiams.</a:t>
            </a:r>
          </a:p>
        </p:txBody>
      </p:sp>
    </p:spTree>
    <p:extLst>
      <p:ext uri="{BB962C8B-B14F-4D97-AF65-F5344CB8AC3E}">
        <p14:creationId xmlns:p14="http://schemas.microsoft.com/office/powerpoint/2010/main" val="17571780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37</TotalTime>
  <Words>959</Words>
  <Application>Microsoft Office PowerPoint</Application>
  <PresentationFormat>Widescreen</PresentationFormat>
  <Paragraphs>119</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Garamond</vt:lpstr>
      <vt:lpstr>Organic</vt:lpstr>
      <vt:lpstr>„Įvadas į profesiją”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„Įvadas į profesiją”</dc:title>
  <dc:creator>mokinys</dc:creator>
  <cp:lastModifiedBy>Evelina</cp:lastModifiedBy>
  <cp:revision>5</cp:revision>
  <dcterms:created xsi:type="dcterms:W3CDTF">2026-04-09T15:02:32Z</dcterms:created>
  <dcterms:modified xsi:type="dcterms:W3CDTF">2026-04-17T07:12:54Z</dcterms:modified>
</cp:coreProperties>
</file>