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0" r:id="rId9"/>
    <p:sldId id="267" r:id="rId10"/>
    <p:sldId id="261" r:id="rId11"/>
    <p:sldId id="268" r:id="rId12"/>
    <p:sldId id="269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BBB5-2CC5-48EA-808B-BF10CECB0D1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EC3-AA1E-49E5-A867-C2875E3A43D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BBB5-2CC5-48EA-808B-BF10CECB0D1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EC3-AA1E-49E5-A867-C2875E3A43D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BBB5-2CC5-48EA-808B-BF10CECB0D1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EC3-AA1E-49E5-A867-C2875E3A43D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BBB5-2CC5-48EA-808B-BF10CECB0D1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EC3-AA1E-49E5-A867-C2875E3A43D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BBB5-2CC5-48EA-808B-BF10CECB0D1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EC3-AA1E-49E5-A867-C2875E3A43D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BBB5-2CC5-48EA-808B-BF10CECB0D1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EC3-AA1E-49E5-A867-C2875E3A43D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BBB5-2CC5-48EA-808B-BF10CECB0D1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EC3-AA1E-49E5-A867-C2875E3A43D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BBB5-2CC5-48EA-808B-BF10CECB0D1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EC3-AA1E-49E5-A867-C2875E3A43D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BBB5-2CC5-48EA-808B-BF10CECB0D1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EC3-AA1E-49E5-A867-C2875E3A43D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BBB5-2CC5-48EA-808B-BF10CECB0D1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EC3-AA1E-49E5-A867-C2875E3A43D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BBB5-2CC5-48EA-808B-BF10CECB0D1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EC3-AA1E-49E5-A867-C2875E3A43D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BBB5-2CC5-48EA-808B-BF10CECB0D14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92EC3-AA1E-49E5-A867-C2875E3A43D5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bread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lt-LT" dirty="0" smtClean="0"/>
              <a:t>Duonos gaminių gaminimo įrenginiai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Kepimo įrenginiai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lt-LT" b="1" dirty="0" smtClean="0"/>
              <a:t>Paskirtis:</a:t>
            </a:r>
            <a:r>
              <a:rPr lang="lt-LT" dirty="0" smtClean="0"/>
              <a:t> užtikrinti tolygų kepimą.</a:t>
            </a:r>
          </a:p>
          <a:p>
            <a:pPr>
              <a:buNone/>
            </a:pPr>
            <a:r>
              <a:rPr lang="lt-LT" b="1" dirty="0" smtClean="0"/>
              <a:t>Pagrindiniai tipai:</a:t>
            </a:r>
            <a:endParaRPr lang="lt-LT" dirty="0" smtClean="0"/>
          </a:p>
          <a:p>
            <a:r>
              <a:rPr lang="lt-LT" b="1" dirty="0" smtClean="0"/>
              <a:t>Pakopinė krosnis</a:t>
            </a:r>
            <a:r>
              <a:rPr lang="lt-LT" dirty="0" smtClean="0"/>
              <a:t> – tradicinė, tinkama amatininkų kepykloms.</a:t>
            </a:r>
          </a:p>
          <a:p>
            <a:r>
              <a:rPr lang="lt-LT" b="1" dirty="0" smtClean="0"/>
              <a:t>Vežiminė krosnis</a:t>
            </a:r>
            <a:r>
              <a:rPr lang="lt-LT" dirty="0" smtClean="0"/>
              <a:t> – kepama su vežimėliais.</a:t>
            </a:r>
          </a:p>
          <a:p>
            <a:r>
              <a:rPr lang="lt-LT" b="1" dirty="0" smtClean="0"/>
              <a:t>Konvekcinė krosnis</a:t>
            </a:r>
            <a:r>
              <a:rPr lang="lt-LT" dirty="0" smtClean="0"/>
              <a:t> – oro cirkuliacija užtikrina tolygų kepimą.</a:t>
            </a:r>
          </a:p>
          <a:p>
            <a:r>
              <a:rPr lang="lt-LT" b="1" dirty="0" smtClean="0"/>
              <a:t>Tunelinė krosnis</a:t>
            </a:r>
            <a:r>
              <a:rPr lang="lt-LT" dirty="0" smtClean="0"/>
              <a:t> – pramoninė nepertraukiama gamyba.</a:t>
            </a:r>
          </a:p>
          <a:p>
            <a:r>
              <a:rPr lang="lt-LT" dirty="0" smtClean="0"/>
              <a:t>Tinkamas kepimo režimas lemia plutelės formavimąsi ir vidaus struktūrą.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Pakopinė krosnis</a:t>
            </a:r>
            <a:endParaRPr lang="lt-LT" dirty="0"/>
          </a:p>
        </p:txBody>
      </p:sp>
      <p:pic>
        <p:nvPicPr>
          <p:cNvPr id="12" name="Turinio vietos rezervavimo ženklas 11" descr="bakery_deck_oven_d-series_d43_four_deck_sveba_dahl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10" name="Teksto vietos rezervavimo ženklas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/>
              <a:t>Vežiminė krosnis</a:t>
            </a:r>
          </a:p>
        </p:txBody>
      </p:sp>
      <p:pic>
        <p:nvPicPr>
          <p:cNvPr id="13" name="Turinio vietos rezervavimo ženklas 12" descr="Rack Oven - 800 x 600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Konvekcinė krosnis</a:t>
            </a:r>
          </a:p>
        </p:txBody>
      </p:sp>
      <p:pic>
        <p:nvPicPr>
          <p:cNvPr id="9" name="Turinio vietos rezervavimo ženklas 8" descr="venix-konvekcine-krosnis-12-x-11-gn-sq12m0g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/>
              <a:t>Tunelinė krosnis</a:t>
            </a:r>
          </a:p>
        </p:txBody>
      </p:sp>
      <p:pic>
        <p:nvPicPr>
          <p:cNvPr id="8" name="Turinio vietos rezervavimo ženklas 7" descr="Tunnel-oven-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Aušinimo ir pakavimo įrenginiai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t-LT" b="1" dirty="0" smtClean="0"/>
              <a:t>Paskirtis:</a:t>
            </a:r>
            <a:r>
              <a:rPr lang="lt-LT" dirty="0" smtClean="0"/>
              <a:t> išlaikyti kokybę po kepimo.</a:t>
            </a:r>
          </a:p>
          <a:p>
            <a:pPr>
              <a:buNone/>
            </a:pPr>
            <a:r>
              <a:rPr lang="lt-LT" b="1" dirty="0" smtClean="0"/>
              <a:t>Pagrindiniai įrenginiai:</a:t>
            </a:r>
            <a:endParaRPr lang="lt-LT" dirty="0" smtClean="0"/>
          </a:p>
          <a:p>
            <a:r>
              <a:rPr lang="lt-LT" b="1" dirty="0" smtClean="0"/>
              <a:t>Aušinimo lentynos ar transporteriai</a:t>
            </a:r>
            <a:r>
              <a:rPr lang="lt-LT" dirty="0" smtClean="0"/>
              <a:t> – leidžia duonai stabilizuotis.</a:t>
            </a:r>
          </a:p>
          <a:p>
            <a:r>
              <a:rPr lang="lt-LT" b="1" dirty="0" smtClean="0"/>
              <a:t>Pjaustyklės</a:t>
            </a:r>
            <a:r>
              <a:rPr lang="lt-LT" dirty="0" smtClean="0"/>
              <a:t> - supjausto riekėmis.</a:t>
            </a:r>
          </a:p>
          <a:p>
            <a:r>
              <a:rPr lang="lt-LT" b="1" dirty="0" smtClean="0"/>
              <a:t>Pakavimo mašinos</a:t>
            </a:r>
            <a:r>
              <a:rPr lang="lt-LT" dirty="0" smtClean="0"/>
              <a:t> - sandarina produktą, saugo nuo išdžiūvimo.</a:t>
            </a:r>
          </a:p>
          <a:p>
            <a:pPr>
              <a:buNone/>
            </a:pPr>
            <a:r>
              <a:rPr lang="lt-LT" dirty="0" smtClean="0"/>
              <a:t>Duonos negalima pakuoti karštos - susidarys kondensatas.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/>
              <a:t>Aušinimo lentynos ar transporteriai</a:t>
            </a:r>
          </a:p>
        </p:txBody>
      </p:sp>
      <p:pic>
        <p:nvPicPr>
          <p:cNvPr id="12" name="Turinio vietos rezervavimo ženklas 11" descr="27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786058"/>
            <a:ext cx="3396151" cy="3396151"/>
          </a:xfrm>
        </p:spPr>
      </p:pic>
      <p:sp>
        <p:nvSpPr>
          <p:cNvPr id="10" name="Teksto vietos rezervavimo ženklas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/>
              <a:t>Pjaustyklės</a:t>
            </a:r>
          </a:p>
        </p:txBody>
      </p:sp>
      <p:pic>
        <p:nvPicPr>
          <p:cNvPr id="13" name="Turinio vietos rezervavimo ženklas 12" descr="DP3-1000x700_crop-1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35897"/>
            <a:ext cx="4041775" cy="282924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Pakavimo mašinos</a:t>
            </a:r>
          </a:p>
        </p:txBody>
      </p:sp>
      <p:pic>
        <p:nvPicPr>
          <p:cNvPr id="7" name="Turinio vietos rezervavimo ženklas 6" descr="KEFAI-Flowpack-Bread-Packing-Machi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t-L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Paskirtis:</a:t>
            </a:r>
            <a:r>
              <a:rPr lang="lt-LT" dirty="0" smtClean="0"/>
              <a:t> užtikrinti žaliavų kokybę ir tikslų dozavimą.</a:t>
            </a:r>
            <a:endParaRPr lang="lt-L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Pagrindiniai įrenginiai: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b="1" dirty="0" smtClean="0"/>
              <a:t>Miltų </a:t>
            </a:r>
            <a:r>
              <a:rPr lang="lt-LT" b="1" dirty="0" err="1" smtClean="0"/>
              <a:t>sijoklis</a:t>
            </a:r>
            <a:r>
              <a:rPr lang="lt-LT" dirty="0" smtClean="0"/>
              <a:t> – pašalina priemaišas, prisotina miltus oro.</a:t>
            </a:r>
          </a:p>
          <a:p>
            <a:r>
              <a:rPr lang="lt-LT" b="1" dirty="0" smtClean="0"/>
              <a:t>Miltų silosai</a:t>
            </a:r>
            <a:r>
              <a:rPr lang="lt-LT" dirty="0" smtClean="0"/>
              <a:t> – saugo didelius kiekius miltų kepyklose.</a:t>
            </a:r>
          </a:p>
          <a:p>
            <a:r>
              <a:rPr lang="lt-LT" b="1" dirty="0" smtClean="0"/>
              <a:t>Dozavimo sistemos</a:t>
            </a:r>
            <a:r>
              <a:rPr lang="lt-LT" dirty="0" smtClean="0"/>
              <a:t> – automatiškai tiksliai dozuoja vandenį, mieles, druską.</a:t>
            </a:r>
          </a:p>
          <a:p>
            <a:r>
              <a:rPr lang="lt-LT" b="1" dirty="0" smtClean="0"/>
              <a:t>Svarstyklės (mechaninės ar elektroninės)</a:t>
            </a:r>
            <a:r>
              <a:rPr lang="lt-LT" dirty="0" smtClean="0"/>
              <a:t> tikslus žaliavų svėrimas.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ntraštė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" name="Turinio vietos rezervavimo ženklas 10" descr="เครื่องร่อนแป้ง-เล็ก-SS.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186" y="1600200"/>
            <a:ext cx="4531628" cy="4525963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lt-LT" dirty="0" smtClean="0"/>
              <a:t>Miltų sijojimo mašina</a:t>
            </a:r>
            <a:endParaRPr lang="lt-L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Tešlos ruošimo įrenginiai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lt-LT" b="1" dirty="0" smtClean="0"/>
              <a:t>Paskirtis:</a:t>
            </a:r>
            <a:r>
              <a:rPr lang="lt-LT" dirty="0" smtClean="0"/>
              <a:t> suformuoti tinkamos struktūros tešlą.</a:t>
            </a:r>
          </a:p>
          <a:p>
            <a:pPr>
              <a:buNone/>
            </a:pPr>
            <a:r>
              <a:rPr lang="lt-LT" b="1" dirty="0" smtClean="0"/>
              <a:t>Pagrindiniai įrenginiai:</a:t>
            </a:r>
            <a:endParaRPr lang="lt-LT" dirty="0" smtClean="0"/>
          </a:p>
          <a:p>
            <a:r>
              <a:rPr lang="lt-LT" b="1" dirty="0" smtClean="0"/>
              <a:t>Spiralinė tešlos maišyklė</a:t>
            </a:r>
            <a:r>
              <a:rPr lang="lt-LT" dirty="0" smtClean="0"/>
              <a:t> – dažniausiai naudojama duonai; užtikrina stiprų glitimo tinklą.</a:t>
            </a:r>
          </a:p>
          <a:p>
            <a:r>
              <a:rPr lang="lt-LT" b="1" dirty="0" smtClean="0"/>
              <a:t>Planetarinė maišyklė</a:t>
            </a:r>
            <a:r>
              <a:rPr lang="lt-LT" dirty="0" smtClean="0"/>
              <a:t> – universali, naudojama mažesnėse kepyklose.</a:t>
            </a:r>
          </a:p>
          <a:p>
            <a:r>
              <a:rPr lang="lt-LT" b="1" dirty="0" smtClean="0"/>
              <a:t>Tešlos minkymo mašina</a:t>
            </a:r>
            <a:r>
              <a:rPr lang="lt-LT" dirty="0" smtClean="0"/>
              <a:t> – automatizuotas minkymas.</a:t>
            </a:r>
          </a:p>
          <a:p>
            <a:r>
              <a:rPr lang="lt-LT" b="1" dirty="0" smtClean="0"/>
              <a:t>Tešlos dalytuvas–</a:t>
            </a:r>
            <a:r>
              <a:rPr lang="lt-LT" b="1" dirty="0" err="1" smtClean="0"/>
              <a:t>apvalintuvas</a:t>
            </a:r>
            <a:r>
              <a:rPr lang="lt-LT" dirty="0" smtClean="0"/>
              <a:t> – padalina tešlą vienodais gabalais ir suformuoja rutulius.</a:t>
            </a:r>
          </a:p>
          <a:p>
            <a:pPr>
              <a:buNone/>
            </a:pPr>
            <a:r>
              <a:rPr lang="lt-LT" dirty="0" smtClean="0"/>
              <a:t>Tešlos minkymo kokybė tiesiogiai lemia duonos </a:t>
            </a:r>
            <a:r>
              <a:rPr lang="lt-LT" dirty="0" err="1" smtClean="0"/>
              <a:t>porėtumą</a:t>
            </a:r>
            <a:r>
              <a:rPr lang="lt-LT" dirty="0" smtClean="0"/>
              <a:t> ir tūrį.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Spiralinė tešlos maišyklė</a:t>
            </a:r>
          </a:p>
        </p:txBody>
      </p:sp>
      <p:pic>
        <p:nvPicPr>
          <p:cNvPr id="9" name="Turinio vietos rezervavimo ženklas 8" descr="spiraline-teslos-maisykle-fm3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7" name="Teksto vietos rezervavimo ženklas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/>
              <a:t>Planetarinė maišyklė</a:t>
            </a:r>
          </a:p>
        </p:txBody>
      </p:sp>
      <p:pic>
        <p:nvPicPr>
          <p:cNvPr id="10" name="Turinio vietos rezervavimo ženklas 9" descr="planetarinis-mikseris-gt-b2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Tešlos minkymo mašina</a:t>
            </a:r>
          </a:p>
        </p:txBody>
      </p:sp>
      <p:pic>
        <p:nvPicPr>
          <p:cNvPr id="7" name="Turinio vietos rezervavimo ženklas 6" descr="teslos-minkymo-aparatas-7-l-rc-smrh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/>
              <a:t>Tešlos dalytuvas–</a:t>
            </a:r>
            <a:r>
              <a:rPr lang="lt-LT" dirty="0" err="1"/>
              <a:t>apvalintuvas</a:t>
            </a:r>
            <a:endParaRPr lang="lt-LT" dirty="0"/>
          </a:p>
        </p:txBody>
      </p:sp>
      <p:pic>
        <p:nvPicPr>
          <p:cNvPr id="8" name="Turinio vietos rezervavimo ženklas 7" descr="20190910103228787334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K</a:t>
            </a:r>
            <a:r>
              <a:rPr lang="lt-LT" dirty="0" smtClean="0"/>
              <a:t>ildinimo įrenginiai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t-LT" b="1" dirty="0" smtClean="0"/>
              <a:t>Paskirtis:</a:t>
            </a:r>
            <a:r>
              <a:rPr lang="lt-LT" dirty="0" smtClean="0"/>
              <a:t> sudaryti optimalias sąlygas mielių veiklai.</a:t>
            </a:r>
          </a:p>
          <a:p>
            <a:r>
              <a:rPr lang="lt-LT" b="1" dirty="0" smtClean="0"/>
              <a:t>Kildinimo spinta (fermentacinė kamera)</a:t>
            </a:r>
            <a:r>
              <a:rPr lang="lt-LT" dirty="0" smtClean="0"/>
              <a:t> – palaiko pastovią temperatūrą ir drėgmę.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Kildinimo spinta</a:t>
            </a:r>
          </a:p>
        </p:txBody>
      </p:sp>
      <p:pic>
        <p:nvPicPr>
          <p:cNvPr id="9" name="Turinio vietos rezervavimo ženklas 8" descr="ShRT_8E_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34796"/>
            <a:ext cx="4040188" cy="3831445"/>
          </a:xfrm>
        </p:spPr>
      </p:pic>
      <p:sp>
        <p:nvSpPr>
          <p:cNvPr id="7" name="Teksto vietos rezervavimo ženklas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272</Words>
  <Application>Microsoft Office PowerPoint</Application>
  <PresentationFormat>Demonstracija ekrane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Office tema</vt:lpstr>
      <vt:lpstr>Duonos gaminių gaminimo įrenginiai</vt:lpstr>
      <vt:lpstr>Skaidrė 2</vt:lpstr>
      <vt:lpstr>Pagrindiniai įrenginiai: </vt:lpstr>
      <vt:lpstr>Skaidrė 4</vt:lpstr>
      <vt:lpstr>Tešlos ruošimo įrenginiai</vt:lpstr>
      <vt:lpstr>Skaidrė 6</vt:lpstr>
      <vt:lpstr>Skaidrė 7</vt:lpstr>
      <vt:lpstr>Kildinimo įrenginiai</vt:lpstr>
      <vt:lpstr>Skaidrė 9</vt:lpstr>
      <vt:lpstr>Kepimo įrenginiai</vt:lpstr>
      <vt:lpstr>Skaidrė 11</vt:lpstr>
      <vt:lpstr>Skaidrė 12</vt:lpstr>
      <vt:lpstr>Aušinimo ir pakavimo įrenginiai</vt:lpstr>
      <vt:lpstr>Skaidrė 14</vt:lpstr>
      <vt:lpstr>Skaidrė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Duonos gaminių gaminimo įrenginiai</dc:title>
  <dc:creator>Geforce_GTX</dc:creator>
  <cp:lastModifiedBy>Geforce_GTX</cp:lastModifiedBy>
  <cp:revision>17</cp:revision>
  <dcterms:created xsi:type="dcterms:W3CDTF">2026-02-26T07:48:44Z</dcterms:created>
  <dcterms:modified xsi:type="dcterms:W3CDTF">2026-02-26T12:15:30Z</dcterms:modified>
</cp:coreProperties>
</file>