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41B7-9078-4990-88A0-E7990051EF7D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8D2-1B77-4A72-809A-28F5B0AB1F7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41B7-9078-4990-88A0-E7990051EF7D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8D2-1B77-4A72-809A-28F5B0AB1F7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41B7-9078-4990-88A0-E7990051EF7D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8D2-1B77-4A72-809A-28F5B0AB1F7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41B7-9078-4990-88A0-E7990051EF7D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8D2-1B77-4A72-809A-28F5B0AB1F7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41B7-9078-4990-88A0-E7990051EF7D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8D2-1B77-4A72-809A-28F5B0AB1F7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41B7-9078-4990-88A0-E7990051EF7D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8D2-1B77-4A72-809A-28F5B0AB1F7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41B7-9078-4990-88A0-E7990051EF7D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8D2-1B77-4A72-809A-28F5B0AB1F7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41B7-9078-4990-88A0-E7990051EF7D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8D2-1B77-4A72-809A-28F5B0AB1F7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41B7-9078-4990-88A0-E7990051EF7D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8D2-1B77-4A72-809A-28F5B0AB1F7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41B7-9078-4990-88A0-E7990051EF7D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8D2-1B77-4A72-809A-28F5B0AB1F7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41B7-9078-4990-88A0-E7990051EF7D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8D2-1B77-4A72-809A-28F5B0AB1F7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241B7-9078-4990-88A0-E7990051EF7D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A8D2-1B77-4A72-809A-28F5B0AB1F7C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DUONOS GAMINIŲ GAMINIMO ĮRANKIAI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X_ykmagwxw1VJnHe7ZaXd0y5h_4dJaQhsSRVJZKFBIdRcEXINQf89uKMHnicrbG_AgVg43ru8uLq-UyacjqQl_drIPaIuHRGMYxg4KABKMU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5"/>
            <a:ext cx="3214710" cy="2142617"/>
          </a:xfrm>
        </p:spPr>
      </p:pic>
      <p:pic>
        <p:nvPicPr>
          <p:cNvPr id="5" name="Paveikslėlis 4" descr="fGuqRs-JY35i3mD93wQxk2D37G_P9qh8M6pebOU_8uzpb2GesornRm33EingXF49ZDVlf3JLV23TcSudyYa_Bdlb9YKfplwRUV4XToS8JbQ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428736"/>
            <a:ext cx="3571868" cy="2373688"/>
          </a:xfrm>
          <a:prstGeom prst="rect">
            <a:avLst/>
          </a:prstGeom>
        </p:spPr>
      </p:pic>
      <p:pic>
        <p:nvPicPr>
          <p:cNvPr id="6" name="Paveikslėlis 5" descr="25AB8A83-72A7-44E7-97DA-E69971BA4344_1024x1024@2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714752"/>
            <a:ext cx="2143122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Kepimo įrankiai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t-LT" b="1" dirty="0" smtClean="0"/>
              <a:t>Paskirtis – saugus ir kokybiškas kepimas.</a:t>
            </a:r>
            <a:endParaRPr lang="lt-LT" dirty="0" smtClean="0"/>
          </a:p>
          <a:p>
            <a:pPr>
              <a:buNone/>
            </a:pPr>
            <a:r>
              <a:rPr lang="lt-LT" b="1" dirty="0" smtClean="0"/>
              <a:t>Pagrindiniai įrankiai:</a:t>
            </a:r>
            <a:endParaRPr lang="lt-LT" dirty="0" smtClean="0"/>
          </a:p>
          <a:p>
            <a:r>
              <a:rPr lang="lt-LT" b="1" dirty="0" smtClean="0"/>
              <a:t>Medinė arba metalinė kepimo ližė</a:t>
            </a:r>
            <a:r>
              <a:rPr lang="lt-LT" b="1" dirty="0"/>
              <a:t> </a:t>
            </a:r>
            <a:r>
              <a:rPr lang="lt-LT" b="1" dirty="0" smtClean="0"/>
              <a:t>- </a:t>
            </a:r>
            <a:r>
              <a:rPr lang="lt-LT" dirty="0" smtClean="0"/>
              <a:t>kepalams įstatyti į krosnį.</a:t>
            </a:r>
          </a:p>
          <a:p>
            <a:r>
              <a:rPr lang="lt-LT" b="1" dirty="0" smtClean="0"/>
              <a:t>Kepimo akmuo</a:t>
            </a:r>
            <a:r>
              <a:rPr lang="lt-LT" dirty="0" smtClean="0"/>
              <a:t> - tolygiam dugno kepimui.</a:t>
            </a:r>
          </a:p>
          <a:p>
            <a:r>
              <a:rPr lang="lt-LT" b="1" dirty="0" smtClean="0"/>
              <a:t>Skardos ir formos</a:t>
            </a:r>
            <a:r>
              <a:rPr lang="lt-LT" dirty="0" smtClean="0"/>
              <a:t> - </a:t>
            </a:r>
            <a:r>
              <a:rPr lang="lt-LT" dirty="0" err="1" smtClean="0"/>
              <a:t>forminei</a:t>
            </a:r>
            <a:r>
              <a:rPr lang="lt-LT" dirty="0" smtClean="0"/>
              <a:t> duonai.</a:t>
            </a:r>
          </a:p>
          <a:p>
            <a:r>
              <a:rPr lang="lt-LT" b="1" dirty="0" smtClean="0"/>
              <a:t>Orkaitės termometras</a:t>
            </a:r>
            <a:r>
              <a:rPr lang="lt-LT" dirty="0" smtClean="0"/>
              <a:t> -temperatūros kontrolei.</a:t>
            </a:r>
          </a:p>
          <a:p>
            <a:pPr>
              <a:buNone/>
            </a:pPr>
            <a:r>
              <a:rPr lang="lt-LT" dirty="0" smtClean="0"/>
              <a:t>Temperatūros tikslumas yra būtinas kokybiškai plutai ir minkštimui.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1723476510_179a8942-b8e9-4370-a74b-52f8546db66d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3071834" cy="3071834"/>
          </a:xfrm>
        </p:spPr>
      </p:pic>
      <p:pic>
        <p:nvPicPr>
          <p:cNvPr id="5" name="Paveikslėlis 4" descr="Fredstone_600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000108"/>
            <a:ext cx="4049561" cy="2541663"/>
          </a:xfrm>
          <a:prstGeom prst="rect">
            <a:avLst/>
          </a:prstGeom>
        </p:spPr>
      </p:pic>
      <p:pic>
        <p:nvPicPr>
          <p:cNvPr id="6" name="Paveikslėlis 5" descr="61Qo+2If7BL._AC_UF894,1000_QL80_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714752"/>
            <a:ext cx="2949886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Aušinimo ir pjaustymo įrankiai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lt-LT" b="1" dirty="0" smtClean="0"/>
              <a:t>Paskirtis – išlaikyti struktūrą ir kokybę po kepimo.</a:t>
            </a:r>
            <a:endParaRPr lang="lt-LT" dirty="0" smtClean="0"/>
          </a:p>
          <a:p>
            <a:pPr>
              <a:buNone/>
            </a:pPr>
            <a:r>
              <a:rPr lang="lt-LT" b="1" dirty="0" smtClean="0"/>
              <a:t>Pagrindiniai įrankiai:</a:t>
            </a:r>
            <a:endParaRPr lang="lt-LT" dirty="0" smtClean="0"/>
          </a:p>
          <a:p>
            <a:r>
              <a:rPr lang="lt-LT" b="1" dirty="0" smtClean="0"/>
              <a:t>Aušinimo grotelės</a:t>
            </a:r>
            <a:r>
              <a:rPr lang="lt-LT" dirty="0" smtClean="0"/>
              <a:t> – užtikrina oro cirkuliaciją.</a:t>
            </a:r>
          </a:p>
          <a:p>
            <a:r>
              <a:rPr lang="lt-LT" b="1" dirty="0" smtClean="0"/>
              <a:t>Dantytas duonos peilis</a:t>
            </a:r>
            <a:r>
              <a:rPr lang="lt-LT" dirty="0" smtClean="0"/>
              <a:t> – švariam pjūviui.</a:t>
            </a:r>
          </a:p>
          <a:p>
            <a:r>
              <a:rPr lang="lt-LT" b="1" dirty="0" smtClean="0"/>
              <a:t>Rankinė </a:t>
            </a:r>
            <a:r>
              <a:rPr lang="lt-LT" b="1" dirty="0" err="1" smtClean="0"/>
              <a:t>pjaustyklė</a:t>
            </a:r>
            <a:r>
              <a:rPr lang="lt-LT" dirty="0" smtClean="0"/>
              <a:t> – vienodo storio riekėms.</a:t>
            </a:r>
          </a:p>
          <a:p>
            <a:r>
              <a:rPr lang="lt-LT" b="1" dirty="0" smtClean="0"/>
              <a:t>Duonos dėžė</a:t>
            </a:r>
            <a:r>
              <a:rPr lang="lt-LT" dirty="0" smtClean="0"/>
              <a:t> – tinkamam laikymui.</a:t>
            </a:r>
          </a:p>
          <a:p>
            <a:r>
              <a:rPr lang="lt-LT" dirty="0" smtClean="0"/>
              <a:t>Karšta duona nepjaustoma – reikia leisti stabilizuotis krakmolo struktūrai.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Aušinimo ir pjaustymo įrankiai</a:t>
            </a:r>
            <a:endParaRPr lang="lt-LT" dirty="0"/>
          </a:p>
        </p:txBody>
      </p:sp>
      <p:pic>
        <p:nvPicPr>
          <p:cNvPr id="4" name="Turinio vietos rezervavimo ženklas 3" descr="zassenhaus-manual-sourdough-bread-slicer-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2714644" cy="2714644"/>
          </a:xfrm>
        </p:spPr>
      </p:pic>
      <p:pic>
        <p:nvPicPr>
          <p:cNvPr id="5" name="Paveikslėlis 4" descr="61BEJ4e89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71546"/>
            <a:ext cx="3286124" cy="3286124"/>
          </a:xfrm>
          <a:prstGeom prst="rect">
            <a:avLst/>
          </a:prstGeom>
        </p:spPr>
      </p:pic>
      <p:pic>
        <p:nvPicPr>
          <p:cNvPr id="6" name="Paveikslėlis 5" descr="Web_1500-SEA-Group-Wire-Cooling-Racks-Irvin-Lin-Photo-01-8490-4ee8fe620b034baf900994fd912c435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786190"/>
            <a:ext cx="3786182" cy="28396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Duonos gamyboje įrankiai naudojami visais etapais – nuo žaliavų paruošimo iki kepimo ir aušinimo. Skirtingai nei įrenginiai (mašinos), įrankiai dažniausiai yra rankiniai arba pagalbiniai darbo priemonės, kurios užtikrina tikslumą, higieną ir darbo kokybę.</a:t>
            </a:r>
            <a:endParaRPr lang="lt-L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Žaliavų paruošimo įrankiai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smtClean="0"/>
              <a:t>Rankinis miltų sietelis</a:t>
            </a:r>
            <a:r>
              <a:rPr lang="lt-LT" dirty="0" smtClean="0"/>
              <a:t> – pašalina gumulėlius, prisotina miltus oro.</a:t>
            </a:r>
          </a:p>
          <a:p>
            <a:r>
              <a:rPr lang="lt-LT" b="1" dirty="0" smtClean="0"/>
              <a:t>Elektroninės svarstyklės</a:t>
            </a:r>
            <a:r>
              <a:rPr lang="lt-LT" dirty="0" smtClean="0"/>
              <a:t> – būtinos tiksliam receptūros laikymuisi.</a:t>
            </a:r>
          </a:p>
          <a:p>
            <a:r>
              <a:rPr lang="lt-LT" b="1" dirty="0" smtClean="0"/>
              <a:t>Matavimo šaukštai ir indai</a:t>
            </a:r>
            <a:r>
              <a:rPr lang="lt-LT" dirty="0" smtClean="0"/>
              <a:t> – mažiems kiekiams.</a:t>
            </a:r>
          </a:p>
          <a:p>
            <a:r>
              <a:rPr lang="lt-LT" b="1" dirty="0" smtClean="0"/>
              <a:t>Tešlos gremžtukas (skreperis)</a:t>
            </a:r>
            <a:r>
              <a:rPr lang="lt-LT" dirty="0" smtClean="0"/>
              <a:t> – tešlai dalinti, darbo vietai valyti.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Rankinis miltų sietelis</a:t>
            </a:r>
          </a:p>
        </p:txBody>
      </p:sp>
      <p:pic>
        <p:nvPicPr>
          <p:cNvPr id="12" name="Turinio vietos rezervavimo ženklas 11" descr="71madIXiFh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10" name="Teksto vietos rezervavimo ženklas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/>
              <a:t>Elektroninės svarstyklės</a:t>
            </a:r>
          </a:p>
        </p:txBody>
      </p:sp>
      <p:pic>
        <p:nvPicPr>
          <p:cNvPr id="13" name="Turinio vietos rezervavimo ženklas 12" descr="R9CzUq19q9EpUMd3h9Awx0Pn8JgUrhxe_9RrQY0PHQFxUGbsAF3dQNgpziOLOB_bbUlnX_XckAtl9xbnPkLeFoPotRO4BOLtRq-DgrT74a4.jf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Matavimo šaukštai ir indai</a:t>
            </a:r>
          </a:p>
        </p:txBody>
      </p:sp>
      <p:pic>
        <p:nvPicPr>
          <p:cNvPr id="7" name="Turinio vietos rezervavimo ženklas 6" descr="71pTVVH3VrL._AC_UF894,1000_QL80_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40520"/>
            <a:ext cx="4040188" cy="2819997"/>
          </a:xfrm>
        </p:spPr>
      </p:pic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/>
              <a:t>Tešlos </a:t>
            </a:r>
            <a:r>
              <a:rPr lang="lt-LT" dirty="0" smtClean="0"/>
              <a:t>gremžtukas</a:t>
            </a:r>
            <a:endParaRPr lang="lt-LT" dirty="0"/>
          </a:p>
        </p:txBody>
      </p:sp>
      <p:pic>
        <p:nvPicPr>
          <p:cNvPr id="8" name="Turinio vietos rezervavimo ženklas 7" descr="teslos-grandiklis-c2ad6_origina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179996"/>
            <a:ext cx="4041775" cy="394104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Tešlos ruošimo ir formavimo įrankiai</a:t>
            </a:r>
            <a:endParaRPr lang="lt-LT" dirty="0"/>
          </a:p>
        </p:txBody>
      </p:sp>
      <p:sp>
        <p:nvSpPr>
          <p:cNvPr id="8" name="Turinio vietos rezervavimo ženklas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t-LT" b="1" dirty="0" smtClean="0"/>
              <a:t>Pagrindiniai įrankiai:</a:t>
            </a:r>
            <a:endParaRPr lang="lt-LT" dirty="0" smtClean="0"/>
          </a:p>
          <a:p>
            <a:r>
              <a:rPr lang="lt-LT" b="1" dirty="0" smtClean="0"/>
              <a:t>Maišymo dubenys (plastikiniai, nerūdijančio plieno)</a:t>
            </a:r>
            <a:endParaRPr lang="lt-LT" dirty="0" smtClean="0"/>
          </a:p>
          <a:p>
            <a:r>
              <a:rPr lang="lt-LT" b="1" dirty="0" smtClean="0"/>
              <a:t>Kočėlas</a:t>
            </a:r>
            <a:r>
              <a:rPr lang="lt-LT" dirty="0" smtClean="0"/>
              <a:t> - jei gaminami </a:t>
            </a:r>
            <a:r>
              <a:rPr lang="lt-LT" dirty="0" err="1" smtClean="0"/>
              <a:t>plokštesni</a:t>
            </a:r>
            <a:r>
              <a:rPr lang="lt-LT" dirty="0" smtClean="0"/>
              <a:t> gaminiai.</a:t>
            </a:r>
          </a:p>
          <a:p>
            <a:r>
              <a:rPr lang="lt-LT" b="1" dirty="0" smtClean="0"/>
              <a:t>Plastikinis arba metalinis gremžtukas</a:t>
            </a:r>
            <a:r>
              <a:rPr lang="lt-LT" dirty="0" smtClean="0"/>
              <a:t> – tešlos lankstymui ir dalinimui.</a:t>
            </a:r>
          </a:p>
          <a:p>
            <a:r>
              <a:rPr lang="lt-LT" b="1" dirty="0" smtClean="0"/>
              <a:t>Duonos peiliukas</a:t>
            </a:r>
            <a:r>
              <a:rPr lang="lt-LT" b="1" dirty="0"/>
              <a:t> </a:t>
            </a:r>
            <a:r>
              <a:rPr lang="lt-LT" b="1" dirty="0" smtClean="0"/>
              <a:t>-</a:t>
            </a:r>
            <a:r>
              <a:rPr lang="lt-LT" dirty="0" smtClean="0"/>
              <a:t>paviršiaus įpjovoms prieš kepimą.</a:t>
            </a:r>
          </a:p>
          <a:p>
            <a:pPr>
              <a:buNone/>
            </a:pPr>
            <a:r>
              <a:rPr lang="lt-LT" dirty="0" smtClean="0"/>
              <a:t>Įpjovos reguliuoja duonos plėtimąsi kepimo metu ir lemia išvaizdą.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Maišymo dubenys</a:t>
            </a:r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/>
              <a:t>Kočėlas</a:t>
            </a:r>
          </a:p>
        </p:txBody>
      </p:sp>
      <p:pic>
        <p:nvPicPr>
          <p:cNvPr id="12" name="Turinio vietos rezervavimo ženklas 11" descr="61-v6k9uvWL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03439" y="2174875"/>
            <a:ext cx="3924946" cy="3951288"/>
          </a:xfrm>
        </p:spPr>
      </p:pic>
      <p:pic>
        <p:nvPicPr>
          <p:cNvPr id="11" name="Turinio vietos rezervavimo ženklas 10" descr="maisymo-dubuo-brabantia-3-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86669" y="2959894"/>
            <a:ext cx="2381250" cy="23812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gremžtukas</a:t>
            </a:r>
          </a:p>
        </p:txBody>
      </p:sp>
      <p:pic>
        <p:nvPicPr>
          <p:cNvPr id="7" name="Turinio vietos rezervavimo ženklas 6" descr="51ez6Thsgc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/>
              <a:t>Duonos peiliukas</a:t>
            </a:r>
          </a:p>
        </p:txBody>
      </p:sp>
      <p:pic>
        <p:nvPicPr>
          <p:cNvPr id="8" name="Turinio vietos rezervavimo ženklas 7" descr="peilis-duonos-dekoracijai-pigiau_xbig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2428868"/>
            <a:ext cx="3421869" cy="342186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Kildinimo įrankiai</a:t>
            </a:r>
            <a:endParaRPr lang="lt-LT" dirty="0"/>
          </a:p>
        </p:txBody>
      </p:sp>
      <p:sp>
        <p:nvSpPr>
          <p:cNvPr id="8" name="Turinio vietos rezervavimo ženklas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t-LT" b="1" dirty="0" smtClean="0"/>
              <a:t>Paskirtis – išlaikyti formą ir sudaryti tinkamas sąlygas fermentacijai.</a:t>
            </a:r>
            <a:endParaRPr lang="lt-LT" dirty="0" smtClean="0"/>
          </a:p>
          <a:p>
            <a:pPr>
              <a:buNone/>
            </a:pPr>
            <a:r>
              <a:rPr lang="lt-LT" b="1" dirty="0" smtClean="0"/>
              <a:t>Pagrindiniai įrankiai:</a:t>
            </a:r>
            <a:endParaRPr lang="lt-LT" dirty="0" smtClean="0"/>
          </a:p>
          <a:p>
            <a:r>
              <a:rPr lang="lt-LT" b="1" dirty="0" smtClean="0"/>
              <a:t>Kildinimo krepšeliai </a:t>
            </a:r>
            <a:r>
              <a:rPr lang="lt-LT" b="1" dirty="0"/>
              <a:t>-</a:t>
            </a:r>
            <a:r>
              <a:rPr lang="lt-LT" dirty="0" smtClean="0"/>
              <a:t> palaiko kepalo formą.</a:t>
            </a:r>
          </a:p>
          <a:p>
            <a:r>
              <a:rPr lang="lt-LT" b="1" dirty="0" smtClean="0"/>
              <a:t>Lininės drobės -</a:t>
            </a:r>
            <a:r>
              <a:rPr lang="lt-LT" dirty="0" smtClean="0"/>
              <a:t> </a:t>
            </a:r>
            <a:r>
              <a:rPr lang="lt-LT" dirty="0" err="1" smtClean="0"/>
              <a:t>bagečių</a:t>
            </a:r>
            <a:r>
              <a:rPr lang="lt-LT" dirty="0" smtClean="0"/>
              <a:t> tipo gaminiams.</a:t>
            </a:r>
          </a:p>
          <a:p>
            <a:r>
              <a:rPr lang="lt-LT" b="1" dirty="0" smtClean="0"/>
              <a:t>Plastikiniai indai su dangčiu</a:t>
            </a:r>
            <a:r>
              <a:rPr lang="lt-LT" dirty="0" smtClean="0"/>
              <a:t> – fermentacijai.</a:t>
            </a:r>
          </a:p>
          <a:p>
            <a:r>
              <a:rPr lang="lt-LT" b="1" dirty="0" smtClean="0"/>
              <a:t>Drėgnos drobės ar plėvelė</a:t>
            </a:r>
            <a:r>
              <a:rPr lang="lt-LT" dirty="0" smtClean="0"/>
              <a:t> – apsaugo nuo apdžiūvimo.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308</Words>
  <Application>Microsoft Office PowerPoint</Application>
  <PresentationFormat>Demonstracija ekrane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Office tema</vt:lpstr>
      <vt:lpstr>DUONOS GAMINIŲ GAMINIMO ĮRANKIAI</vt:lpstr>
      <vt:lpstr>Skaidrė 2</vt:lpstr>
      <vt:lpstr>Žaliavų paruošimo įrankiai</vt:lpstr>
      <vt:lpstr>Skaidrė 4</vt:lpstr>
      <vt:lpstr>Skaidrė 5</vt:lpstr>
      <vt:lpstr>Tešlos ruošimo ir formavimo įrankiai</vt:lpstr>
      <vt:lpstr>Skaidrė 7</vt:lpstr>
      <vt:lpstr>Skaidrė 8</vt:lpstr>
      <vt:lpstr>Kildinimo įrankiai</vt:lpstr>
      <vt:lpstr>Skaidrė 10</vt:lpstr>
      <vt:lpstr>Kepimo įrankiai</vt:lpstr>
      <vt:lpstr>Skaidrė 12</vt:lpstr>
      <vt:lpstr>Aušinimo ir pjaustymo įrankiai</vt:lpstr>
      <vt:lpstr>Aušinimo ir pjaustymo įrankiai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DUONOS GAMINIŲ GAMINIMO ĮRANKIAI</dc:title>
  <dc:creator>Geforce_GTX</dc:creator>
  <cp:lastModifiedBy>Geforce_GTX</cp:lastModifiedBy>
  <cp:revision>2</cp:revision>
  <dcterms:created xsi:type="dcterms:W3CDTF">2026-02-26T12:15:39Z</dcterms:created>
  <dcterms:modified xsi:type="dcterms:W3CDTF">2026-02-26T12:35:44Z</dcterms:modified>
</cp:coreProperties>
</file>