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59" r:id="rId6"/>
    <p:sldId id="260" r:id="rId7"/>
    <p:sldId id="264" r:id="rId8"/>
    <p:sldId id="261" r:id="rId9"/>
    <p:sldId id="262" r:id="rId10"/>
    <p:sldId id="263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7" autoAdjust="0"/>
    <p:restoredTop sz="94660"/>
  </p:normalViewPr>
  <p:slideViewPr>
    <p:cSldViewPr snapToGrid="0">
      <p:cViewPr varScale="1">
        <p:scale>
          <a:sx n="87" d="100"/>
          <a:sy n="87" d="100"/>
        </p:scale>
        <p:origin x="38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smtClean="0"/>
              <a:t>Spustelėkite norėdami redaguoti šablono paantraštės stilių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C13B8-855B-4C6D-B7C5-9080B311334D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64420-4A1C-44D5-8AFF-8F8D1AB77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934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C13B8-855B-4C6D-B7C5-9080B311334D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64420-4A1C-44D5-8AFF-8F8D1AB77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776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C13B8-855B-4C6D-B7C5-9080B311334D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64420-4A1C-44D5-8AFF-8F8D1AB77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036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C13B8-855B-4C6D-B7C5-9080B311334D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64420-4A1C-44D5-8AFF-8F8D1AB77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860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C13B8-855B-4C6D-B7C5-9080B311334D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64420-4A1C-44D5-8AFF-8F8D1AB77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929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C13B8-855B-4C6D-B7C5-9080B311334D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64420-4A1C-44D5-8AFF-8F8D1AB77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858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C13B8-855B-4C6D-B7C5-9080B311334D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64420-4A1C-44D5-8AFF-8F8D1AB77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939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C13B8-855B-4C6D-B7C5-9080B311334D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64420-4A1C-44D5-8AFF-8F8D1AB77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523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C13B8-855B-4C6D-B7C5-9080B311334D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64420-4A1C-44D5-8AFF-8F8D1AB77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495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C13B8-855B-4C6D-B7C5-9080B311334D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64420-4A1C-44D5-8AFF-8F8D1AB77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318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C13B8-855B-4C6D-B7C5-9080B311334D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64420-4A1C-44D5-8AFF-8F8D1AB77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230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C13B8-855B-4C6D-B7C5-9080B311334D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864420-4A1C-44D5-8AFF-8F8D1AB77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770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veikslėlis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101" y="1069484"/>
            <a:ext cx="9808326" cy="5400675"/>
          </a:xfrm>
          <a:prstGeom prst="rect">
            <a:avLst/>
          </a:prstGeom>
        </p:spPr>
      </p:pic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050174" y="0"/>
            <a:ext cx="9144000" cy="1712422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lt-LT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Duonos ir pyrago gaminių kepėjo profesija, jos specifika ir galimybės darbo </a:t>
            </a:r>
            <a:r>
              <a:rPr lang="lt-LT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rinkoje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3200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340427" y="5652655"/>
            <a:ext cx="9144000" cy="922712"/>
          </a:xfrm>
        </p:spPr>
        <p:txBody>
          <a:bodyPr/>
          <a:lstStyle/>
          <a:p>
            <a:r>
              <a:rPr lang="lt-LT" dirty="0" smtClean="0">
                <a:solidFill>
                  <a:schemeClr val="bg1">
                    <a:lumMod val="95000"/>
                  </a:schemeClr>
                </a:solidFill>
              </a:rPr>
              <a:t>Parengė profesijos mokytoja Žydra </a:t>
            </a:r>
            <a:r>
              <a:rPr lang="lt-LT" dirty="0" err="1" smtClean="0">
                <a:solidFill>
                  <a:schemeClr val="bg1">
                    <a:lumMod val="95000"/>
                  </a:schemeClr>
                </a:solidFill>
              </a:rPr>
              <a:t>Lomako</a:t>
            </a:r>
            <a:endParaRPr lang="lt-LT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lt-LT" dirty="0" smtClean="0">
                <a:solidFill>
                  <a:schemeClr val="bg1">
                    <a:lumMod val="95000"/>
                  </a:schemeClr>
                </a:solidFill>
              </a:rPr>
              <a:t>2026 Rokiškio PMC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56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28600" lvl="0" indent="-228600">
              <a:spcBef>
                <a:spcPts val="1000"/>
              </a:spcBef>
            </a:pPr>
            <a:r>
              <a:rPr lang="lt-LT" sz="2800" b="1" dirty="0">
                <a:solidFill>
                  <a:srgbClr val="0A0A0A"/>
                </a:solidFill>
                <a:latin typeface="Google Sans"/>
                <a:ea typeface="+mn-ea"/>
                <a:cs typeface="+mn-cs"/>
              </a:rPr>
              <a:t>Kodėl verta rinktis šį kelią?</a:t>
            </a:r>
            <a:br>
              <a:rPr lang="lt-LT" sz="2800" b="1" dirty="0">
                <a:solidFill>
                  <a:srgbClr val="0A0A0A"/>
                </a:solidFill>
                <a:latin typeface="Google Sans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0" y="1822537"/>
            <a:ext cx="7983336" cy="4351338"/>
          </a:xfrm>
        </p:spPr>
        <p:txBody>
          <a:bodyPr/>
          <a:lstStyle/>
          <a:p>
            <a:r>
              <a:rPr lang="lt-LT" b="1" i="0" dirty="0" smtClean="0">
                <a:solidFill>
                  <a:srgbClr val="0A0A0A"/>
                </a:solidFill>
                <a:effectLst/>
                <a:latin typeface="Google Sans"/>
              </a:rPr>
              <a:t>Rezultatas čia ir dabar:</a:t>
            </a:r>
            <a:r>
              <a:rPr lang="lt-LT" b="0" i="0" dirty="0" smtClean="0">
                <a:solidFill>
                  <a:srgbClr val="0A0A0A"/>
                </a:solidFill>
                <a:effectLst/>
                <a:latin typeface="Google Sans"/>
              </a:rPr>
              <a:t> Jūs iškart matote ir užuodžiate savo darbo vaisius.</a:t>
            </a:r>
          </a:p>
          <a:p>
            <a:r>
              <a:rPr lang="lt-LT" b="1" i="0" dirty="0" smtClean="0">
                <a:solidFill>
                  <a:srgbClr val="0A0A0A"/>
                </a:solidFill>
                <a:effectLst/>
                <a:latin typeface="Google Sans"/>
              </a:rPr>
              <a:t>Kūrybinė laisvė:</a:t>
            </a:r>
            <a:r>
              <a:rPr lang="lt-LT" b="0" i="0" dirty="0" smtClean="0">
                <a:solidFill>
                  <a:srgbClr val="0A0A0A"/>
                </a:solidFill>
                <a:effectLst/>
                <a:latin typeface="Google Sans"/>
              </a:rPr>
              <a:t> Galimybė eksperimentuoti su skoniais (grūdais, sėklomis, vaisiais).</a:t>
            </a:r>
          </a:p>
          <a:p>
            <a:r>
              <a:rPr lang="lt-LT" b="1" i="0" dirty="0" smtClean="0">
                <a:solidFill>
                  <a:srgbClr val="0A0A0A"/>
                </a:solidFill>
                <a:effectLst/>
                <a:latin typeface="Google Sans"/>
              </a:rPr>
              <a:t>Stabilumas:</a:t>
            </a:r>
            <a:r>
              <a:rPr lang="lt-LT" b="0" i="0" dirty="0" smtClean="0">
                <a:solidFill>
                  <a:srgbClr val="0A0A0A"/>
                </a:solidFill>
                <a:effectLst/>
                <a:latin typeface="Google Sans"/>
              </a:rPr>
              <a:t> Maisto pramonė yra viena atspariausių krizėms.</a:t>
            </a:r>
          </a:p>
          <a:p>
            <a:r>
              <a:rPr lang="lt-LT" b="1" i="0" dirty="0" smtClean="0">
                <a:solidFill>
                  <a:srgbClr val="0A0A0A"/>
                </a:solidFill>
                <a:effectLst/>
                <a:latin typeface="Google Sans"/>
              </a:rPr>
              <a:t>Tarptautinės galimybės:</a:t>
            </a:r>
            <a:r>
              <a:rPr lang="lt-LT" b="0" i="0" dirty="0" smtClean="0">
                <a:solidFill>
                  <a:srgbClr val="0A0A0A"/>
                </a:solidFill>
                <a:effectLst/>
                <a:latin typeface="Google Sans"/>
              </a:rPr>
              <a:t> Duonos kepimo technikos vertinamos visame pasaulyje (Prancūzija, Italija, Skandinavija).</a:t>
            </a:r>
          </a:p>
          <a:p>
            <a:endParaRPr lang="en-US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3336" y="233276"/>
            <a:ext cx="4305300" cy="645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945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9399"/>
          </a:xfrm>
        </p:spPr>
        <p:txBody>
          <a:bodyPr>
            <a:normAutofit fontScale="90000"/>
          </a:bodyPr>
          <a:lstStyle/>
          <a:p>
            <a:r>
              <a:rPr lang="lt-LT" dirty="0" smtClean="0"/>
              <a:t>Klausimai diskusijai</a:t>
            </a:r>
            <a:endParaRPr lang="en-US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224444" y="1072342"/>
            <a:ext cx="11612880" cy="5536276"/>
          </a:xfrm>
        </p:spPr>
        <p:txBody>
          <a:bodyPr>
            <a:normAutofit fontScale="92500" lnSpcReduction="10000"/>
          </a:bodyPr>
          <a:lstStyle/>
          <a:p>
            <a:pPr>
              <a:buFont typeface="+mj-lt"/>
              <a:buAutoNum type="arabicPeriod"/>
            </a:pPr>
            <a:r>
              <a:rPr lang="lt-LT" b="1" i="0" dirty="0" smtClean="0">
                <a:solidFill>
                  <a:srgbClr val="0A0A0A"/>
                </a:solidFill>
                <a:effectLst/>
                <a:latin typeface="Google Sans"/>
              </a:rPr>
              <a:t>„Ateities duona“:</a:t>
            </a:r>
            <a:r>
              <a:rPr lang="lt-LT" b="0" i="0" dirty="0" smtClean="0">
                <a:solidFill>
                  <a:srgbClr val="0A0A0A"/>
                </a:solidFill>
                <a:effectLst/>
                <a:latin typeface="Google Sans"/>
              </a:rPr>
              <a:t> Kaip manote, ar po 20 metų duoną vis dar keps žmonės, ar juos visiškai pakeis robotai? Kas duonai suteikia daugiau vertės – žmogaus rankos ar tobula mašinos linija?</a:t>
            </a:r>
          </a:p>
          <a:p>
            <a:pPr>
              <a:buFont typeface="+mj-lt"/>
              <a:buAutoNum type="arabicPeriod"/>
            </a:pPr>
            <a:r>
              <a:rPr lang="lt-LT" b="1" i="0" dirty="0" smtClean="0">
                <a:solidFill>
                  <a:srgbClr val="0A0A0A"/>
                </a:solidFill>
                <a:effectLst/>
                <a:latin typeface="Google Sans"/>
              </a:rPr>
              <a:t>„Svajonių kepykla“:</a:t>
            </a:r>
            <a:r>
              <a:rPr lang="lt-LT" b="0" i="0" dirty="0" smtClean="0">
                <a:solidFill>
                  <a:srgbClr val="0A0A0A"/>
                </a:solidFill>
                <a:effectLst/>
                <a:latin typeface="Google Sans"/>
              </a:rPr>
              <a:t> Jei šiandien turėtumėte neribotą biudžetą savo kepyklai atidaryti, koks būtų jūsų pagrindinis „firminis“ gaminys, dėl kurio žmonės važiuotų iš kito miesto galo?</a:t>
            </a:r>
          </a:p>
          <a:p>
            <a:pPr>
              <a:buFont typeface="+mj-lt"/>
              <a:buAutoNum type="arabicPeriod"/>
            </a:pPr>
            <a:r>
              <a:rPr lang="lt-LT" b="1" i="0" dirty="0" smtClean="0">
                <a:solidFill>
                  <a:srgbClr val="0A0A0A"/>
                </a:solidFill>
                <a:effectLst/>
                <a:latin typeface="Google Sans"/>
              </a:rPr>
              <a:t>„Kantrybė ar greitis?“:</a:t>
            </a:r>
            <a:r>
              <a:rPr lang="lt-LT" b="0" i="0" dirty="0" smtClean="0">
                <a:solidFill>
                  <a:srgbClr val="0A0A0A"/>
                </a:solidFill>
                <a:effectLst/>
                <a:latin typeface="Google Sans"/>
              </a:rPr>
              <a:t> Kepėjo darbe reikia daug kantrybės (laukti, kol tešla kils) ir didelio greičio (pateikti šviežius gaminius laiku). Kuris iš šių iššūkių jums atrodo sunkesnis?</a:t>
            </a:r>
          </a:p>
          <a:p>
            <a:pPr>
              <a:buFont typeface="+mj-lt"/>
              <a:buAutoNum type="arabicPeriod"/>
            </a:pPr>
            <a:r>
              <a:rPr lang="lt-LT" b="1" i="0" dirty="0" smtClean="0">
                <a:solidFill>
                  <a:srgbClr val="0A0A0A"/>
                </a:solidFill>
                <a:effectLst/>
                <a:latin typeface="Google Sans"/>
              </a:rPr>
              <a:t>„Sveika gyvensena“:</a:t>
            </a:r>
            <a:r>
              <a:rPr lang="lt-LT" b="0" i="0" dirty="0" smtClean="0">
                <a:solidFill>
                  <a:srgbClr val="0A0A0A"/>
                </a:solidFill>
                <a:effectLst/>
                <a:latin typeface="Google Sans"/>
              </a:rPr>
              <a:t> Šiandien madinga atsisakyti glitimo ar miltų. Kaip modernus kepėjas gali prisitaikyti prie šių pokyčių ir vis tiek išlikti reikalingas rinkoje?</a:t>
            </a:r>
          </a:p>
          <a:p>
            <a:pPr>
              <a:buFont typeface="+mj-lt"/>
              <a:buAutoNum type="arabicPeriod"/>
            </a:pPr>
            <a:r>
              <a:rPr lang="lt-LT" b="1" i="0" dirty="0" smtClean="0">
                <a:solidFill>
                  <a:srgbClr val="0A0A0A"/>
                </a:solidFill>
                <a:effectLst/>
                <a:latin typeface="Google Sans"/>
              </a:rPr>
              <a:t>„Kvapo galia“:</a:t>
            </a:r>
            <a:r>
              <a:rPr lang="lt-LT" b="0" i="0" dirty="0" smtClean="0">
                <a:solidFill>
                  <a:srgbClr val="0A0A0A"/>
                </a:solidFill>
                <a:effectLst/>
                <a:latin typeface="Google Sans"/>
              </a:rPr>
              <a:t> Ar žinojote, kad šviežios duonos kvapas yra vienas maloniausių kvapų pasaulyje? Kaip manote, kokią įtaką kepėjas turi žmonių nuotaikai ir emocinei savijautai kasdienybėje?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888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2800" dirty="0">
                <a:solidFill>
                  <a:srgbClr val="0A0A0A"/>
                </a:solidFill>
                <a:latin typeface="Google Sans"/>
                <a:ea typeface="+mn-ea"/>
                <a:cs typeface="+mn-cs"/>
              </a:rPr>
              <a:t>Duonos ir pyrago gaminių kepėjas</a:t>
            </a:r>
            <a:endParaRPr lang="en-US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0" y="1858876"/>
            <a:ext cx="8529551" cy="4351338"/>
          </a:xfrm>
        </p:spPr>
        <p:txBody>
          <a:bodyPr/>
          <a:lstStyle/>
          <a:p>
            <a:r>
              <a:rPr lang="lt-LT" b="0" i="0" dirty="0" smtClean="0">
                <a:solidFill>
                  <a:srgbClr val="0A0A0A"/>
                </a:solidFill>
                <a:effectLst/>
                <a:latin typeface="Google Sans"/>
              </a:rPr>
              <a:t> </a:t>
            </a:r>
            <a:br>
              <a:rPr lang="lt-LT" b="0" i="0" dirty="0" smtClean="0">
                <a:solidFill>
                  <a:srgbClr val="0A0A0A"/>
                </a:solidFill>
                <a:effectLst/>
                <a:latin typeface="Google Sans"/>
              </a:rPr>
            </a:br>
            <a:r>
              <a:rPr lang="lt-LT" b="1" i="0" dirty="0" smtClean="0">
                <a:solidFill>
                  <a:srgbClr val="0A0A0A"/>
                </a:solidFill>
                <a:effectLst/>
                <a:latin typeface="Google Sans"/>
              </a:rPr>
              <a:t>Tikslas:</a:t>
            </a:r>
            <a:r>
              <a:rPr lang="lt-LT" b="0" i="0" dirty="0" smtClean="0">
                <a:solidFill>
                  <a:srgbClr val="0A0A0A"/>
                </a:solidFill>
                <a:effectLst/>
                <a:latin typeface="Google Sans"/>
              </a:rPr>
              <a:t> Sužinoti, kas slypi už kvepiančios bandelės ir kodėl ši profesija yra viena seniausių bei perspektyviausių.</a:t>
            </a:r>
          </a:p>
          <a:p>
            <a:endParaRPr lang="en-US" dirty="0"/>
          </a:p>
        </p:txBody>
      </p:sp>
      <p:pic>
        <p:nvPicPr>
          <p:cNvPr id="5" name="Paveikslėlis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9551" y="840624"/>
            <a:ext cx="3429000" cy="536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768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0" y="70917"/>
            <a:ext cx="3810000" cy="2543175"/>
          </a:xfrm>
          <a:prstGeom prst="rect">
            <a:avLst/>
          </a:prstGeom>
        </p:spPr>
      </p:pic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28600" lvl="0" indent="-228600">
              <a:spcBef>
                <a:spcPts val="1000"/>
              </a:spcBef>
            </a:pPr>
            <a:r>
              <a:rPr lang="lt-LT" sz="2800" b="1" dirty="0">
                <a:solidFill>
                  <a:srgbClr val="0A0A0A"/>
                </a:solidFill>
                <a:latin typeface="Google Sans"/>
                <a:ea typeface="+mn-ea"/>
                <a:cs typeface="+mn-cs"/>
              </a:rPr>
              <a:t>Kas yra šiuolaikinis kepėjas?</a:t>
            </a:r>
            <a:br>
              <a:rPr lang="lt-LT" sz="2800" b="1" dirty="0">
                <a:solidFill>
                  <a:srgbClr val="0A0A0A"/>
                </a:solidFill>
                <a:latin typeface="Google Sans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0" y="1984896"/>
            <a:ext cx="10515600" cy="4781664"/>
          </a:xfrm>
        </p:spPr>
        <p:txBody>
          <a:bodyPr/>
          <a:lstStyle/>
          <a:p>
            <a:r>
              <a:rPr lang="lt-LT" b="1" i="0" dirty="0" smtClean="0">
                <a:solidFill>
                  <a:srgbClr val="0A0A0A"/>
                </a:solidFill>
                <a:effectLst/>
                <a:latin typeface="Google Sans"/>
              </a:rPr>
              <a:t> Tai amatininkas ir kūrėjas:</a:t>
            </a:r>
            <a:r>
              <a:rPr lang="lt-LT" b="0" i="0" dirty="0" smtClean="0">
                <a:solidFill>
                  <a:srgbClr val="0A0A0A"/>
                </a:solidFill>
                <a:effectLst/>
                <a:latin typeface="Google Sans"/>
              </a:rPr>
              <a:t> Jis ne tik maišo tešlą, bet ir supranta biologinius bei cheminius procesus (rauginimas, fermentacija).</a:t>
            </a:r>
          </a:p>
          <a:p>
            <a:r>
              <a:rPr lang="lt-LT" b="1" i="0" dirty="0" smtClean="0">
                <a:solidFill>
                  <a:srgbClr val="0A0A0A"/>
                </a:solidFill>
                <a:effectLst/>
                <a:latin typeface="Google Sans"/>
              </a:rPr>
              <a:t>Tai technologijų vartotojas:</a:t>
            </a:r>
            <a:r>
              <a:rPr lang="lt-LT" b="0" i="0" dirty="0" smtClean="0">
                <a:solidFill>
                  <a:srgbClr val="0A0A0A"/>
                </a:solidFill>
                <a:effectLst/>
                <a:latin typeface="Google Sans"/>
              </a:rPr>
              <a:t> Šiandien kepėjas dirba su moderniomis krosnimis, kompiuterizuotomis svėrimo sistemomis ir </a:t>
            </a:r>
            <a:r>
              <a:rPr lang="lt-LT" b="0" i="0" dirty="0" err="1" smtClean="0">
                <a:solidFill>
                  <a:srgbClr val="0A0A0A"/>
                </a:solidFill>
                <a:effectLst/>
                <a:latin typeface="Google Sans"/>
              </a:rPr>
              <a:t>robotizuota</a:t>
            </a:r>
            <a:r>
              <a:rPr lang="lt-LT" b="0" i="0" dirty="0" smtClean="0">
                <a:solidFill>
                  <a:srgbClr val="0A0A0A"/>
                </a:solidFill>
                <a:effectLst/>
                <a:latin typeface="Google Sans"/>
              </a:rPr>
              <a:t> įranga.</a:t>
            </a:r>
          </a:p>
          <a:p>
            <a:r>
              <a:rPr lang="lt-LT" b="1" i="0" dirty="0" smtClean="0">
                <a:solidFill>
                  <a:srgbClr val="0A0A0A"/>
                </a:solidFill>
                <a:effectLst/>
                <a:latin typeface="Google Sans"/>
              </a:rPr>
              <a:t>Tai estetikos meistras:</a:t>
            </a:r>
            <a:r>
              <a:rPr lang="lt-LT" b="0" i="0" dirty="0" smtClean="0">
                <a:solidFill>
                  <a:srgbClr val="0A0A0A"/>
                </a:solidFill>
                <a:effectLst/>
                <a:latin typeface="Google Sans"/>
              </a:rPr>
              <a:t> Žmonės pirmiausia „valgo akimis“, todėl gaminio išvaizda yra kepėjo vizitinė kortelė.</a:t>
            </a:r>
          </a:p>
          <a:p>
            <a:endParaRPr lang="en-US" dirty="0"/>
          </a:p>
        </p:txBody>
      </p:sp>
      <p:pic>
        <p:nvPicPr>
          <p:cNvPr id="5" name="Paveikslėlis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0" y="4451985"/>
            <a:ext cx="3810000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76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428106" y="0"/>
            <a:ext cx="10515600" cy="1325563"/>
          </a:xfrm>
        </p:spPr>
        <p:txBody>
          <a:bodyPr/>
          <a:lstStyle/>
          <a:p>
            <a:pPr marL="228600" lvl="0" indent="-228600">
              <a:spcBef>
                <a:spcPts val="1000"/>
              </a:spcBef>
            </a:pPr>
            <a:r>
              <a:rPr lang="lt-LT" sz="2800" b="1" dirty="0">
                <a:solidFill>
                  <a:srgbClr val="0A0A0A"/>
                </a:solidFill>
                <a:latin typeface="Google Sans"/>
                <a:ea typeface="+mn-ea"/>
                <a:cs typeface="+mn-cs"/>
              </a:rPr>
              <a:t>Kas yra šiuolaikinis kepėjas</a:t>
            </a:r>
            <a:r>
              <a:rPr lang="lt-LT" sz="2800" b="1" dirty="0" smtClean="0">
                <a:solidFill>
                  <a:srgbClr val="0A0A0A"/>
                </a:solidFill>
                <a:latin typeface="Google Sans"/>
                <a:ea typeface="+mn-ea"/>
                <a:cs typeface="+mn-cs"/>
              </a:rPr>
              <a:t>?</a:t>
            </a:r>
            <a:endParaRPr lang="en-US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0" y="1984896"/>
            <a:ext cx="10515600" cy="4781664"/>
          </a:xfrm>
        </p:spPr>
        <p:txBody>
          <a:bodyPr/>
          <a:lstStyle/>
          <a:p>
            <a:r>
              <a:rPr lang="lt-LT" b="1" i="0" dirty="0" smtClean="0">
                <a:solidFill>
                  <a:srgbClr val="0A0A0A"/>
                </a:solidFill>
                <a:effectLst/>
                <a:latin typeface="Google Sans"/>
              </a:rPr>
              <a:t> </a:t>
            </a:r>
            <a:endParaRPr lang="en-US" dirty="0"/>
          </a:p>
        </p:txBody>
      </p:sp>
      <p:pic>
        <p:nvPicPr>
          <p:cNvPr id="6" name="Paveikslėlis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10947862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198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7611" y="0"/>
            <a:ext cx="3810000" cy="2447925"/>
          </a:xfrm>
          <a:prstGeom prst="rect">
            <a:avLst/>
          </a:prstGeom>
        </p:spPr>
      </p:pic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28600" lvl="0" indent="-228600">
              <a:spcBef>
                <a:spcPts val="1000"/>
              </a:spcBef>
            </a:pPr>
            <a:r>
              <a:rPr lang="lt-LT" sz="2800" b="1" dirty="0">
                <a:solidFill>
                  <a:srgbClr val="0A0A0A"/>
                </a:solidFill>
                <a:latin typeface="Google Sans"/>
                <a:ea typeface="+mn-ea"/>
                <a:cs typeface="+mn-cs"/>
              </a:rPr>
              <a:t>Profesijos specifika (Ką teks daryti?)</a:t>
            </a:r>
            <a:br>
              <a:rPr lang="lt-LT" sz="2800" b="1" dirty="0">
                <a:solidFill>
                  <a:srgbClr val="0A0A0A"/>
                </a:solidFill>
                <a:latin typeface="Google Sans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164869" y="2349327"/>
            <a:ext cx="10515600" cy="4351338"/>
          </a:xfrm>
        </p:spPr>
        <p:txBody>
          <a:bodyPr/>
          <a:lstStyle/>
          <a:p>
            <a:r>
              <a:rPr lang="lt-LT" b="1" i="0" dirty="0" smtClean="0">
                <a:solidFill>
                  <a:srgbClr val="0A0A0A"/>
                </a:solidFill>
                <a:effectLst/>
                <a:latin typeface="Google Sans"/>
              </a:rPr>
              <a:t>Žaliavų paruošimas:</a:t>
            </a:r>
            <a:r>
              <a:rPr lang="lt-LT" b="0" i="0" dirty="0" smtClean="0">
                <a:solidFill>
                  <a:srgbClr val="0A0A0A"/>
                </a:solidFill>
                <a:effectLst/>
                <a:latin typeface="Google Sans"/>
              </a:rPr>
              <a:t> Miltų sijojimas, mielių, raugo ir priedų dozavimas.</a:t>
            </a:r>
          </a:p>
          <a:p>
            <a:r>
              <a:rPr lang="lt-LT" b="1" i="0" dirty="0" smtClean="0">
                <a:solidFill>
                  <a:srgbClr val="0A0A0A"/>
                </a:solidFill>
                <a:effectLst/>
                <a:latin typeface="Google Sans"/>
              </a:rPr>
              <a:t>Tešlos minkymas ir kildinimas:</a:t>
            </a:r>
            <a:r>
              <a:rPr lang="lt-LT" b="0" i="0" dirty="0" smtClean="0">
                <a:solidFill>
                  <a:srgbClr val="0A0A0A"/>
                </a:solidFill>
                <a:effectLst/>
                <a:latin typeface="Google Sans"/>
              </a:rPr>
              <a:t> Svarbiausias etapas, reikalaujantis kantrybės ir pajautimo.</a:t>
            </a:r>
          </a:p>
          <a:p>
            <a:r>
              <a:rPr lang="lt-LT" b="1" i="0" dirty="0" smtClean="0">
                <a:solidFill>
                  <a:srgbClr val="0A0A0A"/>
                </a:solidFill>
                <a:effectLst/>
                <a:latin typeface="Google Sans"/>
              </a:rPr>
              <a:t>Formavimas:</a:t>
            </a:r>
            <a:r>
              <a:rPr lang="lt-LT" b="0" i="0" dirty="0" smtClean="0">
                <a:solidFill>
                  <a:srgbClr val="0A0A0A"/>
                </a:solidFill>
                <a:effectLst/>
                <a:latin typeface="Google Sans"/>
              </a:rPr>
              <a:t> Rankinis darbas (pynės, krepšeliai) arba darbas su </a:t>
            </a:r>
            <a:r>
              <a:rPr lang="lt-LT" b="0" i="0" dirty="0" err="1" smtClean="0">
                <a:solidFill>
                  <a:srgbClr val="0A0A0A"/>
                </a:solidFill>
                <a:effectLst/>
                <a:latin typeface="Google Sans"/>
              </a:rPr>
              <a:t>pusautomačiais</a:t>
            </a:r>
            <a:r>
              <a:rPr lang="lt-LT" b="0" i="0" dirty="0" smtClean="0">
                <a:solidFill>
                  <a:srgbClr val="0A0A0A"/>
                </a:solidFill>
                <a:effectLst/>
                <a:latin typeface="Google Sans"/>
              </a:rPr>
              <a:t>.</a:t>
            </a:r>
          </a:p>
          <a:p>
            <a:r>
              <a:rPr lang="lt-LT" b="1" i="0" dirty="0" smtClean="0">
                <a:solidFill>
                  <a:srgbClr val="0A0A0A"/>
                </a:solidFill>
                <a:effectLst/>
                <a:latin typeface="Google Sans"/>
              </a:rPr>
              <a:t>Kepimo valdymas:</a:t>
            </a:r>
            <a:r>
              <a:rPr lang="lt-LT" b="0" i="0" dirty="0" smtClean="0">
                <a:solidFill>
                  <a:srgbClr val="0A0A0A"/>
                </a:solidFill>
                <a:effectLst/>
                <a:latin typeface="Google Sans"/>
              </a:rPr>
              <a:t> Temperatūros ir drėgmės kontrolė, kad plutelė būtų traški, o vidus – purus.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229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28600" lvl="0" indent="-228600">
              <a:spcBef>
                <a:spcPts val="1000"/>
              </a:spcBef>
            </a:pPr>
            <a:r>
              <a:rPr lang="lt-LT" sz="2800" b="1" dirty="0">
                <a:solidFill>
                  <a:srgbClr val="0A0A0A"/>
                </a:solidFill>
                <a:latin typeface="Google Sans"/>
                <a:ea typeface="+mn-ea"/>
                <a:cs typeface="+mn-cs"/>
              </a:rPr>
              <a:t>Darbo aplinka ir iššūkiai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b="1" i="0" dirty="0" smtClean="0">
                <a:solidFill>
                  <a:srgbClr val="0A0A0A"/>
                </a:solidFill>
                <a:effectLst/>
                <a:latin typeface="Google Sans"/>
              </a:rPr>
              <a:t>Ankstyvas rytas:</a:t>
            </a:r>
            <a:r>
              <a:rPr lang="lt-LT" b="0" i="0" dirty="0" smtClean="0">
                <a:solidFill>
                  <a:srgbClr val="0A0A0A"/>
                </a:solidFill>
                <a:effectLst/>
                <a:latin typeface="Google Sans"/>
              </a:rPr>
              <a:t> Kepėjų diena dažnai prasideda tada, kai kiti dar miega (kad 7 val. ryto parduotuvėse būtų šviežia duona).</a:t>
            </a:r>
          </a:p>
          <a:p>
            <a:r>
              <a:rPr lang="lt-LT" b="1" i="0" dirty="0" smtClean="0">
                <a:solidFill>
                  <a:srgbClr val="0A0A0A"/>
                </a:solidFill>
                <a:effectLst/>
                <a:latin typeface="Google Sans"/>
              </a:rPr>
              <a:t>Fizinis aktyvumas:</a:t>
            </a:r>
            <a:r>
              <a:rPr lang="lt-LT" b="0" i="0" dirty="0" smtClean="0">
                <a:solidFill>
                  <a:srgbClr val="0A0A0A"/>
                </a:solidFill>
                <a:effectLst/>
                <a:latin typeface="Google Sans"/>
              </a:rPr>
              <a:t> Darbas stovimas, tenka kilnoti žaliavas (miltų maišus) ir skardas.</a:t>
            </a:r>
          </a:p>
          <a:p>
            <a:r>
              <a:rPr lang="lt-LT" b="1" i="0" dirty="0" smtClean="0">
                <a:solidFill>
                  <a:srgbClr val="0A0A0A"/>
                </a:solidFill>
                <a:effectLst/>
                <a:latin typeface="Google Sans"/>
              </a:rPr>
              <a:t>Temperatūra:</a:t>
            </a:r>
            <a:r>
              <a:rPr lang="lt-LT" b="0" i="0" dirty="0" smtClean="0">
                <a:solidFill>
                  <a:srgbClr val="0A0A0A"/>
                </a:solidFill>
                <a:effectLst/>
                <a:latin typeface="Google Sans"/>
              </a:rPr>
              <a:t> Kepykloje visada šilta (karštos krosnies kaimynystė).</a:t>
            </a:r>
          </a:p>
          <a:p>
            <a:r>
              <a:rPr lang="lt-LT" b="1" i="0" dirty="0" smtClean="0">
                <a:solidFill>
                  <a:srgbClr val="0A0A0A"/>
                </a:solidFill>
                <a:effectLst/>
                <a:latin typeface="Google Sans"/>
              </a:rPr>
              <a:t>Atsakomybė:</a:t>
            </a:r>
            <a:r>
              <a:rPr lang="lt-LT" b="0" i="0" dirty="0" smtClean="0">
                <a:solidFill>
                  <a:srgbClr val="0A0A0A"/>
                </a:solidFill>
                <a:effectLst/>
                <a:latin typeface="Google Sans"/>
              </a:rPr>
              <a:t> Griežta higienos ir kokybės kontrolė.</a:t>
            </a:r>
            <a:endParaRPr lang="lt-LT" b="0" i="0" dirty="0">
              <a:solidFill>
                <a:srgbClr val="0A0A0A"/>
              </a:solidFill>
              <a:effectLst/>
              <a:latin typeface="Google Sans"/>
            </a:endParaRPr>
          </a:p>
        </p:txBody>
      </p:sp>
    </p:spTree>
    <p:extLst>
      <p:ext uri="{BB962C8B-B14F-4D97-AF65-F5344CB8AC3E}">
        <p14:creationId xmlns:p14="http://schemas.microsoft.com/office/powerpoint/2010/main" val="4010486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26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lt-LT" sz="26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Kokių savybių ir žinių tau </a:t>
            </a:r>
            <a:r>
              <a:rPr lang="lt-LT" sz="2600" b="1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prireiks</a:t>
            </a:r>
            <a:endParaRPr lang="en-US" b="1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lt-LT" b="1" dirty="0" smtClean="0"/>
              <a:t>Matematinis mąstymas: </a:t>
            </a:r>
            <a:r>
              <a:rPr lang="lt-LT" dirty="0" smtClean="0"/>
              <a:t>Kepimas yra tikslusis mokslas. Reikės skaičiuoti proporcijas, keisti receptūros kiekius pagal užsakymą ir tiksliai dozuoti žaliavas (gramas į gramą!).</a:t>
            </a:r>
          </a:p>
          <a:p>
            <a:r>
              <a:rPr lang="lt-LT" b="1" dirty="0" smtClean="0"/>
              <a:t>Kruopštumas ir atidumas detalėms: </a:t>
            </a:r>
            <a:r>
              <a:rPr lang="lt-LT" dirty="0" smtClean="0"/>
              <a:t>Nuo to, ar neperkaitinsi tešlos 2 laipsniais ir ar tiksliai įpjausi batoną, priklauso galutinė išvaizda ir skonis.</a:t>
            </a:r>
          </a:p>
          <a:p>
            <a:r>
              <a:rPr lang="lt-LT" b="1" dirty="0" smtClean="0"/>
              <a:t>Fizinė ištvermė ir kantrybė: </a:t>
            </a:r>
            <a:r>
              <a:rPr lang="lt-LT" dirty="0" smtClean="0"/>
              <a:t>Reikės jėgų dirbant su tešla ir kantrybės laukiant, kol gaminys tinkamai „pailsės“ ir iškils.</a:t>
            </a:r>
          </a:p>
          <a:p>
            <a:r>
              <a:rPr lang="lt-LT" b="1" dirty="0" smtClean="0"/>
              <a:t>Jutiminė nuovoka: </a:t>
            </a:r>
            <a:r>
              <a:rPr lang="lt-LT" dirty="0" smtClean="0"/>
              <a:t>Turi išmokti „jausti“ tešlą rankomis, atpažinti kvapus ir matyti spalvų niuansus.</a:t>
            </a:r>
          </a:p>
          <a:p>
            <a:r>
              <a:rPr lang="lt-LT" b="1" dirty="0" smtClean="0"/>
              <a:t>Komandinis darbas: </a:t>
            </a:r>
            <a:r>
              <a:rPr lang="lt-LT" dirty="0" smtClean="0"/>
              <a:t>Kepykloje visi veikia kaip vienas mechanizmas – jei vėluoja tešlos maišytojas, vėluoja ir fasuotojas.</a:t>
            </a: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382031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28600" lvl="0" indent="-228600">
              <a:spcBef>
                <a:spcPts val="1000"/>
              </a:spcBef>
            </a:pPr>
            <a:r>
              <a:rPr lang="lt-LT" sz="2800" b="1" dirty="0">
                <a:solidFill>
                  <a:srgbClr val="0A0A0A"/>
                </a:solidFill>
                <a:latin typeface="Google Sans"/>
                <a:ea typeface="+mn-ea"/>
                <a:cs typeface="+mn-cs"/>
              </a:rPr>
              <a:t>Galimybės darbo rinkoje</a:t>
            </a:r>
            <a:br>
              <a:rPr lang="lt-LT" sz="2800" b="1" dirty="0">
                <a:solidFill>
                  <a:srgbClr val="0A0A0A"/>
                </a:solidFill>
                <a:latin typeface="Google Sans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73429" y="1925405"/>
            <a:ext cx="7175269" cy="4351338"/>
          </a:xfrm>
        </p:spPr>
        <p:txBody>
          <a:bodyPr>
            <a:normAutofit fontScale="92500" lnSpcReduction="10000"/>
          </a:bodyPr>
          <a:lstStyle/>
          <a:p>
            <a:r>
              <a:rPr lang="lt-LT" b="1" i="0" dirty="0" smtClean="0">
                <a:solidFill>
                  <a:srgbClr val="0A0A0A"/>
                </a:solidFill>
                <a:effectLst/>
                <a:latin typeface="Google Sans"/>
              </a:rPr>
              <a:t>Paklausa:</a:t>
            </a:r>
            <a:r>
              <a:rPr lang="lt-LT" b="0" i="0" dirty="0" smtClean="0">
                <a:solidFill>
                  <a:srgbClr val="0A0A0A"/>
                </a:solidFill>
                <a:effectLst/>
                <a:latin typeface="Google Sans"/>
              </a:rPr>
              <a:t> Duona yra kasdienis produktas – kepėjų reikia visada ir visur (nuo kaimo kepyklėlės iki didžiulių gamyklų).</a:t>
            </a:r>
          </a:p>
          <a:p>
            <a:r>
              <a:rPr lang="lt-LT" b="1" i="0" dirty="0" smtClean="0">
                <a:solidFill>
                  <a:srgbClr val="0A0A0A"/>
                </a:solidFill>
                <a:effectLst/>
                <a:latin typeface="Google Sans"/>
              </a:rPr>
              <a:t>Kur galima dirbti?</a:t>
            </a:r>
            <a:endParaRPr lang="lt-LT" b="0" i="0" dirty="0" smtClean="0">
              <a:solidFill>
                <a:srgbClr val="0A0A0A"/>
              </a:solidFill>
              <a:effectLst/>
              <a:latin typeface="Google Sans"/>
            </a:endParaRPr>
          </a:p>
          <a:p>
            <a:pPr marL="742950" lvl="1" indent="-285750"/>
            <a:r>
              <a:rPr lang="lt-LT" b="0" i="0" dirty="0" smtClean="0">
                <a:solidFill>
                  <a:srgbClr val="0A0A0A"/>
                </a:solidFill>
                <a:effectLst/>
                <a:latin typeface="Google Sans"/>
              </a:rPr>
              <a:t>Mažos amatininkų kepyklėlės </a:t>
            </a:r>
          </a:p>
          <a:p>
            <a:pPr marL="742950" lvl="1" indent="-285750"/>
            <a:r>
              <a:rPr lang="lt-LT" b="0" i="0" dirty="0" smtClean="0">
                <a:solidFill>
                  <a:srgbClr val="0A0A0A"/>
                </a:solidFill>
                <a:effectLst/>
                <a:latin typeface="Google Sans"/>
              </a:rPr>
              <a:t>Prekybos centrų kepimo skyriai.</a:t>
            </a:r>
          </a:p>
          <a:p>
            <a:pPr marL="742950" lvl="1" indent="-285750"/>
            <a:r>
              <a:rPr lang="lt-LT" b="0" i="0" dirty="0" smtClean="0">
                <a:solidFill>
                  <a:srgbClr val="0A0A0A"/>
                </a:solidFill>
                <a:effectLst/>
                <a:latin typeface="Google Sans"/>
              </a:rPr>
              <a:t>Restoranų ir viešbučių virtuvės.</a:t>
            </a:r>
          </a:p>
          <a:p>
            <a:pPr marL="742950" lvl="1" indent="-285750"/>
            <a:r>
              <a:rPr lang="lt-LT" b="0" i="0" dirty="0" smtClean="0">
                <a:solidFill>
                  <a:srgbClr val="0A0A0A"/>
                </a:solidFill>
                <a:effectLst/>
                <a:latin typeface="Google Sans"/>
              </a:rPr>
              <a:t>Savo verslo kūrimas (šeimos kepyklėlė).</a:t>
            </a:r>
          </a:p>
          <a:p>
            <a:pPr marL="742950" lvl="1" indent="-285750"/>
            <a:endParaRPr lang="lt-LT" b="0" i="0" dirty="0" smtClean="0">
              <a:solidFill>
                <a:srgbClr val="0A0A0A"/>
              </a:solidFill>
              <a:effectLst/>
              <a:latin typeface="Google Sans"/>
            </a:endParaRPr>
          </a:p>
          <a:p>
            <a:pPr marL="457200" lvl="1" indent="0">
              <a:buNone/>
            </a:pPr>
            <a:r>
              <a:rPr lang="lt-LT" b="1" i="0" dirty="0" smtClean="0">
                <a:solidFill>
                  <a:srgbClr val="0A0A0A"/>
                </a:solidFill>
                <a:effectLst/>
                <a:latin typeface="Google Sans"/>
              </a:rPr>
              <a:t>Geriausia motyvacija </a:t>
            </a:r>
            <a:r>
              <a:rPr lang="lt-LT" b="0" i="0" dirty="0" smtClean="0">
                <a:solidFill>
                  <a:srgbClr val="0A0A0A"/>
                </a:solidFill>
                <a:effectLst/>
                <a:latin typeface="Google Sans"/>
              </a:rPr>
              <a:t>– estetiškas ir kvepiantis galutinis produktas, kuris randa vietą tiek mažose kepyklėlėse, tiek didžiuosiuose prekybos tinkluose.</a:t>
            </a:r>
          </a:p>
          <a:p>
            <a:endParaRPr lang="en-US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882534"/>
            <a:ext cx="4876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52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28600" lvl="0" indent="-228600">
              <a:spcBef>
                <a:spcPts val="1000"/>
              </a:spcBef>
            </a:pPr>
            <a:r>
              <a:rPr lang="lt-LT" sz="2800" b="1" dirty="0">
                <a:solidFill>
                  <a:srgbClr val="0A0A0A"/>
                </a:solidFill>
                <a:latin typeface="Google Sans"/>
                <a:ea typeface="+mn-ea"/>
                <a:cs typeface="+mn-cs"/>
              </a:rPr>
              <a:t>Karjeros kelias</a:t>
            </a:r>
            <a:br>
              <a:rPr lang="lt-LT" sz="2800" b="1" dirty="0">
                <a:solidFill>
                  <a:srgbClr val="0A0A0A"/>
                </a:solidFill>
                <a:latin typeface="Google Sans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272935" y="2390891"/>
            <a:ext cx="10515600" cy="4351338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lt-LT" b="1" i="0" dirty="0" smtClean="0">
                <a:solidFill>
                  <a:srgbClr val="0A0A0A"/>
                </a:solidFill>
                <a:effectLst/>
                <a:latin typeface="Google Sans"/>
              </a:rPr>
              <a:t>Kepėjo padėjėjas</a:t>
            </a:r>
            <a:r>
              <a:rPr lang="lt-LT" b="0" i="0" dirty="0" smtClean="0">
                <a:solidFill>
                  <a:srgbClr val="0A0A0A"/>
                </a:solidFill>
                <a:effectLst/>
                <a:latin typeface="Google Sans"/>
              </a:rPr>
              <a:t> (mokantis amato pagrindų).</a:t>
            </a:r>
          </a:p>
          <a:p>
            <a:pPr>
              <a:buFont typeface="+mj-lt"/>
              <a:buAutoNum type="arabicPeriod"/>
            </a:pPr>
            <a:r>
              <a:rPr lang="lt-LT" b="1" i="0" dirty="0" smtClean="0">
                <a:solidFill>
                  <a:srgbClr val="0A0A0A"/>
                </a:solidFill>
                <a:effectLst/>
                <a:latin typeface="Google Sans"/>
              </a:rPr>
              <a:t>Kepėjas-specialistas</a:t>
            </a:r>
            <a:r>
              <a:rPr lang="lt-LT" b="0" i="0" dirty="0" smtClean="0">
                <a:solidFill>
                  <a:srgbClr val="0A0A0A"/>
                </a:solidFill>
                <a:effectLst/>
                <a:latin typeface="Google Sans"/>
              </a:rPr>
              <a:t> (atsakingas už pamainą).</a:t>
            </a:r>
          </a:p>
          <a:p>
            <a:pPr>
              <a:buFont typeface="+mj-lt"/>
              <a:buAutoNum type="arabicPeriod"/>
            </a:pPr>
            <a:r>
              <a:rPr lang="lt-LT" b="1" i="0" dirty="0" smtClean="0">
                <a:solidFill>
                  <a:srgbClr val="0A0A0A"/>
                </a:solidFill>
                <a:effectLst/>
                <a:latin typeface="Google Sans"/>
              </a:rPr>
              <a:t>Technologas</a:t>
            </a:r>
            <a:r>
              <a:rPr lang="lt-LT" b="0" i="0" dirty="0" smtClean="0">
                <a:solidFill>
                  <a:srgbClr val="0A0A0A"/>
                </a:solidFill>
                <a:effectLst/>
                <a:latin typeface="Google Sans"/>
              </a:rPr>
              <a:t> (kuria naujus receptus, optimizuoja gamybą).</a:t>
            </a:r>
          </a:p>
          <a:p>
            <a:pPr>
              <a:buFont typeface="+mj-lt"/>
              <a:buAutoNum type="arabicPeriod"/>
            </a:pPr>
            <a:r>
              <a:rPr lang="lt-LT" b="1" i="0" dirty="0" smtClean="0">
                <a:solidFill>
                  <a:srgbClr val="0A0A0A"/>
                </a:solidFill>
                <a:effectLst/>
                <a:latin typeface="Google Sans"/>
              </a:rPr>
              <a:t>Gamybos vadovas</a:t>
            </a:r>
            <a:r>
              <a:rPr lang="lt-LT" b="0" i="0" dirty="0" smtClean="0">
                <a:solidFill>
                  <a:srgbClr val="0A0A0A"/>
                </a:solidFill>
                <a:effectLst/>
                <a:latin typeface="Google Sans"/>
              </a:rPr>
              <a:t> arba </a:t>
            </a:r>
            <a:r>
              <a:rPr lang="lt-LT" b="1" i="0" dirty="0" smtClean="0">
                <a:solidFill>
                  <a:srgbClr val="0A0A0A"/>
                </a:solidFill>
                <a:effectLst/>
                <a:latin typeface="Google Sans"/>
              </a:rPr>
              <a:t>kepyklos savininkas</a:t>
            </a:r>
            <a:endParaRPr lang="lt-LT" b="0" i="0" dirty="0" smtClean="0">
              <a:solidFill>
                <a:srgbClr val="0A0A0A"/>
              </a:solidFill>
              <a:effectLst/>
              <a:latin typeface="Google Sans"/>
            </a:endParaRPr>
          </a:p>
          <a:p>
            <a:endParaRPr lang="en-US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3741" y="0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994133"/>
      </p:ext>
    </p:extLst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197</Words>
  <Application>Microsoft Office PowerPoint</Application>
  <PresentationFormat>Widescreen</PresentationFormat>
  <Paragraphs>52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Google Sans</vt:lpstr>
      <vt:lpstr>Times New Roman</vt:lpstr>
      <vt:lpstr>„Office“ tema</vt:lpstr>
      <vt:lpstr>Duonos ir pyrago gaminių kepėjo profesija, jos specifika ir galimybės darbo rinkoje </vt:lpstr>
      <vt:lpstr>Duonos ir pyrago gaminių kepėjas</vt:lpstr>
      <vt:lpstr>Kas yra šiuolaikinis kepėjas? </vt:lpstr>
      <vt:lpstr>Kas yra šiuolaikinis kepėjas?</vt:lpstr>
      <vt:lpstr>Profesijos specifika (Ką teks daryti?) </vt:lpstr>
      <vt:lpstr>Darbo aplinka ir iššūkiai</vt:lpstr>
      <vt:lpstr> Kokių savybių ir žinių tau prireiks</vt:lpstr>
      <vt:lpstr>Galimybės darbo rinkoje </vt:lpstr>
      <vt:lpstr>Karjeros kelias </vt:lpstr>
      <vt:lpstr>Kodėl verta rinktis šį kelią? </vt:lpstr>
      <vt:lpstr>Klausimai diskusijai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Duonos ir pyrago gaminių kepėjo profesija, jos specifika ir galimybės darbo rinkoje;</dc:title>
  <dc:creator>admin</dc:creator>
  <cp:lastModifiedBy>Evelina</cp:lastModifiedBy>
  <cp:revision>5</cp:revision>
  <dcterms:created xsi:type="dcterms:W3CDTF">2026-04-09T10:17:15Z</dcterms:created>
  <dcterms:modified xsi:type="dcterms:W3CDTF">2026-04-17T07:04:31Z</dcterms:modified>
</cp:coreProperties>
</file>