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51885-724D-4FAD-8AEE-C5DE9170DB1C}" type="datetimeFigureOut">
              <a:rPr lang="lt-LT" smtClean="0"/>
              <a:t>2026-04-17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CAED3-2282-4509-8748-845373477262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268760"/>
            <a:ext cx="7772400" cy="1470025"/>
          </a:xfrm>
        </p:spPr>
        <p:txBody>
          <a:bodyPr>
            <a:normAutofit/>
          </a:bodyPr>
          <a:lstStyle/>
          <a:p>
            <a:r>
              <a:rPr lang="lt-LT" sz="8000" dirty="0" smtClean="0"/>
              <a:t>Džiuvėsių gamyba</a:t>
            </a:r>
            <a:endParaRPr lang="lt-LT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3768" y="4509120"/>
            <a:ext cx="6400800" cy="766936"/>
          </a:xfrm>
        </p:spPr>
        <p:txBody>
          <a:bodyPr>
            <a:normAutofit/>
          </a:bodyPr>
          <a:lstStyle/>
          <a:p>
            <a:endParaRPr lang="lt-L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Kas yra </a:t>
            </a:r>
            <a:r>
              <a:rPr lang="lt-LT" dirty="0" smtClean="0"/>
              <a:t>džiuvesėlis</a:t>
            </a:r>
            <a:r>
              <a:rPr lang="lt-LT" dirty="0" smtClean="0"/>
              <a:t>?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err="1" smtClean="0"/>
              <a:t>dži</a:t>
            </a:r>
            <a:r>
              <a:rPr lang="lt-LT" b="1" dirty="0" smtClean="0"/>
              <a:t>u</a:t>
            </a:r>
            <a:r>
              <a:rPr lang="en-GB" b="1" dirty="0" err="1" smtClean="0"/>
              <a:t>vėsis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err="1"/>
              <a:t>trapus</a:t>
            </a:r>
            <a:r>
              <a:rPr lang="en-GB" dirty="0"/>
              <a:t> </a:t>
            </a:r>
            <a:r>
              <a:rPr lang="en-GB" dirty="0" err="1"/>
              <a:t>smulkusis</a:t>
            </a:r>
            <a:r>
              <a:rPr lang="en-GB" dirty="0"/>
              <a:t> </a:t>
            </a:r>
            <a:r>
              <a:rPr lang="en-GB" dirty="0" err="1"/>
              <a:t>pyrago</a:t>
            </a:r>
            <a:r>
              <a:rPr lang="en-GB" dirty="0"/>
              <a:t> </a:t>
            </a:r>
            <a:r>
              <a:rPr lang="en-GB" dirty="0" err="1"/>
              <a:t>kepinys</a:t>
            </a:r>
            <a:r>
              <a:rPr lang="en-GB" dirty="0"/>
              <a:t>, </a:t>
            </a:r>
            <a:r>
              <a:rPr lang="en-GB" dirty="0" err="1"/>
              <a:t>skirtas</a:t>
            </a:r>
            <a:r>
              <a:rPr lang="en-GB" dirty="0"/>
              <a:t> </a:t>
            </a:r>
            <a:r>
              <a:rPr lang="en-GB" dirty="0" err="1"/>
              <a:t>ilgai</a:t>
            </a:r>
            <a:r>
              <a:rPr lang="en-GB" dirty="0"/>
              <a:t> </a:t>
            </a:r>
            <a:r>
              <a:rPr lang="en-GB" dirty="0" err="1"/>
              <a:t>laikyti</a:t>
            </a:r>
            <a:r>
              <a:rPr lang="en-GB" dirty="0"/>
              <a:t>. </a:t>
            </a:r>
            <a:r>
              <a:rPr lang="en-GB" dirty="0" err="1" smtClean="0"/>
              <a:t>Dži</a:t>
            </a:r>
            <a:r>
              <a:rPr lang="lt-LT" dirty="0" smtClean="0"/>
              <a:t>u</a:t>
            </a:r>
            <a:r>
              <a:rPr lang="en-GB" dirty="0" err="1" smtClean="0"/>
              <a:t>vėsiai</a:t>
            </a:r>
            <a:r>
              <a:rPr lang="en-GB" dirty="0" smtClean="0"/>
              <a:t> </a:t>
            </a:r>
            <a:r>
              <a:rPr lang="en-GB" dirty="0" err="1"/>
              <a:t>gaminami</a:t>
            </a:r>
            <a:r>
              <a:rPr lang="en-GB" dirty="0"/>
              <a:t> </a:t>
            </a:r>
            <a:r>
              <a:rPr lang="en-GB" dirty="0" err="1"/>
              <a:t>suraikytą</a:t>
            </a:r>
            <a:r>
              <a:rPr lang="en-GB" dirty="0"/>
              <a:t> </a:t>
            </a:r>
            <a:r>
              <a:rPr lang="en-GB" dirty="0" err="1"/>
              <a:t>pyrago</a:t>
            </a:r>
            <a:r>
              <a:rPr lang="en-GB" dirty="0"/>
              <a:t> </a:t>
            </a:r>
            <a:r>
              <a:rPr lang="en-GB" dirty="0" err="1"/>
              <a:t>kepinį</a:t>
            </a:r>
            <a:r>
              <a:rPr lang="en-GB" dirty="0"/>
              <a:t> </a:t>
            </a:r>
            <a:r>
              <a:rPr lang="en-GB" dirty="0" err="1"/>
              <a:t>džiovinant</a:t>
            </a:r>
            <a:r>
              <a:rPr lang="en-GB" dirty="0"/>
              <a:t> </a:t>
            </a:r>
            <a:r>
              <a:rPr lang="en-GB" dirty="0" err="1"/>
              <a:t>iki</a:t>
            </a:r>
            <a:r>
              <a:rPr lang="en-GB" dirty="0"/>
              <a:t> </a:t>
            </a:r>
            <a:r>
              <a:rPr lang="en-GB" dirty="0" err="1"/>
              <a:t>mažesnio</a:t>
            </a:r>
            <a:r>
              <a:rPr lang="en-GB" dirty="0"/>
              <a:t> </a:t>
            </a:r>
            <a:r>
              <a:rPr lang="en-GB" dirty="0" err="1"/>
              <a:t>kaip</a:t>
            </a:r>
            <a:r>
              <a:rPr lang="en-GB" dirty="0"/>
              <a:t> 13 proc. </a:t>
            </a:r>
            <a:r>
              <a:rPr lang="en-GB" dirty="0" err="1"/>
              <a:t>drėgnio</a:t>
            </a:r>
            <a:endParaRPr lang="lt-L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Džiuvesėlių </a:t>
            </a:r>
            <a:r>
              <a:rPr lang="lt-LT" dirty="0" smtClean="0"/>
              <a:t>žaliava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dirty="0" smtClean="0"/>
              <a:t>Pagrindinė žaliava: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*kvietiniai, rūginiai ar kitos rūšies miltai;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*vanduo;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*mielės, raugai;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*cukrūs, sirupai ir kt.</a:t>
            </a:r>
          </a:p>
          <a:p>
            <a:r>
              <a:rPr lang="lt-LT" dirty="0" smtClean="0"/>
              <a:t>Pagalbinės žaliavos</a:t>
            </a:r>
          </a:p>
          <a:p>
            <a:pPr>
              <a:buNone/>
            </a:pPr>
            <a:r>
              <a:rPr lang="lt-LT" dirty="0" smtClean="0"/>
              <a:t>   *riebalai;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*įvairūs džiovinti vaisiai, sėklos prieskoniai ir kt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</a:t>
            </a:r>
            <a:endParaRPr lang="lt-L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Džiuvesėlių asortimentas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Džiuvesėlių </a:t>
            </a:r>
            <a:r>
              <a:rPr lang="lt-LT" dirty="0" smtClean="0"/>
              <a:t>asortimentas labai platus: nuo kvietinių miltų be priedų, vanilinių, su įvairiais riešutais, ar džiovintais vaisiais bei uogomis iki visai neseniai rikoje pasirodžiusų ruginės duonos </a:t>
            </a:r>
            <a:r>
              <a:rPr lang="lt-LT" dirty="0" smtClean="0"/>
              <a:t>džiuvesėlių </a:t>
            </a:r>
            <a:r>
              <a:rPr lang="lt-LT" dirty="0" smtClean="0"/>
              <a:t>papildytais įvairiomis sėklomis, bei prieskoniais.</a:t>
            </a:r>
            <a:endParaRPr lang="lt-LT" dirty="0"/>
          </a:p>
        </p:txBody>
      </p:sp>
      <p:sp>
        <p:nvSpPr>
          <p:cNvPr id="3074" name="AutoShape 2" descr="Vaizdo rezultatas pagal u&amp;zcaron;klaus&amp;aogon; „d&amp;zcaron;i&amp;umacr;ves&amp;edot;liai“"/>
          <p:cNvSpPr>
            <a:spLocks noChangeAspect="1" noChangeArrowheads="1"/>
          </p:cNvSpPr>
          <p:nvPr/>
        </p:nvSpPr>
        <p:spPr bwMode="auto">
          <a:xfrm>
            <a:off x="155575" y="-1889125"/>
            <a:ext cx="5257800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3076" name="AutoShape 4" descr="Vaizdo rezultatas pagal u&amp;zcaron;klaus&amp;aogon; „d&amp;zcaron;i&amp;umacr;ves&amp;edot;liai“"/>
          <p:cNvSpPr>
            <a:spLocks noChangeAspect="1" noChangeArrowheads="1"/>
          </p:cNvSpPr>
          <p:nvPr/>
        </p:nvSpPr>
        <p:spPr bwMode="auto">
          <a:xfrm>
            <a:off x="155575" y="-1889125"/>
            <a:ext cx="5257800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pic>
        <p:nvPicPr>
          <p:cNvPr id="3078" name="Picture 6" descr="Vaizdo rezultatas pagal u&amp;zcaron;klaus&amp;aogon; „d&amp;zcaron;i&amp;umacr;ves&amp;edot;liai“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293096"/>
            <a:ext cx="2736304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Džiuvesėlių </a:t>
            </a:r>
            <a:r>
              <a:rPr lang="lt-LT" dirty="0" smtClean="0"/>
              <a:t>kokybės rodikliai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Cheminiai:</a:t>
            </a:r>
          </a:p>
          <a:p>
            <a:pPr>
              <a:buNone/>
            </a:pPr>
            <a:r>
              <a:rPr lang="lt-LT" dirty="0" smtClean="0"/>
              <a:t>   *drėgmė – ne daugiau kaip 13%;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*riebalų kiekis –  neapibrėžtas, priklaiusomai nuo receptūrinių dalių kiekio;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*angliavandenių kiekis – neapibrėžtas, priklaiusomai nuo receptūrinių dalių kiekio;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Džiuvesėlių </a:t>
            </a:r>
            <a:r>
              <a:rPr lang="lt-LT" dirty="0" smtClean="0"/>
              <a:t>kokybės rodikliai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t-LT" dirty="0" smtClean="0"/>
              <a:t>Jusliniai:</a:t>
            </a:r>
          </a:p>
          <a:p>
            <a:pPr>
              <a:buNone/>
            </a:pPr>
            <a:r>
              <a:rPr lang="lt-LT" dirty="0" smtClean="0"/>
              <a:t>   *</a:t>
            </a:r>
            <a:r>
              <a:rPr lang="lt-LT" u="sng" dirty="0" smtClean="0"/>
              <a:t>išvaizda</a:t>
            </a:r>
            <a:r>
              <a:rPr lang="lt-LT" dirty="0" smtClean="0"/>
              <a:t> – apvalios, kvadratinės formos ar kitokios formos riekutės, spalva priklauso nuo gaminio rūšies, bei naudojamų žaliavų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*</a:t>
            </a:r>
            <a:r>
              <a:rPr lang="lt-LT" u="sng" dirty="0" smtClean="0"/>
              <a:t>kvapas</a:t>
            </a:r>
            <a:r>
              <a:rPr lang="lt-LT" dirty="0" smtClean="0"/>
              <a:t> – juntamas pyrago kepiniams būdingas aromatas, priklausomai nuo naudojamų priedų juntami ir jų aromato pėdsakai</a:t>
            </a:r>
          </a:p>
          <a:p>
            <a:pPr>
              <a:buNone/>
            </a:pPr>
            <a:r>
              <a:rPr lang="lt-LT" dirty="0"/>
              <a:t> </a:t>
            </a:r>
            <a:r>
              <a:rPr lang="lt-LT" dirty="0" smtClean="0"/>
              <a:t>  *</a:t>
            </a:r>
            <a:r>
              <a:rPr lang="lt-LT" u="sng" dirty="0" smtClean="0"/>
              <a:t>skonis</a:t>
            </a:r>
            <a:r>
              <a:rPr lang="lt-LT" dirty="0" smtClean="0"/>
              <a:t> – malonus, būtingas pyrago kepiniams, traškus, priklausomai nuo naudojamų priedų junami ir jų skonio pėdsakai</a:t>
            </a:r>
            <a:endParaRPr lang="lt-L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Džiuvėsėlių </a:t>
            </a:r>
            <a:r>
              <a:rPr lang="lt-LT" dirty="0" smtClean="0"/>
              <a:t>gamybos technologinė schema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t-LT" sz="2000" u="sng" dirty="0" smtClean="0"/>
              <a:t>Žaliavos priėmimas ir sandėliavimas; </a:t>
            </a:r>
            <a:r>
              <a:rPr lang="lt-LT" sz="2000" dirty="0" smtClean="0"/>
              <a:t>  </a:t>
            </a:r>
          </a:p>
          <a:p>
            <a:r>
              <a:rPr lang="lt-LT" sz="2000" u="sng" dirty="0" smtClean="0"/>
              <a:t>Žaliavų svėrimas pagal receptūrą;</a:t>
            </a:r>
          </a:p>
          <a:p>
            <a:r>
              <a:rPr lang="lt-LT" sz="2000" u="sng" dirty="0" smtClean="0"/>
              <a:t>Tešlos paruošimas </a:t>
            </a:r>
            <a:r>
              <a:rPr lang="lt-LT" sz="2000" dirty="0"/>
              <a:t>;</a:t>
            </a:r>
            <a:endParaRPr lang="lt-LT" sz="2000" dirty="0" smtClean="0"/>
          </a:p>
          <a:p>
            <a:r>
              <a:rPr lang="lt-LT" sz="2000" u="sng" dirty="0" smtClean="0"/>
              <a:t>Tešlos rauginimas ir brandinimas;</a:t>
            </a:r>
          </a:p>
          <a:p>
            <a:r>
              <a:rPr lang="lt-LT" sz="2000" u="sng" dirty="0" smtClean="0"/>
              <a:t>Tešlos dalinimas;</a:t>
            </a:r>
          </a:p>
          <a:p>
            <a:r>
              <a:rPr lang="lt-LT" sz="2000" u="sng" dirty="0" smtClean="0"/>
              <a:t>Puskepinių formavimas;</a:t>
            </a:r>
          </a:p>
          <a:p>
            <a:r>
              <a:rPr lang="lt-LT" sz="2000" u="sng" dirty="0" smtClean="0"/>
              <a:t>Puskepinių kildinimas;</a:t>
            </a:r>
          </a:p>
          <a:p>
            <a:r>
              <a:rPr lang="lt-LT" sz="2000" u="sng" dirty="0" smtClean="0"/>
              <a:t>Puskepinių kepimas, džiovinimas (130-190 C);</a:t>
            </a:r>
          </a:p>
          <a:p>
            <a:r>
              <a:rPr lang="lt-LT" sz="2000" u="sng" dirty="0" smtClean="0"/>
              <a:t>Kepnio atvėsinimas;</a:t>
            </a:r>
          </a:p>
          <a:p>
            <a:r>
              <a:rPr lang="lt-LT" sz="2000" u="sng" dirty="0" smtClean="0"/>
              <a:t>Kepinio pjaustymas;</a:t>
            </a:r>
          </a:p>
          <a:p>
            <a:r>
              <a:rPr lang="lt-LT" sz="2000" u="sng" dirty="0" smtClean="0"/>
              <a:t>Laikymas iki pakavimo;</a:t>
            </a:r>
          </a:p>
          <a:p>
            <a:r>
              <a:rPr lang="lt-LT" sz="2000" u="sng" dirty="0" smtClean="0"/>
              <a:t>Pakavimas;</a:t>
            </a:r>
          </a:p>
          <a:p>
            <a:r>
              <a:rPr lang="lt-LT" sz="2000" u="sng" dirty="0" smtClean="0"/>
              <a:t>Laikymas iki transpotavimo;</a:t>
            </a:r>
          </a:p>
          <a:p>
            <a:r>
              <a:rPr lang="lt-LT" sz="2000" u="sng" dirty="0" smtClean="0"/>
              <a:t>Transportavimas.</a:t>
            </a:r>
          </a:p>
          <a:p>
            <a:endParaRPr lang="lt-LT" sz="2000" dirty="0"/>
          </a:p>
        </p:txBody>
      </p:sp>
      <p:pic>
        <p:nvPicPr>
          <p:cNvPr id="8194" name="Picture 2" descr="Vaizdo rezultatas pagal u&amp;zcaron;klaus&amp;aogon; „d&amp;zcaron;i&amp;umacr;ves&amp;edot;liai“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420888"/>
            <a:ext cx="3635896" cy="3943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mtClean="0"/>
              <a:t>Džiuvesėlių </a:t>
            </a:r>
            <a:r>
              <a:rPr lang="lt-LT" dirty="0" smtClean="0"/>
              <a:t>laikymo sąlygos, galiojimo terminas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Rekomenduojamos laikymo sąlygos: 0 - +18 C</a:t>
            </a:r>
          </a:p>
          <a:p>
            <a:r>
              <a:rPr lang="lt-LT" dirty="0" smtClean="0"/>
              <a:t>Galiojimo terminas – pagal gamintojo rekomendacijas.</a:t>
            </a:r>
            <a:endParaRPr lang="lt-LT" dirty="0"/>
          </a:p>
        </p:txBody>
      </p:sp>
      <p:pic>
        <p:nvPicPr>
          <p:cNvPr id="20482" name="Picture 2" descr="Susij&amp;eogon;s vaizd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429000"/>
            <a:ext cx="6768752" cy="31512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309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Džiuvėsių gamyba</vt:lpstr>
      <vt:lpstr>Kas yra džiuvesėlis?</vt:lpstr>
      <vt:lpstr>Džiuvesėlių žaliava</vt:lpstr>
      <vt:lpstr>Džiuvesėlių asortimentas</vt:lpstr>
      <vt:lpstr>Džiuvesėlių kokybės rodikliai</vt:lpstr>
      <vt:lpstr>Džiuvesėlių kokybės rodikliai</vt:lpstr>
      <vt:lpstr>Džiuvėsėlių gamybos technologinė schema</vt:lpstr>
      <vt:lpstr>Džiuvesėlių laikymo sąlygos, galiojimo terminas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Džiuvėsių gamyba</dc:title>
  <dc:creator>Ignas</dc:creator>
  <cp:lastModifiedBy>Evelina</cp:lastModifiedBy>
  <cp:revision>6</cp:revision>
  <dcterms:created xsi:type="dcterms:W3CDTF">2017-10-25T18:52:25Z</dcterms:created>
  <dcterms:modified xsi:type="dcterms:W3CDTF">2026-04-17T06:22:07Z</dcterms:modified>
</cp:coreProperties>
</file>