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ačiakampis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esioji jungtis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Antraštė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25" name="Paantraštė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lt-LT" smtClean="0"/>
              <a:t>Spustelėkite ruošinio paantraštės stiliui keisti</a:t>
            </a:r>
            <a:endParaRPr kumimoji="0" lang="en-US"/>
          </a:p>
        </p:txBody>
      </p:sp>
      <p:sp>
        <p:nvSpPr>
          <p:cNvPr id="31" name="Datos vietos rezervavimo ženklas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729B0C3-E19D-4AF3-8A94-C9E814CDD3F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18" name="Poraštės vietos rezervavimo ženklas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kaidrės numerio vietos rezervavimo ženklas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5D371FF-B61F-4BD6-8ECF-6ACF30CD442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B0C3-E19D-4AF3-8A94-C9E814CDD3F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71FF-B61F-4BD6-8ECF-6ACF30CD4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D729B0C3-E19D-4AF3-8A94-C9E814CDD3F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5D371FF-B61F-4BD6-8ECF-6ACF30CD4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B0C3-E19D-4AF3-8A94-C9E814CDD3F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71FF-B61F-4BD6-8ECF-6ACF30CD4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lt-LT" smtClean="0"/>
              <a:t>Spustelėkite ruošinio teksto stiliams keisti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729B0C3-E19D-4AF3-8A94-C9E814CDD3F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25D371FF-B61F-4BD6-8ECF-6ACF30CD442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B0C3-E19D-4AF3-8A94-C9E814CDD3F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71FF-B61F-4BD6-8ECF-6ACF30CD4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lt-LT" smtClean="0"/>
              <a:t>Spustelėkite ruošinio teksto stiliams keisti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lt-LT" smtClean="0"/>
              <a:t>Spustelėkite ruošinio teksto stiliams keisti</a:t>
            </a:r>
          </a:p>
        </p:txBody>
      </p:sp>
      <p:sp>
        <p:nvSpPr>
          <p:cNvPr id="5" name="Turinio vietos rezervavimo ženklas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B0C3-E19D-4AF3-8A94-C9E814CDD3F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71FF-B61F-4BD6-8ECF-6ACF30CD4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B0C3-E19D-4AF3-8A94-C9E814CDD3F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71FF-B61F-4BD6-8ECF-6ACF30CD4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729B0C3-E19D-4AF3-8A94-C9E814CDD3F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71FF-B61F-4BD6-8ECF-6ACF30CD4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lt-LT" smtClean="0"/>
              <a:t>Spustelėkite ruošinio teksto stiliams keisti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lt-LT" smtClean="0"/>
              <a:t>Spustelėkite ruošinio teksto stiliams keisti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B0C3-E19D-4AF3-8A94-C9E814CDD3F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71FF-B61F-4BD6-8ECF-6ACF30CD44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ir antraštė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ačiakampis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ačiakampis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lt-LT" smtClean="0"/>
              <a:t>Spustelėkite, jei norite keisite ruoš. pav. stilių</a:t>
            </a:r>
            <a:endParaRPr kumimoji="0" lang="en-US" dirty="0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lt-LT" smtClean="0"/>
              <a:t>Spustelėkite ruošinio teksto stiliams keisti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B0C3-E19D-4AF3-8A94-C9E814CDD3F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371FF-B61F-4BD6-8ECF-6ACF30CD442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aveikslėlio vietos rezervavimo ženklas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lt-LT" smtClean="0"/>
              <a:t>Spustelėkite piktogramą, jei norite įtraukti paveikslėlį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ačiakampis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avadinimo vietos rezervavimo ženkla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lt-LT" smtClean="0"/>
              <a:t>Spustelėkite, jei norite keisite ruoš. pav. stilių</a:t>
            </a:r>
            <a:endParaRPr kumimoji="0" lang="en-US"/>
          </a:p>
        </p:txBody>
      </p:sp>
      <p:sp>
        <p:nvSpPr>
          <p:cNvPr id="31" name="Teksto vietos rezervavimo ženklas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lt-LT" smtClean="0"/>
              <a:t>Spustelėkite ruošinio teksto stiliams keisti</a:t>
            </a:r>
          </a:p>
          <a:p>
            <a:pPr lvl="1" eaLnBrk="1" latinLnBrk="0" hangingPunct="1"/>
            <a:r>
              <a:rPr kumimoji="0" lang="lt-LT" smtClean="0"/>
              <a:t>Antras lygmuo</a:t>
            </a:r>
          </a:p>
          <a:p>
            <a:pPr lvl="2" eaLnBrk="1" latinLnBrk="0" hangingPunct="1"/>
            <a:r>
              <a:rPr kumimoji="0" lang="lt-LT" smtClean="0"/>
              <a:t>Trečias lygmuo</a:t>
            </a:r>
          </a:p>
          <a:p>
            <a:pPr lvl="3" eaLnBrk="1" latinLnBrk="0" hangingPunct="1"/>
            <a:r>
              <a:rPr kumimoji="0" lang="lt-LT" smtClean="0"/>
              <a:t>Ketvirtas lygmuo</a:t>
            </a:r>
          </a:p>
          <a:p>
            <a:pPr lvl="4" eaLnBrk="1" latinLnBrk="0" hangingPunct="1"/>
            <a:r>
              <a:rPr kumimoji="0" lang="lt-LT" smtClean="0"/>
              <a:t>Penktas lygmuo</a:t>
            </a:r>
            <a:endParaRPr kumimoji="0" lang="en-US"/>
          </a:p>
        </p:txBody>
      </p:sp>
      <p:sp>
        <p:nvSpPr>
          <p:cNvPr id="27" name="Datos vietos rezervavimo ženklas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729B0C3-E19D-4AF3-8A94-C9E814CDD3F5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kaidrės numerio vietos rezervavimo ženklas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5D371FF-B61F-4BD6-8ECF-6ACF30CD44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 smtClean="0"/>
              <a:t>Greitai </a:t>
            </a:r>
            <a:r>
              <a:rPr lang="lt-LT" dirty="0" smtClean="0"/>
              <a:t>užšaldytI </a:t>
            </a:r>
            <a:r>
              <a:rPr lang="lt-LT" dirty="0" smtClean="0"/>
              <a:t>duonos ir </a:t>
            </a:r>
            <a:r>
              <a:rPr lang="lt-LT" dirty="0" smtClean="0"/>
              <a:t>pyragO </a:t>
            </a:r>
            <a:r>
              <a:rPr lang="lt-LT" dirty="0" smtClean="0"/>
              <a:t>gaminai</a:t>
            </a:r>
            <a:endParaRPr lang="en-US" dirty="0"/>
          </a:p>
        </p:txBody>
      </p:sp>
      <p:sp>
        <p:nvSpPr>
          <p:cNvPr id="3" name="Paantraštė 2"/>
          <p:cNvSpPr>
            <a:spLocks noGrp="1"/>
          </p:cNvSpPr>
          <p:nvPr>
            <p:ph type="subTitle" idx="1"/>
          </p:nvPr>
        </p:nvSpPr>
        <p:spPr>
          <a:xfrm>
            <a:off x="3354442" y="5791200"/>
            <a:ext cx="5114778" cy="6096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Turinio vietos rezervavimo ženklas 3" descr="6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49784" y="1609725"/>
            <a:ext cx="6853831" cy="4846638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>
              <a:latin typeface="Adobe Arabic" pitchFamily="18" charset="-78"/>
              <a:cs typeface="Adobe Arabic" pitchFamily="18" charset="-78"/>
            </a:endParaRPr>
          </a:p>
        </p:txBody>
      </p:sp>
      <p:pic>
        <p:nvPicPr>
          <p:cNvPr id="1026" name="Picture 2" descr="C:\Users\Acer\Desktop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828800"/>
            <a:ext cx="7465675" cy="32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457200" y="2514600"/>
            <a:ext cx="7239000" cy="3941136"/>
          </a:xfrm>
        </p:spPr>
        <p:txBody>
          <a:bodyPr>
            <a:normAutofit/>
          </a:bodyPr>
          <a:lstStyle/>
          <a:p>
            <a:r>
              <a:rPr lang="lt-LT" sz="1800" dirty="0" smtClean="0">
                <a:latin typeface="Adobe Caslon Pro"/>
              </a:rPr>
              <a:t>Greitai užšaldytas duonos ar pyrago </a:t>
            </a:r>
            <a:r>
              <a:rPr lang="lt-LT" sz="1800" dirty="0" err="1" smtClean="0">
                <a:latin typeface="Adobe Caslon Pro"/>
              </a:rPr>
              <a:t>puskepinis</a:t>
            </a:r>
            <a:r>
              <a:rPr lang="lt-LT" sz="1800" dirty="0" smtClean="0">
                <a:latin typeface="Adobe Caslon Pro"/>
              </a:rPr>
              <a:t>- tai greitojo užšaldymo būdu užšaldytas duonos ar pyrago </a:t>
            </a:r>
            <a:r>
              <a:rPr lang="lt-LT" sz="1800" dirty="0" err="1" smtClean="0">
                <a:latin typeface="Adobe Caslon Pro"/>
              </a:rPr>
              <a:t>puskepinis</a:t>
            </a:r>
            <a:r>
              <a:rPr lang="lt-LT" sz="1800" dirty="0" smtClean="0">
                <a:latin typeface="Adobe Caslon Pro"/>
              </a:rPr>
              <a:t>, kuris realizuojamas -18°C ar žemesnės temperatūros ir kurį prieš vartojant būtina atšildyti ir galutinai iškepti.</a:t>
            </a:r>
          </a:p>
          <a:p>
            <a:r>
              <a:rPr lang="lt-LT" sz="1800" dirty="0" smtClean="0">
                <a:latin typeface="Adobe Caslon Pro"/>
              </a:rPr>
              <a:t>Greitai užšaldyta tešla- greitojo šaldymo būdu užšaldyta tešla, kuri realizuojama -18°C temperatūroje ar žemesnėje ir kurią prieš kepant būtina atšildyti.</a:t>
            </a:r>
            <a:endParaRPr lang="lt-LT" sz="1800" dirty="0">
              <a:latin typeface="Adobe Caslon Pro"/>
            </a:endParaRPr>
          </a:p>
        </p:txBody>
      </p:sp>
    </p:spTree>
    <p:extLst>
      <p:ext uri="{BB962C8B-B14F-4D97-AF65-F5344CB8AC3E}">
        <p14:creationId xmlns:p14="http://schemas.microsoft.com/office/powerpoint/2010/main" val="2593262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Kam reikalingas duonos gaminių šaldymas?</a:t>
            </a:r>
            <a:endParaRPr lang="en-US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457200" y="2209800"/>
            <a:ext cx="7239000" cy="4245936"/>
          </a:xfrm>
        </p:spPr>
        <p:txBody>
          <a:bodyPr>
            <a:normAutofit/>
          </a:bodyPr>
          <a:lstStyle/>
          <a:p>
            <a:r>
              <a:rPr lang="lt-LT" sz="1800" dirty="0" smtClean="0">
                <a:latin typeface="Adobe Caslon Pro" pitchFamily="18" charset="0"/>
                <a:cs typeface="Adobe Arabic" pitchFamily="18" charset="-78"/>
              </a:rPr>
              <a:t>Ką tik iškepta duona užšaldoma ir saugoma tol, kol bus panaudota. Norint ją vartoti, reikia atšildyti iki kambario temperatūros. Šio proceso tikslas yra gauti sulėtinto senėjimo proceso produktus.</a:t>
            </a:r>
          </a:p>
          <a:p>
            <a:r>
              <a:rPr lang="lt-LT" sz="1800" dirty="0" smtClean="0">
                <a:latin typeface="Adobe Caslon Pro" pitchFamily="18" charset="0"/>
                <a:cs typeface="Adobe Arabic" pitchFamily="18" charset="-78"/>
              </a:rPr>
              <a:t>Dėl užšaldytos tešlos panaudojimo esminiai pakito duonos ir konditerijos gaminių realizavimo vietos. Esmė tai, kad duonos ruošinį prieš kepant reikia tiktai atšildyti ir baigti kepti produkto realizavimo vietoje.</a:t>
            </a:r>
          </a:p>
          <a:p>
            <a:r>
              <a:rPr lang="lt-LT" sz="1800" dirty="0" smtClean="0">
                <a:latin typeface="Adobe Caslon Pro" pitchFamily="18" charset="0"/>
                <a:cs typeface="Adobe Arabic" pitchFamily="18" charset="-78"/>
              </a:rPr>
              <a:t>Leidžia nutraukti pradėtą duonos  gamybos procesą ir žaliavinę duoną gaminti nepriklausomai nuo kepimo proceso.</a:t>
            </a:r>
          </a:p>
          <a:p>
            <a:r>
              <a:rPr lang="lt-LT" sz="1800" dirty="0" smtClean="0">
                <a:latin typeface="Adobe Caslon Pro" pitchFamily="18" charset="0"/>
                <a:cs typeface="Adobe Arabic" pitchFamily="18" charset="-78"/>
              </a:rPr>
              <a:t>Naktinę pamaina gali pradėti darbą vėliau, pagal iš anksto sudarytą tvarkaraštį.</a:t>
            </a:r>
          </a:p>
          <a:p>
            <a:r>
              <a:rPr lang="lt-LT" sz="1800" dirty="0" smtClean="0">
                <a:latin typeface="Adobe Caslon Pro" pitchFamily="18" charset="0"/>
                <a:cs typeface="Adobe Arabic" pitchFamily="18" charset="-78"/>
              </a:rPr>
              <a:t>Duona gali būti gaminama pagal poreikį – tik tiek, kiek bus suvartota.</a:t>
            </a:r>
            <a:endParaRPr lang="en-US" sz="1800" dirty="0">
              <a:latin typeface="Adobe Caslon Pro" pitchFamily="18" charset="0"/>
              <a:cs typeface="Adobe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Turinio vietos rezervavimo ženklas 3" descr="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990600"/>
            <a:ext cx="7239000" cy="473859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Šaldyta tešla naudojama turint du tikslus:</a:t>
            </a:r>
            <a:endParaRPr lang="en-US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457200" y="1828800"/>
            <a:ext cx="7239000" cy="4626936"/>
          </a:xfrm>
        </p:spPr>
        <p:txBody>
          <a:bodyPr>
            <a:normAutofit/>
          </a:bodyPr>
          <a:lstStyle/>
          <a:p>
            <a:r>
              <a:rPr lang="lt-LT" sz="1800" dirty="0" smtClean="0">
                <a:latin typeface="Adobe Caslon Pro" pitchFamily="18" charset="0"/>
              </a:rPr>
              <a:t>- suformavus duonos kepaliukus, sulėtinamas fermentacijos procesas, jie užšaldomi ir saugomi.</a:t>
            </a:r>
          </a:p>
          <a:p>
            <a:r>
              <a:rPr lang="lt-LT" sz="1800" dirty="0" smtClean="0">
                <a:latin typeface="Adobe Caslon Pro" pitchFamily="18" charset="0"/>
              </a:rPr>
              <a:t>-po to kepaliukai atšildomi, baigiami brandinti ir kepami.</a:t>
            </a:r>
          </a:p>
          <a:p>
            <a:endParaRPr lang="lt-LT" sz="1800" dirty="0" smtClean="0">
              <a:latin typeface="Adobe Caslon Pro" pitchFamily="18" charset="0"/>
            </a:endParaRPr>
          </a:p>
          <a:p>
            <a:endParaRPr lang="lt-LT" sz="1800" dirty="0" smtClean="0">
              <a:latin typeface="Adobe Caslon Pro" pitchFamily="18" charset="0"/>
            </a:endParaRPr>
          </a:p>
          <a:p>
            <a:endParaRPr lang="lt-LT" sz="1800" dirty="0" smtClean="0">
              <a:latin typeface="Adobe Caslon Pro" pitchFamily="18" charset="0"/>
            </a:endParaRPr>
          </a:p>
          <a:p>
            <a:r>
              <a:rPr lang="lt-LT" sz="1800" dirty="0" smtClean="0">
                <a:latin typeface="Adobe Caslon Pro" pitchFamily="18" charset="0"/>
              </a:rPr>
              <a:t>Dėl užšaldymo sistemų panaudojimo, jei užšaldymo procesas atliekamas teisingai, produktas nesugadinamas ir nepraranda pirminės kokybės.</a:t>
            </a:r>
            <a:endParaRPr lang="en-US" sz="1800" dirty="0">
              <a:latin typeface="Adobe Caslon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60"/>
          </a:xfrm>
        </p:spPr>
        <p:txBody>
          <a:bodyPr/>
          <a:lstStyle/>
          <a:p>
            <a:r>
              <a:rPr lang="lt-LT" dirty="0" smtClean="0"/>
              <a:t>Greito atšaldymo kameros</a:t>
            </a:r>
            <a:endParaRPr lang="en-US" dirty="0"/>
          </a:p>
        </p:txBody>
      </p:sp>
      <p:pic>
        <p:nvPicPr>
          <p:cNvPr id="4" name="Turinio vietos rezervavimo ženklas 3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1371600"/>
            <a:ext cx="6649453" cy="4953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t-LT" dirty="0" smtClean="0"/>
              <a:t>Kam naudojamos greito atšaldymo kameros?</a:t>
            </a:r>
            <a:endParaRPr lang="en-US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457200" y="1752600"/>
            <a:ext cx="7239000" cy="4703136"/>
          </a:xfrm>
        </p:spPr>
        <p:txBody>
          <a:bodyPr>
            <a:normAutofit/>
          </a:bodyPr>
          <a:lstStyle/>
          <a:p>
            <a:r>
              <a:rPr lang="lt-LT" sz="2800" dirty="0" smtClean="0">
                <a:latin typeface="Adobe Caslon Pro" pitchFamily="18" charset="0"/>
              </a:rPr>
              <a:t>Greito atšaldymo kameros naudojamos greitai atšaldyti paruoštą kepimui tešlą, kad būtų galima gabenti ją iš pagrindinės duonos ir pyrago gaminių įmonės į pardavimo vietas, kuriose ji bus baigiama kepti.</a:t>
            </a:r>
          </a:p>
          <a:p>
            <a:endParaRPr lang="lt-LT" sz="2800" dirty="0" smtClean="0">
              <a:latin typeface="Adobe Caslon Pro" pitchFamily="18" charset="0"/>
            </a:endParaRPr>
          </a:p>
          <a:p>
            <a:r>
              <a:rPr lang="lt-LT" sz="2800" dirty="0" smtClean="0">
                <a:latin typeface="Adobe Caslon Pro" pitchFamily="18" charset="0"/>
              </a:rPr>
              <a:t>Greito atšaldymo kameros atšaldo tešlą iki vidaus temperatūros -7⁰ C.</a:t>
            </a:r>
          </a:p>
          <a:p>
            <a:endParaRPr lang="en-US" sz="1800" dirty="0">
              <a:latin typeface="Adobe Caslon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46760"/>
          </a:xfrm>
        </p:spPr>
        <p:txBody>
          <a:bodyPr>
            <a:normAutofit fontScale="90000"/>
          </a:bodyPr>
          <a:lstStyle/>
          <a:p>
            <a:pPr algn="ctr"/>
            <a:r>
              <a:rPr lang="lt-LT" dirty="0" smtClean="0"/>
              <a:t>“</a:t>
            </a:r>
            <a:r>
              <a:rPr lang="lt-LT" dirty="0" err="1" smtClean="0"/>
              <a:t>Mantinga</a:t>
            </a:r>
            <a:r>
              <a:rPr lang="lt-LT" dirty="0" smtClean="0"/>
              <a:t>” </a:t>
            </a:r>
            <a:br>
              <a:rPr lang="lt-LT" dirty="0" smtClean="0"/>
            </a:br>
            <a:r>
              <a:rPr lang="lt-LT" dirty="0" err="1" smtClean="0"/>
              <a:t>Kaštis.šaltis.meilė</a:t>
            </a:r>
            <a:endParaRPr lang="en-US" dirty="0"/>
          </a:p>
        </p:txBody>
      </p:sp>
      <p:pic>
        <p:nvPicPr>
          <p:cNvPr id="4" name="Turinio vietos rezervavimo ženklas 3" descr="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1371600"/>
            <a:ext cx="7543800" cy="49530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abangus">
  <a:themeElements>
    <a:clrScheme name="Prabangus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Prabangus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rabangus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206</TotalTime>
  <Words>281</Words>
  <Application>Microsoft Office PowerPoint</Application>
  <PresentationFormat>On-screen Show (4:3)</PresentationFormat>
  <Paragraphs>22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Adobe Arabic</vt:lpstr>
      <vt:lpstr>Adobe Caslon Pro</vt:lpstr>
      <vt:lpstr>Trebuchet MS</vt:lpstr>
      <vt:lpstr>Wingdings</vt:lpstr>
      <vt:lpstr>Wingdings 2</vt:lpstr>
      <vt:lpstr>Prabangus</vt:lpstr>
      <vt:lpstr>Greitai užšaldytI duonos ir pyragO gaminai</vt:lpstr>
      <vt:lpstr>PowerPoint Presentation</vt:lpstr>
      <vt:lpstr>PowerPoint Presentation</vt:lpstr>
      <vt:lpstr>Kam reikalingas duonos gaminių šaldymas?</vt:lpstr>
      <vt:lpstr>PowerPoint Presentation</vt:lpstr>
      <vt:lpstr>Šaldyta tešla naudojama turint du tikslus:</vt:lpstr>
      <vt:lpstr>Greito atšaldymo kameros</vt:lpstr>
      <vt:lpstr>Kam naudojamos greito atšaldymo kameros?</vt:lpstr>
      <vt:lpstr>“Mantinga”  Kaštis.šaltis.meilė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Greitai užšaldytų duonos ir pyragų gaminai</dc:title>
  <dc:creator>Acer</dc:creator>
  <cp:lastModifiedBy>Evelina</cp:lastModifiedBy>
  <cp:revision>22</cp:revision>
  <dcterms:created xsi:type="dcterms:W3CDTF">2017-02-14T14:51:38Z</dcterms:created>
  <dcterms:modified xsi:type="dcterms:W3CDTF">2026-04-17T06:28:16Z</dcterms:modified>
</cp:coreProperties>
</file>