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-221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ruošinio paantraštės stiliui keisti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9F89C-F3A7-4480-8617-2861900A463A}" type="datetimeFigureOut">
              <a:rPr lang="lt-LT" smtClean="0"/>
              <a:t>2026-02-26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35FFB-0D2B-4286-A7FD-6478AF9A2687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KVIETINĖS DUONOS GAMINIAI, JŲ RŪŠYS</a:t>
            </a:r>
            <a:endParaRPr lang="lt-LT" dirty="0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dirty="0"/>
              <a:t>Pagerintųjų pyragų tešlos </a:t>
            </a:r>
            <a:r>
              <a:rPr lang="lt-LT" dirty="0" smtClean="0"/>
              <a:t>užminkymas</a:t>
            </a:r>
            <a:endParaRPr lang="lt-LT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t-LT" dirty="0" smtClean="0"/>
              <a:t>Naudojami </a:t>
            </a:r>
            <a:r>
              <a:rPr lang="lt-LT" dirty="0" err="1" smtClean="0"/>
              <a:t>pagerintojai</a:t>
            </a:r>
            <a:endParaRPr lang="lt-LT" dirty="0" smtClean="0"/>
          </a:p>
          <a:p>
            <a:r>
              <a:rPr lang="lt-LT" dirty="0" smtClean="0"/>
              <a:t>Didesnis riebalų kiekis</a:t>
            </a:r>
          </a:p>
          <a:p>
            <a:r>
              <a:rPr lang="lt-LT" dirty="0" smtClean="0"/>
              <a:t>Daugiau cukraus</a:t>
            </a:r>
          </a:p>
          <a:p>
            <a:r>
              <a:rPr lang="lt-LT" dirty="0" smtClean="0"/>
              <a:t>Minkymas ilgesnis</a:t>
            </a:r>
          </a:p>
          <a:p>
            <a:endParaRPr lang="lt-LT" dirty="0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ntraštė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MIELINĖS TEŠLOS SU MIŠINIAIS IR MAISTO PRIEDAIS UŽMINKYMAS</a:t>
            </a:r>
            <a:endParaRPr lang="lt-LT" dirty="0"/>
          </a:p>
        </p:txBody>
      </p:sp>
      <p:sp>
        <p:nvSpPr>
          <p:cNvPr id="12" name="Turinio vietos rezervavimo ženklas 1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lt-LT" b="1" dirty="0" smtClean="0"/>
              <a:t>Mišiniai ir maisto priedai, jų paruošimas</a:t>
            </a:r>
          </a:p>
          <a:p>
            <a:pPr>
              <a:buNone/>
            </a:pPr>
            <a:r>
              <a:rPr lang="lt-LT" b="1" dirty="0" smtClean="0"/>
              <a:t>Mišiniai:</a:t>
            </a:r>
          </a:p>
          <a:p>
            <a:r>
              <a:rPr lang="lt-LT" dirty="0" smtClean="0"/>
              <a:t>Paruošti miltų mišiniai</a:t>
            </a:r>
          </a:p>
          <a:p>
            <a:r>
              <a:rPr lang="lt-LT" dirty="0" err="1" smtClean="0"/>
              <a:t>Pagerintojų</a:t>
            </a:r>
            <a:r>
              <a:rPr lang="lt-LT" dirty="0" smtClean="0"/>
              <a:t> mišiniai</a:t>
            </a:r>
          </a:p>
          <a:p>
            <a:r>
              <a:rPr lang="lt-LT" dirty="0" smtClean="0"/>
              <a:t>Grūdų, sėklų mišiniai</a:t>
            </a:r>
          </a:p>
          <a:p>
            <a:pPr>
              <a:buNone/>
            </a:pPr>
            <a:r>
              <a:rPr lang="lt-LT" b="1" dirty="0" smtClean="0"/>
              <a:t>Maisto priedai:</a:t>
            </a:r>
          </a:p>
          <a:p>
            <a:r>
              <a:rPr lang="lt-LT" dirty="0" smtClean="0"/>
              <a:t>Emulsikliai</a:t>
            </a:r>
          </a:p>
          <a:p>
            <a:r>
              <a:rPr lang="lt-LT" dirty="0" smtClean="0"/>
              <a:t>Fermentiniai preparatai</a:t>
            </a:r>
          </a:p>
          <a:p>
            <a:r>
              <a:rPr lang="lt-LT" dirty="0" smtClean="0"/>
              <a:t>Antioksidantai</a:t>
            </a:r>
          </a:p>
          <a:p>
            <a:r>
              <a:rPr lang="lt-LT" dirty="0" smtClean="0"/>
              <a:t>Cukraus pakaitalai</a:t>
            </a:r>
          </a:p>
          <a:p>
            <a:endParaRPr lang="lt-LT" dirty="0"/>
          </a:p>
        </p:txBody>
      </p:sp>
      <p:sp>
        <p:nvSpPr>
          <p:cNvPr id="13" name="Turinio vietos rezervavimo ženklas 1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lt-LT" b="1" dirty="0" smtClean="0"/>
              <a:t>Paruošimas:</a:t>
            </a:r>
          </a:p>
          <a:p>
            <a:r>
              <a:rPr lang="lt-LT" dirty="0" smtClean="0"/>
              <a:t>Tiksliai dozuoti</a:t>
            </a:r>
          </a:p>
          <a:p>
            <a:r>
              <a:rPr lang="lt-LT" dirty="0" smtClean="0"/>
              <a:t>Maišyti su miltais</a:t>
            </a:r>
          </a:p>
          <a:p>
            <a:r>
              <a:rPr lang="lt-LT" dirty="0" smtClean="0"/>
              <a:t>Laikyti sausai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 smtClean="0"/>
              <a:t>Mielinės tešlos su mišiniais ir priedais užminkymas</a:t>
            </a:r>
            <a:br>
              <a:rPr lang="lt-LT" b="1" dirty="0" smtClean="0"/>
            </a:br>
            <a:endParaRPr lang="lt-LT" dirty="0"/>
          </a:p>
        </p:txBody>
      </p:sp>
      <p:sp>
        <p:nvSpPr>
          <p:cNvPr id="6" name="Turinio vietos rezervavimo ženklas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b="1" dirty="0" err="1" smtClean="0"/>
              <a:t>patumai</a:t>
            </a:r>
            <a:r>
              <a:rPr lang="lt-LT" b="1" dirty="0" smtClean="0"/>
              <a:t>:</a:t>
            </a:r>
          </a:p>
          <a:p>
            <a:r>
              <a:rPr lang="lt-LT" dirty="0" smtClean="0"/>
              <a:t>Trumpesnis minkymo laikas (jei su </a:t>
            </a:r>
            <a:r>
              <a:rPr lang="lt-LT" dirty="0" err="1" smtClean="0"/>
              <a:t>pagerintojais</a:t>
            </a:r>
            <a:r>
              <a:rPr lang="lt-LT" dirty="0" smtClean="0"/>
              <a:t>)</a:t>
            </a:r>
          </a:p>
          <a:p>
            <a:r>
              <a:rPr lang="lt-LT" dirty="0" smtClean="0"/>
              <a:t>Geresnis tešlos elastingumas</a:t>
            </a:r>
          </a:p>
          <a:p>
            <a:r>
              <a:rPr lang="lt-LT" dirty="0" smtClean="0"/>
              <a:t>Didesnis kepinio tūris</a:t>
            </a:r>
          </a:p>
          <a:p>
            <a:r>
              <a:rPr lang="lt-LT" dirty="0" smtClean="0"/>
              <a:t>Ilgesnis šviežumo išlaikymas</a:t>
            </a:r>
          </a:p>
          <a:p>
            <a:pPr>
              <a:buNone/>
            </a:pPr>
            <a:r>
              <a:rPr lang="lt-LT" b="1" dirty="0" smtClean="0"/>
              <a:t>Svarbu:</a:t>
            </a:r>
          </a:p>
          <a:p>
            <a:r>
              <a:rPr lang="lt-LT" dirty="0" smtClean="0"/>
              <a:t>Neperdozuoti priedų</a:t>
            </a:r>
          </a:p>
          <a:p>
            <a:r>
              <a:rPr lang="lt-LT" dirty="0" smtClean="0"/>
              <a:t>Laikytis gamintojo rekomendacijų</a:t>
            </a:r>
          </a:p>
          <a:p>
            <a:r>
              <a:rPr lang="lt-LT" dirty="0" smtClean="0"/>
              <a:t>Kontroliuoti vandens kiekį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 smtClean="0"/>
              <a:t>PAGRINDINIAI TEŠLOS KOKYBĖS RODIKLIAI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/>
                        <a:t>Rodiklis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Požymis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/>
                        <a:t>Elastingumas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Tempiasi neplyšta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/>
                        <a:t>Konsistencija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Lygi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/>
                        <a:t>Drėgnumas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/>
                        <a:t>Nelimpa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/>
                        <a:t>Spalva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Vienoda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b="1" dirty="0" smtClean="0"/>
              <a:t>IŠVADOS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t-LT" dirty="0" smtClean="0"/>
              <a:t>Kvietinės duonos tešlos užminkymas – pagrindinis etapas, lemiantis:</a:t>
            </a:r>
          </a:p>
          <a:p>
            <a:r>
              <a:rPr lang="lt-LT" dirty="0" smtClean="0"/>
              <a:t>Kepinio tūrį</a:t>
            </a:r>
          </a:p>
          <a:p>
            <a:r>
              <a:rPr lang="lt-LT" dirty="0" err="1" smtClean="0"/>
              <a:t>Porėtumą</a:t>
            </a:r>
            <a:endParaRPr lang="lt-LT" dirty="0" smtClean="0"/>
          </a:p>
          <a:p>
            <a:r>
              <a:rPr lang="lt-LT" dirty="0" smtClean="0"/>
              <a:t>Skonį</a:t>
            </a:r>
          </a:p>
          <a:p>
            <a:r>
              <a:rPr lang="lt-LT" dirty="0" smtClean="0"/>
              <a:t>Išvaizdą</a:t>
            </a:r>
          </a:p>
          <a:p>
            <a:r>
              <a:rPr lang="lt-LT" dirty="0" smtClean="0"/>
              <a:t>Tinkamas žaliavų dozavimas ir teisingas minkymas yra būtina sąlyga kokybiškam kepiniui.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b="1" dirty="0" smtClean="0"/>
              <a:t>Kvietinės duonos gaminių rūšys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Kvietinė duona gaminama iš kvietinių miltų (aukščiausios, pirmos, antros rūšies). Pagrindinis baltymas – glitimas, kuris sudaro elastingą tešlos struktūrą.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b="1" dirty="0" smtClean="0"/>
              <a:t>Pagal receptūrą: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Paprasta kvietinė duona</a:t>
            </a:r>
          </a:p>
          <a:p>
            <a:r>
              <a:rPr lang="lt-LT" dirty="0" err="1" smtClean="0"/>
              <a:t>Forminė</a:t>
            </a:r>
            <a:r>
              <a:rPr lang="lt-LT" dirty="0" smtClean="0"/>
              <a:t> kvietinė duona</a:t>
            </a:r>
          </a:p>
          <a:p>
            <a:r>
              <a:rPr lang="lt-LT" dirty="0" smtClean="0"/>
              <a:t>Batonai</a:t>
            </a:r>
          </a:p>
          <a:p>
            <a:r>
              <a:rPr lang="lt-LT" dirty="0" err="1" smtClean="0"/>
              <a:t>Ciabatta</a:t>
            </a:r>
            <a:r>
              <a:rPr lang="lt-LT" dirty="0" smtClean="0"/>
              <a:t> tipo gaminiai</a:t>
            </a:r>
          </a:p>
          <a:p>
            <a:r>
              <a:rPr lang="lt-LT" dirty="0" err="1" smtClean="0"/>
              <a:t>Bagetės</a:t>
            </a:r>
            <a:endParaRPr lang="lt-LT" dirty="0" smtClean="0"/>
          </a:p>
          <a:p>
            <a:r>
              <a:rPr lang="lt-LT" dirty="0" smtClean="0"/>
              <a:t>Bandelės</a:t>
            </a:r>
          </a:p>
          <a:p>
            <a:r>
              <a:rPr lang="lt-LT" dirty="0" smtClean="0"/>
              <a:t>Pyragai ir pagerintieji kepiniai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b="1" dirty="0" smtClean="0"/>
              <a:t>Pagal gamybos būdą: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Tiesioginio minkymo</a:t>
            </a:r>
          </a:p>
          <a:p>
            <a:r>
              <a:rPr lang="lt-LT" dirty="0" smtClean="0"/>
              <a:t>Su raugu</a:t>
            </a:r>
          </a:p>
          <a:p>
            <a:r>
              <a:rPr lang="lt-LT" dirty="0" smtClean="0"/>
              <a:t>Su ilgąja fermentacija</a:t>
            </a:r>
          </a:p>
          <a:p>
            <a:r>
              <a:rPr lang="lt-LT" dirty="0" smtClean="0"/>
              <a:t>Su </a:t>
            </a:r>
            <a:r>
              <a:rPr lang="lt-LT" dirty="0" err="1" smtClean="0"/>
              <a:t>pagerintojais</a:t>
            </a:r>
            <a:endParaRPr lang="lt-LT" dirty="0" smtClean="0"/>
          </a:p>
          <a:p>
            <a:endParaRPr lang="lt-L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Kvietinės duonos gaminių asortimentas</a:t>
            </a:r>
            <a:endParaRPr lang="lt-LT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lt-LT" dirty="0" smtClean="0"/>
              <a:t>Asortimentas priklauso nuo:</a:t>
            </a:r>
          </a:p>
          <a:p>
            <a:r>
              <a:rPr lang="lt-LT" dirty="0" smtClean="0"/>
              <a:t>Miltų rūšies</a:t>
            </a:r>
          </a:p>
          <a:p>
            <a:r>
              <a:rPr lang="lt-LT" dirty="0" smtClean="0"/>
              <a:t>Pridėtinių žaliavų</a:t>
            </a:r>
          </a:p>
          <a:p>
            <a:r>
              <a:rPr lang="lt-LT" dirty="0" smtClean="0"/>
              <a:t>Formos</a:t>
            </a:r>
          </a:p>
          <a:p>
            <a:r>
              <a:rPr lang="lt-LT" dirty="0" smtClean="0"/>
              <a:t>Svorio</a:t>
            </a:r>
          </a:p>
          <a:p>
            <a:r>
              <a:rPr lang="lt-LT" dirty="0" smtClean="0"/>
              <a:t>Skonio</a:t>
            </a:r>
          </a:p>
          <a:p>
            <a:endParaRPr lang="lt-LT" dirty="0" smtClean="0"/>
          </a:p>
          <a:p>
            <a:endParaRPr lang="lt-LT" dirty="0"/>
          </a:p>
        </p:txBody>
      </p:sp>
      <p:sp>
        <p:nvSpPr>
          <p:cNvPr id="5" name="Turinio vietos rezervavimo ženklas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lt-LT" b="1" dirty="0" smtClean="0"/>
              <a:t>Dažniausi gaminiai:</a:t>
            </a:r>
          </a:p>
          <a:p>
            <a:r>
              <a:rPr lang="lt-LT" dirty="0" err="1" smtClean="0"/>
              <a:t>Forminė</a:t>
            </a:r>
            <a:r>
              <a:rPr lang="lt-LT" dirty="0" smtClean="0"/>
              <a:t> balta duona</a:t>
            </a:r>
          </a:p>
          <a:p>
            <a:r>
              <a:rPr lang="lt-LT" dirty="0" smtClean="0"/>
              <a:t>Batonai su įpjovomis</a:t>
            </a:r>
          </a:p>
          <a:p>
            <a:r>
              <a:rPr lang="lt-LT" dirty="0" err="1" smtClean="0"/>
              <a:t>Bagetės</a:t>
            </a:r>
            <a:endParaRPr lang="lt-LT" dirty="0" smtClean="0"/>
          </a:p>
          <a:p>
            <a:r>
              <a:rPr lang="lt-LT" dirty="0" smtClean="0"/>
              <a:t>Bandelės su įdarais</a:t>
            </a:r>
          </a:p>
          <a:p>
            <a:r>
              <a:rPr lang="lt-LT" dirty="0" smtClean="0"/>
              <a:t>Riestainiai</a:t>
            </a:r>
          </a:p>
          <a:p>
            <a:r>
              <a:rPr lang="lt-LT" dirty="0" smtClean="0"/>
              <a:t>Pyragai</a:t>
            </a:r>
            <a:endParaRPr lang="lt-L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KVIETINĖS DUONOS TEŠLOS UŽMINKYMAS</a:t>
            </a:r>
            <a:endParaRPr lang="lt-LT" dirty="0"/>
          </a:p>
        </p:txBody>
      </p:sp>
      <p:sp>
        <p:nvSpPr>
          <p:cNvPr id="7" name="Teksto vietos rezervavimo ženklas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t-LT" dirty="0"/>
          </a:p>
        </p:txBody>
      </p:sp>
      <p:sp>
        <p:nvSpPr>
          <p:cNvPr id="8" name="Turinio vietos rezervavimo ženklas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lt-LT" b="1" dirty="0" smtClean="0"/>
              <a:t>Pagrindinės žaliavos:</a:t>
            </a:r>
          </a:p>
          <a:p>
            <a:r>
              <a:rPr lang="lt-LT" dirty="0" smtClean="0"/>
              <a:t>Kvietiniai miltai</a:t>
            </a:r>
          </a:p>
          <a:p>
            <a:r>
              <a:rPr lang="lt-LT" dirty="0" smtClean="0"/>
              <a:t>Vanduo</a:t>
            </a:r>
          </a:p>
          <a:p>
            <a:r>
              <a:rPr lang="lt-LT" dirty="0" smtClean="0"/>
              <a:t>Mielės</a:t>
            </a:r>
          </a:p>
          <a:p>
            <a:r>
              <a:rPr lang="lt-LT" dirty="0" smtClean="0"/>
              <a:t>Druska</a:t>
            </a:r>
          </a:p>
          <a:p>
            <a:pPr>
              <a:buNone/>
            </a:pPr>
            <a:r>
              <a:rPr lang="lt-LT" b="1" dirty="0" smtClean="0"/>
              <a:t>Technologiniai etapai:</a:t>
            </a:r>
          </a:p>
          <a:p>
            <a:r>
              <a:rPr lang="lt-LT" dirty="0" smtClean="0"/>
              <a:t>Žaliavų pasvėrimas</a:t>
            </a:r>
          </a:p>
          <a:p>
            <a:r>
              <a:rPr lang="lt-LT" dirty="0" smtClean="0"/>
              <a:t>Mielių aktyvavimas (jei presuotos)</a:t>
            </a:r>
          </a:p>
          <a:p>
            <a:r>
              <a:rPr lang="lt-LT" dirty="0" smtClean="0"/>
              <a:t>Žaliavų sudėjimas į maišyklę</a:t>
            </a:r>
          </a:p>
          <a:p>
            <a:r>
              <a:rPr lang="lt-LT" dirty="0" smtClean="0"/>
              <a:t>Maišymas</a:t>
            </a:r>
          </a:p>
          <a:p>
            <a:r>
              <a:rPr lang="lt-LT" dirty="0" smtClean="0"/>
              <a:t>Minkymas iki glitimo susidarymo</a:t>
            </a:r>
          </a:p>
          <a:p>
            <a:endParaRPr lang="lt-LT" dirty="0"/>
          </a:p>
        </p:txBody>
      </p:sp>
      <p:sp>
        <p:nvSpPr>
          <p:cNvPr id="9" name="Teksto vietos rezervavimo ženklas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t-LT" dirty="0"/>
              <a:t>Tešlos požymiai</a:t>
            </a:r>
            <a:r>
              <a:rPr lang="lt-LT" dirty="0" smtClean="0"/>
              <a:t>:</a:t>
            </a:r>
            <a:endParaRPr lang="lt-LT" dirty="0"/>
          </a:p>
        </p:txBody>
      </p:sp>
      <p:sp>
        <p:nvSpPr>
          <p:cNvPr id="10" name="Turinio vietos rezervavimo ženklas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t-LT" dirty="0" smtClean="0"/>
              <a:t>Elastinga</a:t>
            </a:r>
          </a:p>
          <a:p>
            <a:r>
              <a:rPr lang="lt-LT" dirty="0" smtClean="0"/>
              <a:t>Lygi</a:t>
            </a:r>
          </a:p>
          <a:p>
            <a:r>
              <a:rPr lang="lt-LT" dirty="0" smtClean="0"/>
              <a:t>Nelimpanti prie indo</a:t>
            </a:r>
          </a:p>
          <a:p>
            <a:r>
              <a:rPr lang="lt-LT" dirty="0" smtClean="0"/>
              <a:t>Tempiasi nesuplyšdama</a:t>
            </a:r>
          </a:p>
          <a:p>
            <a:r>
              <a:rPr lang="lt-LT" dirty="0" smtClean="0"/>
              <a:t>Minkymo trukmė priklauso nuo miltų stiprumo.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Mielinės tešlos užminkymas</a:t>
            </a:r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Ypatybės</a:t>
            </a:r>
            <a:r>
              <a:rPr lang="lt-LT" dirty="0" smtClean="0"/>
              <a:t>:</a:t>
            </a:r>
            <a:endParaRPr lang="lt-LT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t-LT" dirty="0" smtClean="0"/>
              <a:t>Reikia aktyvių mielių</a:t>
            </a:r>
          </a:p>
          <a:p>
            <a:r>
              <a:rPr lang="lt-LT" dirty="0" smtClean="0"/>
              <a:t>Svarbi vandens temperatūra (apie 30–35 °C)</a:t>
            </a:r>
          </a:p>
          <a:p>
            <a:r>
              <a:rPr lang="lt-LT" dirty="0" smtClean="0"/>
              <a:t>Druska nededama tiesiai ant mielių</a:t>
            </a:r>
          </a:p>
          <a:p>
            <a:endParaRPr lang="lt-LT" dirty="0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t-LT" dirty="0"/>
              <a:t>Minkymo tikslas</a:t>
            </a:r>
            <a:r>
              <a:rPr lang="lt-LT" dirty="0" smtClean="0"/>
              <a:t>:</a:t>
            </a:r>
            <a:endParaRPr lang="lt-LT" dirty="0"/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t-LT" dirty="0" smtClean="0"/>
              <a:t>Suformuoti glitimo tinklą</a:t>
            </a:r>
          </a:p>
          <a:p>
            <a:r>
              <a:rPr lang="lt-LT" dirty="0" smtClean="0"/>
              <a:t>Įmaišyti orą</a:t>
            </a:r>
          </a:p>
          <a:p>
            <a:r>
              <a:rPr lang="lt-LT" dirty="0" smtClean="0"/>
              <a:t>Vienodai paskirstyti mieles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Riestainių ir traškučių tešlos užminkymas</a:t>
            </a:r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Riestainiai:</a:t>
            </a:r>
          </a:p>
          <a:p>
            <a:endParaRPr lang="lt-LT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t-LT" dirty="0" smtClean="0"/>
              <a:t>Tvirtesnė, standesnė tešla</a:t>
            </a:r>
          </a:p>
          <a:p>
            <a:r>
              <a:rPr lang="lt-LT" dirty="0" smtClean="0"/>
              <a:t>Mažiau vandens</a:t>
            </a:r>
          </a:p>
          <a:p>
            <a:r>
              <a:rPr lang="lt-LT" dirty="0" smtClean="0"/>
              <a:t>Po formavimo apverdama šarminiame tirpale</a:t>
            </a:r>
          </a:p>
          <a:p>
            <a:endParaRPr lang="lt-LT" dirty="0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t-LT" dirty="0"/>
              <a:t>Traškučių tešla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endParaRPr lang="lt-LT" b="1" dirty="0" smtClean="0"/>
          </a:p>
          <a:p>
            <a:r>
              <a:rPr lang="lt-LT" dirty="0" smtClean="0"/>
              <a:t>Kietesnė</a:t>
            </a:r>
          </a:p>
          <a:p>
            <a:r>
              <a:rPr lang="lt-LT" dirty="0" smtClean="0"/>
              <a:t>Mažesnis drėgnumas</a:t>
            </a:r>
          </a:p>
          <a:p>
            <a:r>
              <a:rPr lang="lt-LT" dirty="0" smtClean="0"/>
              <a:t>Plonai iškočiojama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Pyragų tešlos </a:t>
            </a:r>
            <a:r>
              <a:rPr lang="lt-LT" dirty="0" smtClean="0"/>
              <a:t>užminkymas</a:t>
            </a:r>
            <a:endParaRPr lang="lt-LT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t-LT" dirty="0" smtClean="0"/>
              <a:t>Didesnis cukraus kiekis</a:t>
            </a:r>
          </a:p>
          <a:p>
            <a:r>
              <a:rPr lang="lt-LT" dirty="0" smtClean="0"/>
              <a:t>Gali būti pienas vietoje vandens</a:t>
            </a:r>
          </a:p>
          <a:p>
            <a:r>
              <a:rPr lang="lt-LT" dirty="0" smtClean="0"/>
              <a:t>Dažnai dedami riebalai</a:t>
            </a:r>
          </a:p>
          <a:p>
            <a:r>
              <a:rPr lang="lt-LT" dirty="0" smtClean="0"/>
              <a:t>Minkoma švelniau</a:t>
            </a:r>
          </a:p>
          <a:p>
            <a:endParaRPr lang="lt-LT" dirty="0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t-LT" dirty="0"/>
              <a:t>Bandelių tešlos </a:t>
            </a:r>
            <a:r>
              <a:rPr lang="lt-LT" dirty="0" smtClean="0"/>
              <a:t>užminkymas</a:t>
            </a:r>
            <a:endParaRPr lang="lt-LT" dirty="0"/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t-LT" dirty="0" smtClean="0"/>
              <a:t>Minkšta, elastinga</a:t>
            </a:r>
          </a:p>
          <a:p>
            <a:r>
              <a:rPr lang="lt-LT" dirty="0" smtClean="0"/>
              <a:t>Didesnis cukraus ir riebalų kiekis</a:t>
            </a:r>
          </a:p>
          <a:p>
            <a:r>
              <a:rPr lang="lt-LT" dirty="0" smtClean="0"/>
              <a:t>Galimi įdarai</a:t>
            </a:r>
          </a:p>
          <a:p>
            <a:r>
              <a:rPr lang="lt-LT" dirty="0" smtClean="0"/>
              <a:t>Reikalinga ilgesnė fermentacija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372</Words>
  <Application>Microsoft Office PowerPoint</Application>
  <PresentationFormat>Demonstracija ekrane (4:3)</PresentationFormat>
  <Paragraphs>125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5" baseType="lpstr">
      <vt:lpstr>Office tema</vt:lpstr>
      <vt:lpstr>KVIETINĖS DUONOS GAMINIAI, JŲ RŪŠYS</vt:lpstr>
      <vt:lpstr>Kvietinės duonos gaminių rūšys</vt:lpstr>
      <vt:lpstr>Pagal receptūrą:</vt:lpstr>
      <vt:lpstr>Pagal gamybos būdą:</vt:lpstr>
      <vt:lpstr>Kvietinės duonos gaminių asortimentas</vt:lpstr>
      <vt:lpstr>KVIETINĖS DUONOS TEŠLOS UŽMINKYMAS</vt:lpstr>
      <vt:lpstr>Mielinės tešlos užminkymas</vt:lpstr>
      <vt:lpstr>Riestainių ir traškučių tešlos užminkymas</vt:lpstr>
      <vt:lpstr>Skaidrė 9</vt:lpstr>
      <vt:lpstr>Skaidrė 10</vt:lpstr>
      <vt:lpstr>MIELINĖS TEŠLOS SU MIŠINIAIS IR MAISTO PRIEDAIS UŽMINKYMAS</vt:lpstr>
      <vt:lpstr>Mielinės tešlos su mišiniais ir priedais užminkymas </vt:lpstr>
      <vt:lpstr>PAGRINDINIAI TEŠLOS KOKYBĖS RODIKLIAI</vt:lpstr>
      <vt:lpstr>IŠVADOS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KVIETINĖS DUONOS GAMINIAI, JŲ RŪŠYS</dc:title>
  <dc:creator>Geforce_GTX</dc:creator>
  <cp:lastModifiedBy>Geforce_GTX</cp:lastModifiedBy>
  <cp:revision>10</cp:revision>
  <dcterms:created xsi:type="dcterms:W3CDTF">2026-02-26T14:51:27Z</dcterms:created>
  <dcterms:modified xsi:type="dcterms:W3CDTF">2026-02-26T16:26:40Z</dcterms:modified>
</cp:coreProperties>
</file>