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smtClean="0"/>
              <a:t>Spustelėję redag. ruoš. pavad. stilių</a:t>
            </a:r>
            <a:endParaRPr lang="lt-LT"/>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smtClean="0"/>
              <a:t>Spustelėję redag. ruoš. paantrš. stilių</a:t>
            </a:r>
            <a:endParaRPr lang="lt-LT"/>
          </a:p>
        </p:txBody>
      </p:sp>
      <p:sp>
        <p:nvSpPr>
          <p:cNvPr id="4" name="Datos vietos rezervavimo ženklas 3"/>
          <p:cNvSpPr>
            <a:spLocks noGrp="1"/>
          </p:cNvSpPr>
          <p:nvPr>
            <p:ph type="dt" sz="half" idx="10"/>
          </p:nvPr>
        </p:nvSpPr>
        <p:spPr/>
        <p:txBody>
          <a:bodyPr/>
          <a:lstStyle/>
          <a:p>
            <a:fld id="{D1EC820A-30DB-453C-9B43-9A0275DCB31C}" type="datetimeFigureOut">
              <a:rPr lang="lt-LT" smtClean="0"/>
              <a:t>2026-04-17</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AA653E64-38D1-44F5-9B64-37059125FD43}" type="slidenum">
              <a:rPr lang="lt-LT" smtClean="0"/>
              <a:t>‹#›</a:t>
            </a:fld>
            <a:endParaRPr lang="lt-LT"/>
          </a:p>
        </p:txBody>
      </p:sp>
    </p:spTree>
    <p:extLst>
      <p:ext uri="{BB962C8B-B14F-4D97-AF65-F5344CB8AC3E}">
        <p14:creationId xmlns:p14="http://schemas.microsoft.com/office/powerpoint/2010/main" val="2337057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D1EC820A-30DB-453C-9B43-9A0275DCB31C}" type="datetimeFigureOut">
              <a:rPr lang="lt-LT" smtClean="0"/>
              <a:t>2026-04-17</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AA653E64-38D1-44F5-9B64-37059125FD43}" type="slidenum">
              <a:rPr lang="lt-LT" smtClean="0"/>
              <a:t>‹#›</a:t>
            </a:fld>
            <a:endParaRPr lang="lt-LT"/>
          </a:p>
        </p:txBody>
      </p:sp>
    </p:spTree>
    <p:extLst>
      <p:ext uri="{BB962C8B-B14F-4D97-AF65-F5344CB8AC3E}">
        <p14:creationId xmlns:p14="http://schemas.microsoft.com/office/powerpoint/2010/main" val="3291102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smtClean="0"/>
              <a:t>Spustelėję redag. ruoš. pavad. stilių</a:t>
            </a:r>
            <a:endParaRPr lang="lt-LT"/>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D1EC820A-30DB-453C-9B43-9A0275DCB31C}" type="datetimeFigureOut">
              <a:rPr lang="lt-LT" smtClean="0"/>
              <a:t>2026-04-17</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AA653E64-38D1-44F5-9B64-37059125FD43}" type="slidenum">
              <a:rPr lang="lt-LT" smtClean="0"/>
              <a:t>‹#›</a:t>
            </a:fld>
            <a:endParaRPr lang="lt-LT"/>
          </a:p>
        </p:txBody>
      </p:sp>
    </p:spTree>
    <p:extLst>
      <p:ext uri="{BB962C8B-B14F-4D97-AF65-F5344CB8AC3E}">
        <p14:creationId xmlns:p14="http://schemas.microsoft.com/office/powerpoint/2010/main" val="2971509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idx="1"/>
          </p:nvPr>
        </p:nvSpPr>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10"/>
          </p:nvPr>
        </p:nvSpPr>
        <p:spPr/>
        <p:txBody>
          <a:bodyPr/>
          <a:lstStyle/>
          <a:p>
            <a:fld id="{D1EC820A-30DB-453C-9B43-9A0275DCB31C}" type="datetimeFigureOut">
              <a:rPr lang="lt-LT" smtClean="0"/>
              <a:t>2026-04-17</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AA653E64-38D1-44F5-9B64-37059125FD43}" type="slidenum">
              <a:rPr lang="lt-LT" smtClean="0"/>
              <a:t>‹#›</a:t>
            </a:fld>
            <a:endParaRPr lang="lt-LT"/>
          </a:p>
        </p:txBody>
      </p:sp>
    </p:spTree>
    <p:extLst>
      <p:ext uri="{BB962C8B-B14F-4D97-AF65-F5344CB8AC3E}">
        <p14:creationId xmlns:p14="http://schemas.microsoft.com/office/powerpoint/2010/main" val="3472668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smtClean="0"/>
              <a:t>Spustelėję redag. ruoš. teksto stilių</a:t>
            </a:r>
          </a:p>
        </p:txBody>
      </p:sp>
      <p:sp>
        <p:nvSpPr>
          <p:cNvPr id="4" name="Datos vietos rezervavimo ženklas 3"/>
          <p:cNvSpPr>
            <a:spLocks noGrp="1"/>
          </p:cNvSpPr>
          <p:nvPr>
            <p:ph type="dt" sz="half" idx="10"/>
          </p:nvPr>
        </p:nvSpPr>
        <p:spPr/>
        <p:txBody>
          <a:bodyPr/>
          <a:lstStyle/>
          <a:p>
            <a:fld id="{D1EC820A-30DB-453C-9B43-9A0275DCB31C}" type="datetimeFigureOut">
              <a:rPr lang="lt-LT" smtClean="0"/>
              <a:t>2026-04-17</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AA653E64-38D1-44F5-9B64-37059125FD43}" type="slidenum">
              <a:rPr lang="lt-LT" smtClean="0"/>
              <a:t>‹#›</a:t>
            </a:fld>
            <a:endParaRPr lang="lt-LT"/>
          </a:p>
        </p:txBody>
      </p:sp>
    </p:spTree>
    <p:extLst>
      <p:ext uri="{BB962C8B-B14F-4D97-AF65-F5344CB8AC3E}">
        <p14:creationId xmlns:p14="http://schemas.microsoft.com/office/powerpoint/2010/main" val="2181578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Turinio vietos rezervavimo ženklas 2"/>
          <p:cNvSpPr>
            <a:spLocks noGrp="1"/>
          </p:cNvSpPr>
          <p:nvPr>
            <p:ph sz="half" idx="1"/>
          </p:nvPr>
        </p:nvSpPr>
        <p:spPr>
          <a:xfrm>
            <a:off x="838200" y="1825625"/>
            <a:ext cx="5181600" cy="435133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urinio vietos rezervavimo ženklas 3"/>
          <p:cNvSpPr>
            <a:spLocks noGrp="1"/>
          </p:cNvSpPr>
          <p:nvPr>
            <p:ph sz="half" idx="2"/>
          </p:nvPr>
        </p:nvSpPr>
        <p:spPr>
          <a:xfrm>
            <a:off x="6172200" y="1825625"/>
            <a:ext cx="5181600" cy="435133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Datos vietos rezervavimo ženklas 4"/>
          <p:cNvSpPr>
            <a:spLocks noGrp="1"/>
          </p:cNvSpPr>
          <p:nvPr>
            <p:ph type="dt" sz="half" idx="10"/>
          </p:nvPr>
        </p:nvSpPr>
        <p:spPr/>
        <p:txBody>
          <a:bodyPr/>
          <a:lstStyle/>
          <a:p>
            <a:fld id="{D1EC820A-30DB-453C-9B43-9A0275DCB31C}" type="datetimeFigureOut">
              <a:rPr lang="lt-LT" smtClean="0"/>
              <a:t>2026-04-17</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AA653E64-38D1-44F5-9B64-37059125FD43}" type="slidenum">
              <a:rPr lang="lt-LT" smtClean="0"/>
              <a:t>‹#›</a:t>
            </a:fld>
            <a:endParaRPr lang="lt-LT"/>
          </a:p>
        </p:txBody>
      </p:sp>
    </p:spTree>
    <p:extLst>
      <p:ext uri="{BB962C8B-B14F-4D97-AF65-F5344CB8AC3E}">
        <p14:creationId xmlns:p14="http://schemas.microsoft.com/office/powerpoint/2010/main" val="1713276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smtClean="0"/>
              <a:t>Spustelėję redag. ruoš. teksto stilių</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7" name="Datos vietos rezervavimo ženklas 6"/>
          <p:cNvSpPr>
            <a:spLocks noGrp="1"/>
          </p:cNvSpPr>
          <p:nvPr>
            <p:ph type="dt" sz="half" idx="10"/>
          </p:nvPr>
        </p:nvSpPr>
        <p:spPr/>
        <p:txBody>
          <a:bodyPr/>
          <a:lstStyle/>
          <a:p>
            <a:fld id="{D1EC820A-30DB-453C-9B43-9A0275DCB31C}" type="datetimeFigureOut">
              <a:rPr lang="lt-LT" smtClean="0"/>
              <a:t>2026-04-17</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AA653E64-38D1-44F5-9B64-37059125FD43}" type="slidenum">
              <a:rPr lang="lt-LT" smtClean="0"/>
              <a:t>‹#›</a:t>
            </a:fld>
            <a:endParaRPr lang="lt-LT"/>
          </a:p>
        </p:txBody>
      </p:sp>
    </p:spTree>
    <p:extLst>
      <p:ext uri="{BB962C8B-B14F-4D97-AF65-F5344CB8AC3E}">
        <p14:creationId xmlns:p14="http://schemas.microsoft.com/office/powerpoint/2010/main" val="2878574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smtClean="0"/>
              <a:t>Spustelėję redag. ruoš. pavad. stilių</a:t>
            </a:r>
            <a:endParaRPr lang="lt-LT"/>
          </a:p>
        </p:txBody>
      </p:sp>
      <p:sp>
        <p:nvSpPr>
          <p:cNvPr id="3" name="Datos vietos rezervavimo ženklas 2"/>
          <p:cNvSpPr>
            <a:spLocks noGrp="1"/>
          </p:cNvSpPr>
          <p:nvPr>
            <p:ph type="dt" sz="half" idx="10"/>
          </p:nvPr>
        </p:nvSpPr>
        <p:spPr/>
        <p:txBody>
          <a:bodyPr/>
          <a:lstStyle/>
          <a:p>
            <a:fld id="{D1EC820A-30DB-453C-9B43-9A0275DCB31C}" type="datetimeFigureOut">
              <a:rPr lang="lt-LT" smtClean="0"/>
              <a:t>2026-04-17</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AA653E64-38D1-44F5-9B64-37059125FD43}" type="slidenum">
              <a:rPr lang="lt-LT" smtClean="0"/>
              <a:t>‹#›</a:t>
            </a:fld>
            <a:endParaRPr lang="lt-LT"/>
          </a:p>
        </p:txBody>
      </p:sp>
    </p:spTree>
    <p:extLst>
      <p:ext uri="{BB962C8B-B14F-4D97-AF65-F5344CB8AC3E}">
        <p14:creationId xmlns:p14="http://schemas.microsoft.com/office/powerpoint/2010/main" val="1300441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D1EC820A-30DB-453C-9B43-9A0275DCB31C}" type="datetimeFigureOut">
              <a:rPr lang="lt-LT" smtClean="0"/>
              <a:t>2026-04-17</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AA653E64-38D1-44F5-9B64-37059125FD43}" type="slidenum">
              <a:rPr lang="lt-LT" smtClean="0"/>
              <a:t>‹#›</a:t>
            </a:fld>
            <a:endParaRPr lang="lt-LT"/>
          </a:p>
        </p:txBody>
      </p:sp>
    </p:spTree>
    <p:extLst>
      <p:ext uri="{BB962C8B-B14F-4D97-AF65-F5344CB8AC3E}">
        <p14:creationId xmlns:p14="http://schemas.microsoft.com/office/powerpoint/2010/main" val="3724717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lt-LT"/>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Spustelėję redag. ruoš. teksto stilių</a:t>
            </a:r>
          </a:p>
        </p:txBody>
      </p:sp>
      <p:sp>
        <p:nvSpPr>
          <p:cNvPr id="5" name="Datos vietos rezervavimo ženklas 4"/>
          <p:cNvSpPr>
            <a:spLocks noGrp="1"/>
          </p:cNvSpPr>
          <p:nvPr>
            <p:ph type="dt" sz="half" idx="10"/>
          </p:nvPr>
        </p:nvSpPr>
        <p:spPr/>
        <p:txBody>
          <a:bodyPr/>
          <a:lstStyle/>
          <a:p>
            <a:fld id="{D1EC820A-30DB-453C-9B43-9A0275DCB31C}" type="datetimeFigureOut">
              <a:rPr lang="lt-LT" smtClean="0"/>
              <a:t>2026-04-17</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AA653E64-38D1-44F5-9B64-37059125FD43}" type="slidenum">
              <a:rPr lang="lt-LT" smtClean="0"/>
              <a:t>‹#›</a:t>
            </a:fld>
            <a:endParaRPr lang="lt-LT"/>
          </a:p>
        </p:txBody>
      </p:sp>
    </p:spTree>
    <p:extLst>
      <p:ext uri="{BB962C8B-B14F-4D97-AF65-F5344CB8AC3E}">
        <p14:creationId xmlns:p14="http://schemas.microsoft.com/office/powerpoint/2010/main" val="2717159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smtClean="0"/>
              <a:t>Spustelėję redag. ruoš. pavad. stilių</a:t>
            </a:r>
            <a:endParaRPr lang="lt-LT"/>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smtClean="0"/>
              <a:t>Spustelėję redag. ruoš. teksto stilių</a:t>
            </a:r>
          </a:p>
        </p:txBody>
      </p:sp>
      <p:sp>
        <p:nvSpPr>
          <p:cNvPr id="5" name="Datos vietos rezervavimo ženklas 4"/>
          <p:cNvSpPr>
            <a:spLocks noGrp="1"/>
          </p:cNvSpPr>
          <p:nvPr>
            <p:ph type="dt" sz="half" idx="10"/>
          </p:nvPr>
        </p:nvSpPr>
        <p:spPr/>
        <p:txBody>
          <a:bodyPr/>
          <a:lstStyle/>
          <a:p>
            <a:fld id="{D1EC820A-30DB-453C-9B43-9A0275DCB31C}" type="datetimeFigureOut">
              <a:rPr lang="lt-LT" smtClean="0"/>
              <a:t>2026-04-17</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AA653E64-38D1-44F5-9B64-37059125FD43}" type="slidenum">
              <a:rPr lang="lt-LT" smtClean="0"/>
              <a:t>‹#›</a:t>
            </a:fld>
            <a:endParaRPr lang="lt-LT"/>
          </a:p>
        </p:txBody>
      </p:sp>
    </p:spTree>
    <p:extLst>
      <p:ext uri="{BB962C8B-B14F-4D97-AF65-F5344CB8AC3E}">
        <p14:creationId xmlns:p14="http://schemas.microsoft.com/office/powerpoint/2010/main" val="1481205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smtClean="0"/>
              <a:t>Spustelėję redag. ruoš. pavad. stilių</a:t>
            </a:r>
            <a:endParaRPr lang="lt-LT"/>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smtClean="0"/>
              <a:t>Spustelėję redag. ruoš. teksto stilių</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C820A-30DB-453C-9B43-9A0275DCB31C}" type="datetimeFigureOut">
              <a:rPr lang="lt-LT" smtClean="0"/>
              <a:t>2026-04-17</a:t>
            </a:fld>
            <a:endParaRPr lang="lt-LT"/>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653E64-38D1-44F5-9B64-37059125FD43}" type="slidenum">
              <a:rPr lang="lt-LT" smtClean="0"/>
              <a:t>‹#›</a:t>
            </a:fld>
            <a:endParaRPr lang="lt-LT"/>
          </a:p>
        </p:txBody>
      </p:sp>
    </p:spTree>
    <p:extLst>
      <p:ext uri="{BB962C8B-B14F-4D97-AF65-F5344CB8AC3E}">
        <p14:creationId xmlns:p14="http://schemas.microsoft.com/office/powerpoint/2010/main" val="22323979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Pavadinimas 1"/>
          <p:cNvSpPr>
            <a:spLocks noGrp="1"/>
          </p:cNvSpPr>
          <p:nvPr>
            <p:ph type="ctrTitle"/>
          </p:nvPr>
        </p:nvSpPr>
        <p:spPr>
          <a:xfrm>
            <a:off x="1541172" y="231820"/>
            <a:ext cx="9144000" cy="2215165"/>
          </a:xfrm>
        </p:spPr>
        <p:txBody>
          <a:bodyPr>
            <a:normAutofit/>
          </a:bodyPr>
          <a:lstStyle/>
          <a:p>
            <a:endParaRPr lang="lt-LT" sz="5400" b="1" dirty="0"/>
          </a:p>
        </p:txBody>
      </p:sp>
      <p:sp>
        <p:nvSpPr>
          <p:cNvPr id="3" name="Antrinis pavadinimas 2"/>
          <p:cNvSpPr>
            <a:spLocks noGrp="1"/>
          </p:cNvSpPr>
          <p:nvPr>
            <p:ph type="subTitle" idx="1"/>
          </p:nvPr>
        </p:nvSpPr>
        <p:spPr/>
        <p:txBody>
          <a:bodyPr>
            <a:normAutofit/>
          </a:bodyPr>
          <a:lstStyle/>
          <a:p>
            <a:endParaRPr lang="lt-LT" sz="2600" dirty="0" smtClean="0"/>
          </a:p>
        </p:txBody>
      </p:sp>
      <p:pic>
        <p:nvPicPr>
          <p:cNvPr id="4" name="Paveikslėli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5" name="TextBox 4"/>
          <p:cNvSpPr txBox="1"/>
          <p:nvPr/>
        </p:nvSpPr>
        <p:spPr>
          <a:xfrm>
            <a:off x="1171977" y="862885"/>
            <a:ext cx="8950817" cy="1015663"/>
          </a:xfrm>
          <a:prstGeom prst="rect">
            <a:avLst/>
          </a:prstGeom>
          <a:noFill/>
        </p:spPr>
        <p:txBody>
          <a:bodyPr wrap="square" rtlCol="0">
            <a:spAutoFit/>
          </a:bodyPr>
          <a:lstStyle/>
          <a:p>
            <a:r>
              <a:rPr lang="lt-LT" sz="3600" b="1" dirty="0" smtClean="0"/>
              <a:t>                      </a:t>
            </a:r>
            <a:r>
              <a:rPr lang="lt-LT" sz="6000" b="1" dirty="0" smtClean="0"/>
              <a:t>KVIETINĖ DUONA</a:t>
            </a:r>
            <a:endParaRPr lang="lt-LT" sz="6000" b="1" dirty="0"/>
          </a:p>
        </p:txBody>
      </p:sp>
      <p:sp>
        <p:nvSpPr>
          <p:cNvPr id="6" name="TextBox 5"/>
          <p:cNvSpPr txBox="1"/>
          <p:nvPr/>
        </p:nvSpPr>
        <p:spPr>
          <a:xfrm>
            <a:off x="4507606" y="5257800"/>
            <a:ext cx="5911402" cy="461665"/>
          </a:xfrm>
          <a:prstGeom prst="rect">
            <a:avLst/>
          </a:prstGeom>
          <a:noFill/>
        </p:spPr>
        <p:txBody>
          <a:bodyPr wrap="square" rtlCol="0">
            <a:spAutoFit/>
          </a:bodyPr>
          <a:lstStyle/>
          <a:p>
            <a:r>
              <a:rPr lang="lt-LT" sz="2400" smtClean="0"/>
              <a:t>                                                </a:t>
            </a:r>
            <a:endParaRPr lang="lt-LT" sz="2400" dirty="0"/>
          </a:p>
        </p:txBody>
      </p:sp>
    </p:spTree>
    <p:extLst>
      <p:ext uri="{BB962C8B-B14F-4D97-AF65-F5344CB8AC3E}">
        <p14:creationId xmlns:p14="http://schemas.microsoft.com/office/powerpoint/2010/main" val="353973407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extBox 1"/>
          <p:cNvSpPr txBox="1"/>
          <p:nvPr/>
        </p:nvSpPr>
        <p:spPr>
          <a:xfrm>
            <a:off x="141668" y="231821"/>
            <a:ext cx="11475076" cy="9633406"/>
          </a:xfrm>
          <a:prstGeom prst="rect">
            <a:avLst/>
          </a:prstGeom>
          <a:noFill/>
        </p:spPr>
        <p:txBody>
          <a:bodyPr wrap="square" rtlCol="0">
            <a:spAutoFit/>
          </a:bodyPr>
          <a:lstStyle/>
          <a:p>
            <a:r>
              <a:rPr lang="lt-LT" sz="2000" dirty="0" smtClean="0"/>
              <a:t>  Vienas </a:t>
            </a:r>
            <a:r>
              <a:rPr lang="lt-LT" sz="2000" dirty="0"/>
              <a:t>dažniausių duonos gedimų yra pelėsis, susiformuojantis jo sporoms plintant oru. Pagrindinės sąlygos pelėsiui plisti yra drėgmė ir šiluma, kai ore esančių sporų kiekis smarkiai padidėja. Rudenį dėl nesandarių langų ar plonų sienų iš lauko patenkanti drėgmė bei labiau šildomi ir mažiau vėdinami namai sukuria pelėsiui tinkamesnę terpę</a:t>
            </a:r>
            <a:r>
              <a:rPr lang="lt-LT" sz="2000" dirty="0" smtClean="0"/>
              <a:t>.</a:t>
            </a:r>
            <a:r>
              <a:rPr lang="lt-LT" sz="2000" dirty="0"/>
              <a:t> </a:t>
            </a:r>
            <a:r>
              <a:rPr lang="lt-LT" sz="2000" dirty="0" smtClean="0"/>
              <a:t>Patariama </a:t>
            </a:r>
            <a:r>
              <a:rPr lang="lt-LT" sz="2000" dirty="0"/>
              <a:t>vadovautis trimis taisyklėmis, kurios padės mėgautis mėgstama duona </a:t>
            </a:r>
            <a:r>
              <a:rPr lang="lt-LT" sz="2000" dirty="0" smtClean="0"/>
              <a:t>ilgiau</a:t>
            </a:r>
          </a:p>
          <a:p>
            <a:endParaRPr lang="lt-LT" sz="2000" dirty="0" smtClean="0"/>
          </a:p>
          <a:p>
            <a:pPr marL="457200" indent="-457200">
              <a:buFont typeface="+mj-lt"/>
              <a:buAutoNum type="arabicPeriod"/>
            </a:pPr>
            <a:r>
              <a:rPr lang="lt-LT" sz="2000" b="1" dirty="0" smtClean="0"/>
              <a:t> Rinkitės </a:t>
            </a:r>
            <a:r>
              <a:rPr lang="lt-LT" sz="2000" b="1" dirty="0"/>
              <a:t>pakuotes, atitinkančias jūsų vartojimo poreikius </a:t>
            </a:r>
            <a:endParaRPr lang="lt-LT" sz="2000" b="1" dirty="0" smtClean="0"/>
          </a:p>
          <a:p>
            <a:endParaRPr lang="lt-LT" sz="2000" b="1" dirty="0" smtClean="0"/>
          </a:p>
          <a:p>
            <a:r>
              <a:rPr lang="lt-LT" sz="2000" dirty="0" smtClean="0"/>
              <a:t>Kovą </a:t>
            </a:r>
            <a:r>
              <a:rPr lang="lt-LT" sz="2000" dirty="0"/>
              <a:t>prieš pelėsį pradėkite dar stovėdami prie duonos lentynos parduotuvėje. „Reikėtų apsvarstyti turimą įprotį duoną pirkti dideliais kepalais, kurių dažna šeima ar tuo labiau mažesni namų ūkiai dažnai nespėja suvartoti iki galiojimo laiko pabaigos. Kaip ir kitus greitai gendančius produktus, duonos gaminius reikėtų pirkti atsižvelgiant į suvartojimo poreikius, kad spėtumėte suvartoti ją per kelias dienas. Renkantis mažesnes duonos pakuotes ji bus suvartota laiku ir nespės </a:t>
            </a:r>
            <a:r>
              <a:rPr lang="lt-LT" sz="2000" dirty="0" smtClean="0"/>
              <a:t>supelyti.</a:t>
            </a:r>
          </a:p>
          <a:p>
            <a:endParaRPr lang="lt-LT" sz="2000" dirty="0" smtClean="0"/>
          </a:p>
          <a:p>
            <a:pPr marL="457200" indent="-457200">
              <a:buAutoNum type="arabicPeriod" startAt="2"/>
            </a:pPr>
            <a:r>
              <a:rPr lang="lt-LT" sz="2000" b="1" dirty="0" smtClean="0"/>
              <a:t>Laikykite duoninėje</a:t>
            </a:r>
          </a:p>
          <a:p>
            <a:endParaRPr lang="lt-LT" sz="2000" b="1" dirty="0" smtClean="0"/>
          </a:p>
          <a:p>
            <a:r>
              <a:rPr lang="lt-LT" sz="2000" dirty="0" smtClean="0"/>
              <a:t> </a:t>
            </a:r>
            <a:r>
              <a:rPr lang="lt-LT" sz="2000" dirty="0"/>
              <a:t>Daug žmonių duoną laiko šaldytuve, manydami, kad tai padės užkirsti kelią duonos pelijimui. Šis būdas gali padėti, tačiau geriau duoną laikyti duoninėje, kambario temperatūroje. „Šiais laikais daugelis duoną laiko šaldytuve, tačiau taip duona (ypač kvietinė) praranda savo skonio ir kvapo savybes. Todėl geriau duoną laikyti tokioje vietoje, kur nėra tiesioginių saulės spindulių ir didelės šilumos. Prisiminkite, kad idealiausia vieta tiek kvietinei, tiek ruginei duonai laikyti – tai duoninė arba uždara spintelė, kurioje duona laikoma </a:t>
            </a:r>
            <a:r>
              <a:rPr lang="lt-LT" sz="2000" dirty="0" smtClean="0"/>
              <a:t>maišelyje.</a:t>
            </a:r>
            <a:r>
              <a:rPr lang="lt-LT" sz="2000" dirty="0"/>
              <a:t/>
            </a:r>
            <a:br>
              <a:rPr lang="lt-LT" sz="2000" dirty="0"/>
            </a:br>
            <a:r>
              <a:rPr lang="lt-LT" sz="2000" dirty="0"/>
              <a:t/>
            </a:r>
            <a:br>
              <a:rPr lang="lt-LT" sz="2000" dirty="0"/>
            </a:br>
            <a:endParaRPr lang="lt-LT" sz="2000" dirty="0"/>
          </a:p>
          <a:p>
            <a:r>
              <a:rPr lang="lt-LT" sz="2000" dirty="0"/>
              <a:t/>
            </a:r>
            <a:br>
              <a:rPr lang="lt-LT" sz="2000" dirty="0"/>
            </a:br>
            <a:r>
              <a:rPr lang="lt-LT" sz="2000" dirty="0"/>
              <a:t/>
            </a:r>
            <a:br>
              <a:rPr lang="lt-LT" sz="2000" dirty="0"/>
            </a:br>
            <a:endParaRPr lang="lt-LT" sz="2000" dirty="0"/>
          </a:p>
          <a:p>
            <a:endParaRPr lang="lt-LT" sz="2000" dirty="0" smtClean="0"/>
          </a:p>
          <a:p>
            <a:r>
              <a:rPr lang="lt-LT" sz="2000" dirty="0"/>
              <a:t/>
            </a:r>
            <a:br>
              <a:rPr lang="lt-LT" sz="2000" dirty="0"/>
            </a:br>
            <a:r>
              <a:rPr lang="lt-LT" sz="2000" dirty="0"/>
              <a:t/>
            </a:r>
            <a:br>
              <a:rPr lang="lt-LT" sz="2000" dirty="0"/>
            </a:br>
            <a:r>
              <a:rPr lang="lt-LT" sz="2000" dirty="0"/>
              <a:t/>
            </a:r>
            <a:br>
              <a:rPr lang="lt-LT" sz="2000" dirty="0"/>
            </a:br>
            <a:endParaRPr lang="lt-LT" sz="2000" dirty="0">
              <a:effectLst/>
            </a:endParaRPr>
          </a:p>
        </p:txBody>
      </p:sp>
    </p:spTree>
    <p:extLst>
      <p:ext uri="{BB962C8B-B14F-4D97-AF65-F5344CB8AC3E}">
        <p14:creationId xmlns:p14="http://schemas.microsoft.com/office/powerpoint/2010/main" val="19224254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extBox 1"/>
          <p:cNvSpPr txBox="1"/>
          <p:nvPr/>
        </p:nvSpPr>
        <p:spPr>
          <a:xfrm>
            <a:off x="695459" y="502276"/>
            <a:ext cx="11281893" cy="4308872"/>
          </a:xfrm>
          <a:prstGeom prst="rect">
            <a:avLst/>
          </a:prstGeom>
          <a:noFill/>
        </p:spPr>
        <p:txBody>
          <a:bodyPr wrap="square" rtlCol="0">
            <a:spAutoFit/>
          </a:bodyPr>
          <a:lstStyle/>
          <a:p>
            <a:r>
              <a:rPr lang="lt-LT" sz="2000" b="1" dirty="0"/>
              <a:t>3. Atminkite – net mažas pelėsis pažeidžia visą duonos </a:t>
            </a:r>
            <a:r>
              <a:rPr lang="lt-LT" sz="2000" b="1" dirty="0" smtClean="0"/>
              <a:t>kepalą</a:t>
            </a:r>
          </a:p>
          <a:p>
            <a:endParaRPr lang="lt-LT" sz="2000" b="1" dirty="0" smtClean="0"/>
          </a:p>
          <a:p>
            <a:r>
              <a:rPr lang="lt-LT" sz="2000" dirty="0" smtClean="0"/>
              <a:t>Jeigu </a:t>
            </a:r>
            <a:r>
              <a:rPr lang="lt-LT" sz="2000" dirty="0"/>
              <a:t>pastebėjote pirmąsias pelėsio užuominas ant duonos, neužtenka pelėsio nupjauti ir tikėtis, kad likusi duona yra nepažeista. </a:t>
            </a:r>
            <a:r>
              <a:rPr lang="lt-LT" sz="2000" dirty="0" smtClean="0"/>
              <a:t>Nors </a:t>
            </a:r>
            <a:r>
              <a:rPr lang="lt-LT" sz="2000" dirty="0"/>
              <a:t>dažnai pašalinus pelėsį likusi gaminio dalis atrodo sveika ir tinkama vartoti, tokį gaminį patartina išmesti. Tokias atvejais pelėsis greičiausiai jau būna išplitęs visame </a:t>
            </a:r>
            <a:r>
              <a:rPr lang="lt-LT" sz="2000" dirty="0" smtClean="0"/>
              <a:t>kepale. </a:t>
            </a:r>
            <a:r>
              <a:rPr lang="lt-LT" sz="2000" dirty="0"/>
              <a:t>Norint išvengti tolimesnio </a:t>
            </a:r>
            <a:r>
              <a:rPr lang="lt-LT" sz="2000" dirty="0" smtClean="0"/>
              <a:t>pelėsio formavimosi rekomenduojama duoną </a:t>
            </a:r>
            <a:r>
              <a:rPr lang="lt-LT" sz="2000" dirty="0"/>
              <a:t>ne tik išmesti, bet ir kruopščiai išvalyti jos laikymo vietą. </a:t>
            </a:r>
            <a:r>
              <a:rPr lang="lt-LT" sz="2000" dirty="0" smtClean="0"/>
              <a:t>Tam puikiai </a:t>
            </a:r>
            <a:r>
              <a:rPr lang="lt-LT" sz="2000" dirty="0"/>
              <a:t>pasitarnaus acto tirpalas. </a:t>
            </a:r>
            <a:r>
              <a:rPr lang="lt-LT" sz="2000" dirty="0" smtClean="0"/>
              <a:t>Apgalvotas </a:t>
            </a:r>
            <a:r>
              <a:rPr lang="lt-LT" sz="2000" dirty="0"/>
              <a:t>duonos kieko pasirinkimas ir tinkamos laikymo sąlygos gali padėti visada valgyti šviežią duoną</a:t>
            </a:r>
            <a:r>
              <a:rPr lang="lt-LT" sz="2000" dirty="0" smtClean="0"/>
              <a:t>.</a:t>
            </a:r>
          </a:p>
          <a:p>
            <a:endParaRPr lang="lt-LT" sz="2000" dirty="0" smtClean="0"/>
          </a:p>
          <a:p>
            <a:r>
              <a:rPr lang="lt-LT" sz="2000" dirty="0"/>
              <a:t/>
            </a:r>
            <a:br>
              <a:rPr lang="lt-LT" sz="2000" dirty="0"/>
            </a:br>
            <a:r>
              <a:rPr lang="lt-LT" sz="2000" dirty="0"/>
              <a:t/>
            </a:r>
            <a:br>
              <a:rPr lang="lt-LT" sz="2000" dirty="0"/>
            </a:br>
            <a:r>
              <a:rPr lang="lt-LT" b="1" dirty="0"/>
              <a:t/>
            </a:r>
            <a:br>
              <a:rPr lang="lt-LT" b="1" dirty="0"/>
            </a:br>
            <a:r>
              <a:rPr lang="lt-LT" dirty="0"/>
              <a:t/>
            </a:r>
            <a:br>
              <a:rPr lang="lt-LT" dirty="0"/>
            </a:br>
            <a:endParaRPr lang="lt-LT" dirty="0">
              <a:effectLst/>
            </a:endParaRPr>
          </a:p>
        </p:txBody>
      </p:sp>
      <p:pic>
        <p:nvPicPr>
          <p:cNvPr id="3" name="Paveikslėlis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5172" y="3206840"/>
            <a:ext cx="5924280" cy="3439548"/>
          </a:xfrm>
          <a:prstGeom prst="rect">
            <a:avLst/>
          </a:prstGeom>
        </p:spPr>
      </p:pic>
    </p:spTree>
    <p:extLst>
      <p:ext uri="{BB962C8B-B14F-4D97-AF65-F5344CB8AC3E}">
        <p14:creationId xmlns:p14="http://schemas.microsoft.com/office/powerpoint/2010/main" val="20029629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extBox 1"/>
          <p:cNvSpPr txBox="1"/>
          <p:nvPr/>
        </p:nvSpPr>
        <p:spPr>
          <a:xfrm>
            <a:off x="1068946" y="2446986"/>
            <a:ext cx="9775065" cy="1015663"/>
          </a:xfrm>
          <a:prstGeom prst="rect">
            <a:avLst/>
          </a:prstGeom>
          <a:noFill/>
        </p:spPr>
        <p:txBody>
          <a:bodyPr wrap="square" rtlCol="0">
            <a:spAutoFit/>
          </a:bodyPr>
          <a:lstStyle/>
          <a:p>
            <a:r>
              <a:rPr lang="en-US" sz="6000" b="1" dirty="0" smtClean="0"/>
              <a:t>              </a:t>
            </a:r>
            <a:r>
              <a:rPr lang="lt-LT" sz="6000" b="1" dirty="0" smtClean="0"/>
              <a:t>AČIŪ UŽ DĖMESĮ </a:t>
            </a:r>
            <a:r>
              <a:rPr lang="en-US" sz="6000" b="1" dirty="0" smtClean="0"/>
              <a:t>!</a:t>
            </a:r>
            <a:r>
              <a:rPr lang="lt-LT" sz="6000" b="1" dirty="0" smtClean="0"/>
              <a:t> </a:t>
            </a:r>
            <a:endParaRPr lang="lt-LT" sz="6000" b="1" dirty="0"/>
          </a:p>
        </p:txBody>
      </p:sp>
    </p:spTree>
    <p:extLst>
      <p:ext uri="{BB962C8B-B14F-4D97-AF65-F5344CB8AC3E}">
        <p14:creationId xmlns:p14="http://schemas.microsoft.com/office/powerpoint/2010/main" val="41898849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3" name="TextBox 2"/>
          <p:cNvSpPr txBox="1"/>
          <p:nvPr/>
        </p:nvSpPr>
        <p:spPr>
          <a:xfrm>
            <a:off x="1010529" y="1173367"/>
            <a:ext cx="10902462" cy="461665"/>
          </a:xfrm>
          <a:prstGeom prst="rect">
            <a:avLst/>
          </a:prstGeom>
          <a:noFill/>
        </p:spPr>
        <p:txBody>
          <a:bodyPr wrap="square" rtlCol="0">
            <a:spAutoFit/>
          </a:bodyPr>
          <a:lstStyle/>
          <a:p>
            <a:endParaRPr lang="lt-LT" sz="2400" dirty="0"/>
          </a:p>
        </p:txBody>
      </p:sp>
      <p:sp>
        <p:nvSpPr>
          <p:cNvPr id="5" name="TextBox 4"/>
          <p:cNvSpPr txBox="1"/>
          <p:nvPr/>
        </p:nvSpPr>
        <p:spPr>
          <a:xfrm>
            <a:off x="534572" y="787791"/>
            <a:ext cx="11378419" cy="6494085"/>
          </a:xfrm>
          <a:prstGeom prst="rect">
            <a:avLst/>
          </a:prstGeom>
          <a:noFill/>
        </p:spPr>
        <p:txBody>
          <a:bodyPr wrap="square" rtlCol="0">
            <a:spAutoFit/>
          </a:bodyPr>
          <a:lstStyle/>
          <a:p>
            <a:r>
              <a:rPr lang="lt-LT" sz="3200" b="1" dirty="0" smtClean="0"/>
              <a:t>  Duona</a:t>
            </a:r>
            <a:r>
              <a:rPr lang="lt-LT" sz="3200" dirty="0"/>
              <a:t> – </a:t>
            </a:r>
            <a:r>
              <a:rPr lang="lt-LT" sz="3200" dirty="0" smtClean="0"/>
              <a:t>kepinys iš ruginių, </a:t>
            </a:r>
            <a:r>
              <a:rPr lang="lt-LT" sz="3200" dirty="0"/>
              <a:t>kvietinių, </a:t>
            </a:r>
            <a:r>
              <a:rPr lang="lt-LT" sz="3200" dirty="0" err="1"/>
              <a:t>kvietruginių</a:t>
            </a:r>
            <a:r>
              <a:rPr lang="lt-LT" sz="3200" dirty="0"/>
              <a:t> miltų arba jų mišinių ir (arba) kitų grūdų produktų tešlos, kuri maišoma, formuojama, purinama ir kildinama mielėmis ir pieno rūgšties bakterijomis, o jos ruošinys kepamas.</a:t>
            </a:r>
          </a:p>
          <a:p>
            <a:r>
              <a:rPr lang="lt-LT" sz="3200" dirty="0"/>
              <a:t>Pagrindinės žaliavos duonai yra persijoti miltai ir vanduo, pagalbinės – </a:t>
            </a:r>
            <a:r>
              <a:rPr lang="lt-LT" sz="3200" dirty="0" smtClean="0"/>
              <a:t>druska, raugas, </a:t>
            </a:r>
            <a:r>
              <a:rPr lang="lt-LT" sz="3200" dirty="0"/>
              <a:t>mielės. Skoniui pagerinti kai kada į tešlą dedama kmynų, cukraus, pieno, išrūgų ar kitų priedų</a:t>
            </a:r>
            <a:r>
              <a:rPr lang="lt-LT" sz="3200" dirty="0" smtClean="0"/>
              <a:t>.</a:t>
            </a:r>
          </a:p>
          <a:p>
            <a:r>
              <a:rPr lang="lt-LT" sz="3200" dirty="0"/>
              <a:t>Kvietinės duonos (ragaišio) </a:t>
            </a:r>
            <a:r>
              <a:rPr lang="lt-LT" sz="3200" dirty="0" smtClean="0"/>
              <a:t>tešla dažniausiai keliama </a:t>
            </a:r>
            <a:r>
              <a:rPr lang="lt-LT" sz="3200" dirty="0"/>
              <a:t>mielėmis. Tešlai rūgstant, mielių fermentai skaido cukrų į anglies dioksidą ir kelia tešlą</a:t>
            </a:r>
            <a:r>
              <a:rPr lang="lt-LT" sz="3200" dirty="0" smtClean="0"/>
              <a:t>.</a:t>
            </a:r>
          </a:p>
          <a:p>
            <a:endParaRPr lang="lt-LT" sz="3200" dirty="0" smtClean="0"/>
          </a:p>
          <a:p>
            <a:endParaRPr lang="lt-LT" sz="3200" dirty="0"/>
          </a:p>
          <a:p>
            <a:endParaRPr lang="lt-LT" sz="3200" dirty="0"/>
          </a:p>
        </p:txBody>
      </p:sp>
    </p:spTree>
    <p:extLst>
      <p:ext uri="{BB962C8B-B14F-4D97-AF65-F5344CB8AC3E}">
        <p14:creationId xmlns:p14="http://schemas.microsoft.com/office/powerpoint/2010/main" val="3277820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3" name="TextBox 2"/>
          <p:cNvSpPr txBox="1"/>
          <p:nvPr/>
        </p:nvSpPr>
        <p:spPr>
          <a:xfrm>
            <a:off x="501748" y="785445"/>
            <a:ext cx="11690252" cy="5632311"/>
          </a:xfrm>
          <a:prstGeom prst="rect">
            <a:avLst/>
          </a:prstGeom>
          <a:noFill/>
        </p:spPr>
        <p:txBody>
          <a:bodyPr wrap="square" rtlCol="0">
            <a:spAutoFit/>
          </a:bodyPr>
          <a:lstStyle/>
          <a:p>
            <a:r>
              <a:rPr lang="lt-LT" sz="3200" dirty="0" smtClean="0"/>
              <a:t>                 Kepant </a:t>
            </a:r>
            <a:r>
              <a:rPr lang="lt-LT" sz="3200" dirty="0"/>
              <a:t>duoną atliekamos šios operacijos: </a:t>
            </a:r>
            <a:endParaRPr lang="lt-LT" sz="3200" dirty="0" smtClean="0"/>
          </a:p>
          <a:p>
            <a:endParaRPr lang="lt-LT" sz="3200" dirty="0"/>
          </a:p>
          <a:p>
            <a:r>
              <a:rPr lang="lt-LT" sz="2400" b="1" dirty="0"/>
              <a:t>1. Žaliavos paruošimas ir dozavimas</a:t>
            </a:r>
          </a:p>
          <a:p>
            <a:r>
              <a:rPr lang="lt-LT" sz="2400" b="1" dirty="0"/>
              <a:t>2. Tešlos paruošimas</a:t>
            </a:r>
          </a:p>
          <a:p>
            <a:r>
              <a:rPr lang="lt-LT" sz="2400" b="1" dirty="0"/>
              <a:t>3. Rauginimas</a:t>
            </a:r>
          </a:p>
          <a:p>
            <a:r>
              <a:rPr lang="lt-LT" sz="2400" b="1" dirty="0"/>
              <a:t>4. Tešlos dalijimas</a:t>
            </a:r>
          </a:p>
          <a:p>
            <a:r>
              <a:rPr lang="lt-LT" sz="2400" b="1" dirty="0"/>
              <a:t>5. Kepimas</a:t>
            </a:r>
          </a:p>
          <a:p>
            <a:r>
              <a:rPr lang="lt-LT" sz="2400" b="1" dirty="0"/>
              <a:t>6. </a:t>
            </a:r>
            <a:r>
              <a:rPr lang="lt-LT" sz="2400" b="1" dirty="0" smtClean="0"/>
              <a:t>Atšaldymas</a:t>
            </a:r>
          </a:p>
          <a:p>
            <a:endParaRPr lang="lt-LT" sz="2400" dirty="0" smtClean="0"/>
          </a:p>
          <a:p>
            <a:r>
              <a:rPr lang="lt-LT" sz="2400" dirty="0" smtClean="0"/>
              <a:t> </a:t>
            </a:r>
            <a:r>
              <a:rPr lang="lt-LT" sz="2400" b="1" dirty="0" smtClean="0"/>
              <a:t>Kvietinė </a:t>
            </a:r>
            <a:r>
              <a:rPr lang="lt-LT" sz="2400" b="1" dirty="0"/>
              <a:t>tešla ruošiama 2 būdais</a:t>
            </a:r>
            <a:r>
              <a:rPr lang="lt-LT" sz="2400" dirty="0"/>
              <a:t>: su įmaišu ir be jo. Ruošiant tešlą be įmaišo, visa žaliava, nurodyta receptūroje, užmaišoma ir </a:t>
            </a:r>
            <a:r>
              <a:rPr lang="lt-LT" sz="2400" dirty="0" smtClean="0"/>
              <a:t>rauginama  3 - 4 valandas</a:t>
            </a:r>
            <a:r>
              <a:rPr lang="lt-LT" sz="2400" dirty="0"/>
              <a:t>. Ruošiant tešlą su įmaišu, pirmiausiai paruošiamas įmaišas – tai skysta tešla, kuri naudojama mielių dauginimui. Tokia tešla yra geresnės kokybės negu be įmaišo.</a:t>
            </a:r>
          </a:p>
          <a:p>
            <a:endParaRPr lang="lt-LT" sz="3200" dirty="0"/>
          </a:p>
        </p:txBody>
      </p:sp>
    </p:spTree>
    <p:extLst>
      <p:ext uri="{BB962C8B-B14F-4D97-AF65-F5344CB8AC3E}">
        <p14:creationId xmlns:p14="http://schemas.microsoft.com/office/powerpoint/2010/main" val="31669879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extBox 1"/>
          <p:cNvSpPr txBox="1"/>
          <p:nvPr/>
        </p:nvSpPr>
        <p:spPr>
          <a:xfrm>
            <a:off x="478302" y="492369"/>
            <a:ext cx="11380763" cy="6740307"/>
          </a:xfrm>
          <a:prstGeom prst="rect">
            <a:avLst/>
          </a:prstGeom>
          <a:noFill/>
        </p:spPr>
        <p:txBody>
          <a:bodyPr wrap="square" rtlCol="0">
            <a:spAutoFit/>
          </a:bodyPr>
          <a:lstStyle/>
          <a:p>
            <a:r>
              <a:rPr lang="lt-LT" sz="2400" dirty="0" smtClean="0"/>
              <a:t> </a:t>
            </a:r>
            <a:r>
              <a:rPr lang="lt-LT" sz="2400" b="1" dirty="0" smtClean="0"/>
              <a:t>Tešlos </a:t>
            </a:r>
            <a:r>
              <a:rPr lang="lt-LT" sz="2400" b="1" dirty="0"/>
              <a:t>rūgimas</a:t>
            </a:r>
            <a:r>
              <a:rPr lang="lt-LT" sz="2400" dirty="0"/>
              <a:t>: jis vyksta po įmaišymo. Duona iš nepakankamai išrūgusios tešlos pasižymi blogu akytumu, standžia konsistencija ir blogai įsisavinama. Puri, akyta duona gaunama, keletą valandų parauginus tešlą 27 –30 laipsnių temperatūroje. Tešlai rūgstant, joje susidaro alkoholis, pieno rūgštis ir anglies dioksido dujos, kurios išpurena tešlą, padaro ją akyta ir padidina jos tūrį 2 – 3 kartus. Susikaupus per daug anglies dioksido dujų ir alkoholio, slopinamas mielių veikimas, todėl norint dalį šių medžiagų pašalinti ir prisotinti tešlą oro, reikia 1 – 2 kartus ją perminkyti, t. y. permaišyti. Minkoma tik kvietinė tešla. Nuo to duona darosi vienodai akyta</a:t>
            </a:r>
            <a:r>
              <a:rPr lang="lt-LT" sz="2400" dirty="0" smtClean="0"/>
              <a:t>.</a:t>
            </a:r>
          </a:p>
          <a:p>
            <a:r>
              <a:rPr lang="lt-LT" sz="2400" b="1" dirty="0"/>
              <a:t>Tešlos brandinimas</a:t>
            </a:r>
            <a:r>
              <a:rPr lang="lt-LT" sz="2400" dirty="0"/>
              <a:t>: Subrendusioje tešloje susikaupia pakankamai aromatinių ir skonį gerinančių medžiagų ( alkoholių, rūgščių, aldehidų ir kitų ). Susidariusios medžiagos yra pašaliniai rūgimo produktai. Tešloje vyksta baltymų ir krakmolo </a:t>
            </a:r>
            <a:r>
              <a:rPr lang="lt-LT" sz="2400" dirty="0" err="1"/>
              <a:t>autolizė</a:t>
            </a:r>
            <a:r>
              <a:rPr lang="lt-LT" sz="2400" dirty="0"/>
              <a:t>, joje padaugėja vandenyje tirpių medžiagų, padidėja rūgštingumas. Subrendusią tešlą lengva apdoroti, iš jos suformuoti pusgaminiai geriau iškyla. Subrendusios tešlos glitimas būna gerai išbrinkęs, elastingas. Tešla bręsta ir kyla ne tik rūgdama, bet ir </a:t>
            </a:r>
            <a:r>
              <a:rPr lang="lt-LT" sz="2400" dirty="0" smtClean="0"/>
              <a:t>apdorojama, kildoma, taip pat ir pirmomis kepimo minutėmis. Prieš </a:t>
            </a:r>
            <a:r>
              <a:rPr lang="lt-LT" sz="2400" dirty="0"/>
              <a:t>apdorojimą tešlos purinimas ne tik svarbus, nes, dalijant ir formuojant tešlą, beveik visas anglies dioksidas, susikaupęs rūgimo metu, pasišalina</a:t>
            </a:r>
            <a:r>
              <a:rPr lang="lt-LT" sz="2400" dirty="0" smtClean="0"/>
              <a:t>.</a:t>
            </a:r>
            <a:endParaRPr lang="lt-LT" sz="2400" dirty="0"/>
          </a:p>
          <a:p>
            <a:endParaRPr lang="lt-LT" sz="2400" dirty="0"/>
          </a:p>
        </p:txBody>
      </p:sp>
    </p:spTree>
    <p:extLst>
      <p:ext uri="{BB962C8B-B14F-4D97-AF65-F5344CB8AC3E}">
        <p14:creationId xmlns:p14="http://schemas.microsoft.com/office/powerpoint/2010/main" val="19369047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extBox 1"/>
          <p:cNvSpPr txBox="1"/>
          <p:nvPr/>
        </p:nvSpPr>
        <p:spPr>
          <a:xfrm>
            <a:off x="492369" y="675249"/>
            <a:ext cx="11141613" cy="8586966"/>
          </a:xfrm>
          <a:prstGeom prst="rect">
            <a:avLst/>
          </a:prstGeom>
          <a:noFill/>
        </p:spPr>
        <p:txBody>
          <a:bodyPr wrap="square" rtlCol="0">
            <a:spAutoFit/>
          </a:bodyPr>
          <a:lstStyle/>
          <a:p>
            <a:r>
              <a:rPr lang="lt-LT" sz="2400" dirty="0" smtClean="0"/>
              <a:t>Bręstančioje </a:t>
            </a:r>
            <a:r>
              <a:rPr lang="lt-LT" sz="2400" dirty="0"/>
              <a:t>tešloje vyksta šie procesai: alkoholinis ir </a:t>
            </a:r>
            <a:r>
              <a:rPr lang="lt-LT" sz="2400" dirty="0" err="1"/>
              <a:t>pienarūgštis</a:t>
            </a:r>
            <a:r>
              <a:rPr lang="lt-LT" sz="2400" dirty="0"/>
              <a:t> rūgimas, pakinta miltų baltymų ir krakmolo būklė</a:t>
            </a:r>
            <a:r>
              <a:rPr lang="lt-LT" sz="2400" dirty="0" smtClean="0"/>
              <a:t>.</a:t>
            </a:r>
          </a:p>
          <a:p>
            <a:r>
              <a:rPr lang="lt-LT" sz="2400" b="1" dirty="0" smtClean="0"/>
              <a:t> </a:t>
            </a:r>
            <a:r>
              <a:rPr lang="lt-LT" sz="2400" b="1" dirty="0"/>
              <a:t>Tešlos dalijimas: </a:t>
            </a:r>
            <a:r>
              <a:rPr lang="lt-LT" sz="2400" dirty="0" smtClean="0"/>
              <a:t>paruošta </a:t>
            </a:r>
            <a:r>
              <a:rPr lang="lt-LT" sz="2400" dirty="0"/>
              <a:t>tešla apdorojama: dalijama gabalais, apvalinama, kildoma, formuojama ir vėl kildoma. </a:t>
            </a:r>
            <a:endParaRPr lang="lt-LT" sz="2400" dirty="0" smtClean="0"/>
          </a:p>
          <a:p>
            <a:r>
              <a:rPr lang="lt-LT" sz="2400" dirty="0" smtClean="0"/>
              <a:t>Išrauginta </a:t>
            </a:r>
            <a:r>
              <a:rPr lang="lt-LT" sz="2400" dirty="0"/>
              <a:t>kvietinė tešla minkoma, formuojami kepalai (padinė duona) arba dedama į formas. Kepama krosnyse ant metalinių plokščių ar tinklinio </a:t>
            </a:r>
            <a:r>
              <a:rPr lang="lt-LT" sz="2400" dirty="0" smtClean="0"/>
              <a:t>konvejerio </a:t>
            </a:r>
            <a:r>
              <a:rPr lang="lt-LT" sz="2400" b="1" dirty="0" smtClean="0"/>
              <a:t>200 - 240</a:t>
            </a:r>
            <a:r>
              <a:rPr lang="lt-LT" sz="2400" b="1" dirty="0"/>
              <a:t> °C </a:t>
            </a:r>
            <a:r>
              <a:rPr lang="lt-LT" sz="2400" dirty="0"/>
              <a:t>temperatūroje</a:t>
            </a:r>
            <a:r>
              <a:rPr lang="lt-LT" sz="2400" dirty="0" smtClean="0"/>
              <a:t>.</a:t>
            </a:r>
            <a:r>
              <a:rPr lang="lt-LT" sz="2400" dirty="0"/>
              <a:t> Iškepusi duona yra </a:t>
            </a:r>
            <a:r>
              <a:rPr lang="lt-LT" sz="2400" b="1" dirty="0" smtClean="0"/>
              <a:t>40 - 47</a:t>
            </a:r>
            <a:r>
              <a:rPr lang="lt-LT" sz="2400" b="1" dirty="0"/>
              <a:t> %</a:t>
            </a:r>
            <a:r>
              <a:rPr lang="lt-LT" sz="2400" dirty="0"/>
              <a:t> drėgnumo</a:t>
            </a:r>
            <a:r>
              <a:rPr lang="lt-LT" sz="2400" dirty="0" smtClean="0"/>
              <a:t>.</a:t>
            </a:r>
          </a:p>
          <a:p>
            <a:r>
              <a:rPr lang="lt-LT" sz="2400" dirty="0"/>
              <a:t>Namų sąlygomis krosnyje duona kepa </a:t>
            </a:r>
            <a:r>
              <a:rPr lang="lt-LT" sz="2400" b="1" dirty="0" smtClean="0"/>
              <a:t>2,5 - 3</a:t>
            </a:r>
            <a:r>
              <a:rPr lang="lt-LT" sz="2400" dirty="0" smtClean="0"/>
              <a:t> </a:t>
            </a:r>
            <a:r>
              <a:rPr lang="lt-LT" sz="2400" dirty="0"/>
              <a:t>valandas. Iškeptą duoną galima atpažinti iš skambesio. Jei kepalo apačia, pabarbenus pirštais, aiškiai skamba – duona iškepusi. Išimtus iš krosnies kepalus patariama suvilgyti vandeniu, pridengti audiniu ir atšaldyti virtuvėje, bet nenešti į šaltą patalpą</a:t>
            </a:r>
            <a:r>
              <a:rPr lang="lt-LT" sz="2400" dirty="0" smtClean="0"/>
              <a:t>.</a:t>
            </a:r>
          </a:p>
          <a:p>
            <a:r>
              <a:rPr lang="lt-LT" sz="2400" dirty="0"/>
              <a:t>Perpjovus atšalusios geros duonos kepalą, matomos mažos vienodos akutės. Jei duona buvo neišrūgusi, minkštai užminkyta arba prastų miltų, ji yra stambiai ir nevienodai išakijusi, o kartais ir visai sukritusi. Pluta </a:t>
            </a:r>
            <a:r>
              <a:rPr lang="lt-LT" sz="2400" dirty="0" err="1"/>
              <a:t>atšoksta</a:t>
            </a:r>
            <a:r>
              <a:rPr lang="lt-LT" sz="2400" dirty="0"/>
              <a:t>, jei tešla per mažai arba per daug išrūgsta, jei vartojami sukaitę miltai arba iškepta duona sumaigoma.</a:t>
            </a:r>
          </a:p>
          <a:p>
            <a:endParaRPr lang="lt-LT" sz="2400" dirty="0"/>
          </a:p>
          <a:p>
            <a:endParaRPr lang="lt-LT" sz="2400" dirty="0"/>
          </a:p>
          <a:p>
            <a:endParaRPr lang="lt-LT" sz="2400" dirty="0"/>
          </a:p>
          <a:p>
            <a:endParaRPr lang="lt-LT" sz="2400" dirty="0"/>
          </a:p>
          <a:p>
            <a:endParaRPr lang="lt-LT" sz="2400" dirty="0"/>
          </a:p>
          <a:p>
            <a:endParaRPr lang="lt-LT" sz="2400" dirty="0"/>
          </a:p>
          <a:p>
            <a:endParaRPr lang="lt-LT" sz="2400" dirty="0"/>
          </a:p>
          <a:p>
            <a:endParaRPr lang="lt-LT" sz="2400" dirty="0"/>
          </a:p>
        </p:txBody>
      </p:sp>
    </p:spTree>
    <p:extLst>
      <p:ext uri="{BB962C8B-B14F-4D97-AF65-F5344CB8AC3E}">
        <p14:creationId xmlns:p14="http://schemas.microsoft.com/office/powerpoint/2010/main" val="33986150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extBox 1"/>
          <p:cNvSpPr txBox="1"/>
          <p:nvPr/>
        </p:nvSpPr>
        <p:spPr>
          <a:xfrm>
            <a:off x="618186" y="579550"/>
            <a:ext cx="10856890" cy="1200329"/>
          </a:xfrm>
          <a:prstGeom prst="rect">
            <a:avLst/>
          </a:prstGeom>
          <a:noFill/>
        </p:spPr>
        <p:txBody>
          <a:bodyPr wrap="square" rtlCol="0">
            <a:spAutoFit/>
          </a:bodyPr>
          <a:lstStyle/>
          <a:p>
            <a:r>
              <a:rPr lang="lt-LT" sz="2400" dirty="0"/>
              <a:t>Po </a:t>
            </a:r>
            <a:r>
              <a:rPr lang="lt-LT" sz="2400" dirty="0" smtClean="0"/>
              <a:t>10 - 12 </a:t>
            </a:r>
            <a:r>
              <a:rPr lang="lt-LT" sz="2400" dirty="0"/>
              <a:t>val. duonos skonis ir aromatas keičiasi – ji žiedėja, sensta. Duona ilgiau išlieka šviežia, kai ataušinta iš karto aptraukiama įpakavimo plėvele</a:t>
            </a:r>
            <a:r>
              <a:rPr lang="lt-LT" sz="2400" dirty="0" smtClean="0"/>
              <a:t>.</a:t>
            </a:r>
          </a:p>
          <a:p>
            <a:endParaRPr lang="lt-LT" sz="2400" dirty="0"/>
          </a:p>
        </p:txBody>
      </p:sp>
      <p:sp>
        <p:nvSpPr>
          <p:cNvPr id="3" name="TextBox 2"/>
          <p:cNvSpPr txBox="1"/>
          <p:nvPr/>
        </p:nvSpPr>
        <p:spPr>
          <a:xfrm>
            <a:off x="594943" y="1917030"/>
            <a:ext cx="11243257" cy="4926169"/>
          </a:xfrm>
          <a:prstGeom prst="rect">
            <a:avLst/>
          </a:prstGeom>
          <a:noFill/>
        </p:spPr>
        <p:txBody>
          <a:bodyPr wrap="square" rtlCol="0">
            <a:spAutoFit/>
          </a:bodyPr>
          <a:lstStyle/>
          <a:p>
            <a:endParaRPr lang="lt-LT" dirty="0"/>
          </a:p>
        </p:txBody>
      </p:sp>
      <p:sp>
        <p:nvSpPr>
          <p:cNvPr id="4" name="TextBox 3"/>
          <p:cNvSpPr txBox="1"/>
          <p:nvPr/>
        </p:nvSpPr>
        <p:spPr>
          <a:xfrm>
            <a:off x="-1352282" y="1145906"/>
            <a:ext cx="11243257" cy="4926169"/>
          </a:xfrm>
          <a:prstGeom prst="rect">
            <a:avLst/>
          </a:prstGeom>
          <a:noFill/>
        </p:spPr>
        <p:txBody>
          <a:bodyPr wrap="square" rtlCol="0">
            <a:spAutoFit/>
          </a:bodyPr>
          <a:lstStyle/>
          <a:p>
            <a:endParaRPr lang="lt-LT" dirty="0"/>
          </a:p>
        </p:txBody>
      </p:sp>
      <p:pic>
        <p:nvPicPr>
          <p:cNvPr id="5" name="Paveikslėlis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1622" y="4202774"/>
            <a:ext cx="3618963" cy="2454947"/>
          </a:xfrm>
          <a:prstGeom prst="rect">
            <a:avLst/>
          </a:prstGeom>
        </p:spPr>
      </p:pic>
      <p:pic>
        <p:nvPicPr>
          <p:cNvPr id="6" name="Paveikslėlis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5264" y="1436880"/>
            <a:ext cx="4339463" cy="2551968"/>
          </a:xfrm>
          <a:prstGeom prst="rect">
            <a:avLst/>
          </a:prstGeom>
        </p:spPr>
      </p:pic>
      <p:pic>
        <p:nvPicPr>
          <p:cNvPr id="7" name="Paveikslėlis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8406" y="4125999"/>
            <a:ext cx="4593250" cy="2608498"/>
          </a:xfrm>
          <a:prstGeom prst="rect">
            <a:avLst/>
          </a:prstGeom>
        </p:spPr>
      </p:pic>
      <p:pic>
        <p:nvPicPr>
          <p:cNvPr id="8" name="Paveikslėlis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60882" y="1412362"/>
            <a:ext cx="4100445" cy="2601003"/>
          </a:xfrm>
          <a:prstGeom prst="rect">
            <a:avLst/>
          </a:prstGeom>
        </p:spPr>
      </p:pic>
      <p:pic>
        <p:nvPicPr>
          <p:cNvPr id="9" name="Paveikslėlis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303592" y="2036431"/>
            <a:ext cx="2147050" cy="1750981"/>
          </a:xfrm>
          <a:prstGeom prst="rect">
            <a:avLst/>
          </a:prstGeom>
        </p:spPr>
      </p:pic>
      <p:pic>
        <p:nvPicPr>
          <p:cNvPr id="10" name="Paveikslėlis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725522" y="4365313"/>
            <a:ext cx="2581446" cy="2057717"/>
          </a:xfrm>
          <a:prstGeom prst="rect">
            <a:avLst/>
          </a:prstGeom>
        </p:spPr>
      </p:pic>
    </p:spTree>
    <p:extLst>
      <p:ext uri="{BB962C8B-B14F-4D97-AF65-F5344CB8AC3E}">
        <p14:creationId xmlns:p14="http://schemas.microsoft.com/office/powerpoint/2010/main" val="16473276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pic>
        <p:nvPicPr>
          <p:cNvPr id="2" name="Paveikslėlis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31097" y="1854558"/>
            <a:ext cx="5615189" cy="4237149"/>
          </a:xfrm>
          <a:prstGeom prst="rect">
            <a:avLst/>
          </a:prstGeom>
        </p:spPr>
      </p:pic>
      <p:sp>
        <p:nvSpPr>
          <p:cNvPr id="5" name="TextBox 4"/>
          <p:cNvSpPr txBox="1"/>
          <p:nvPr/>
        </p:nvSpPr>
        <p:spPr>
          <a:xfrm>
            <a:off x="2923504" y="759854"/>
            <a:ext cx="7701566" cy="707886"/>
          </a:xfrm>
          <a:prstGeom prst="rect">
            <a:avLst/>
          </a:prstGeom>
          <a:noFill/>
        </p:spPr>
        <p:txBody>
          <a:bodyPr wrap="square" rtlCol="0">
            <a:spAutoFit/>
          </a:bodyPr>
          <a:lstStyle/>
          <a:p>
            <a:r>
              <a:rPr lang="lt-LT" sz="3200" dirty="0" smtClean="0"/>
              <a:t>               </a:t>
            </a:r>
            <a:r>
              <a:rPr lang="lt-LT" sz="4000" b="1" dirty="0" smtClean="0"/>
              <a:t>Naminė balta duona</a:t>
            </a:r>
            <a:endParaRPr lang="lt-LT" sz="4000" b="1" dirty="0"/>
          </a:p>
        </p:txBody>
      </p:sp>
      <p:sp>
        <p:nvSpPr>
          <p:cNvPr id="6" name="TextBox 5"/>
          <p:cNvSpPr txBox="1"/>
          <p:nvPr/>
        </p:nvSpPr>
        <p:spPr>
          <a:xfrm>
            <a:off x="701899" y="2080306"/>
            <a:ext cx="4829577" cy="3785652"/>
          </a:xfrm>
          <a:prstGeom prst="rect">
            <a:avLst/>
          </a:prstGeom>
          <a:noFill/>
        </p:spPr>
        <p:txBody>
          <a:bodyPr wrap="square" rtlCol="0">
            <a:spAutoFit/>
          </a:bodyPr>
          <a:lstStyle/>
          <a:p>
            <a:r>
              <a:rPr lang="lt-LT" sz="3600" b="1" dirty="0" smtClean="0"/>
              <a:t>Ingredientai:</a:t>
            </a:r>
          </a:p>
          <a:p>
            <a:r>
              <a:rPr lang="lt-LT" sz="3600" dirty="0"/>
              <a:t>1 </a:t>
            </a:r>
            <a:r>
              <a:rPr lang="lt-LT" sz="3600" dirty="0" err="1"/>
              <a:t>arb</a:t>
            </a:r>
            <a:r>
              <a:rPr lang="lt-LT" sz="3600" dirty="0"/>
              <a:t>. š. </a:t>
            </a:r>
            <a:r>
              <a:rPr lang="lt-LT" sz="3600" dirty="0" smtClean="0"/>
              <a:t>druskos</a:t>
            </a:r>
            <a:endParaRPr lang="lt-LT" sz="3600" dirty="0"/>
          </a:p>
          <a:p>
            <a:r>
              <a:rPr lang="lt-LT" sz="3600" dirty="0"/>
              <a:t>1 </a:t>
            </a:r>
            <a:r>
              <a:rPr lang="lt-LT" sz="3600" dirty="0" err="1"/>
              <a:t>valg</a:t>
            </a:r>
            <a:r>
              <a:rPr lang="lt-LT" sz="3600" dirty="0"/>
              <a:t>. š. </a:t>
            </a:r>
            <a:r>
              <a:rPr lang="lt-LT" sz="3600" dirty="0" smtClean="0"/>
              <a:t>cukraus</a:t>
            </a:r>
            <a:endParaRPr lang="lt-LT" sz="3600" dirty="0"/>
          </a:p>
          <a:p>
            <a:r>
              <a:rPr lang="lt-LT" sz="3600" dirty="0" smtClean="0"/>
              <a:t>500 g kvietinių </a:t>
            </a:r>
            <a:r>
              <a:rPr lang="lt-LT" sz="3600" dirty="0"/>
              <a:t>miltų</a:t>
            </a:r>
          </a:p>
          <a:p>
            <a:r>
              <a:rPr lang="lt-LT" sz="3600" dirty="0" smtClean="0"/>
              <a:t>300 ml vandens</a:t>
            </a:r>
            <a:endParaRPr lang="lt-LT" sz="3600" dirty="0"/>
          </a:p>
          <a:p>
            <a:r>
              <a:rPr lang="lt-LT" sz="3600" dirty="0" smtClean="0"/>
              <a:t>15 g sausų </a:t>
            </a:r>
            <a:r>
              <a:rPr lang="lt-LT" sz="3600" dirty="0"/>
              <a:t>mielių</a:t>
            </a:r>
          </a:p>
          <a:p>
            <a:endParaRPr lang="lt-LT" sz="2400" dirty="0" smtClean="0"/>
          </a:p>
        </p:txBody>
      </p:sp>
    </p:spTree>
    <p:extLst>
      <p:ext uri="{BB962C8B-B14F-4D97-AF65-F5344CB8AC3E}">
        <p14:creationId xmlns:p14="http://schemas.microsoft.com/office/powerpoint/2010/main" val="27390985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 name="TextBox 3"/>
          <p:cNvSpPr txBox="1"/>
          <p:nvPr/>
        </p:nvSpPr>
        <p:spPr>
          <a:xfrm>
            <a:off x="3580325" y="167425"/>
            <a:ext cx="5164428" cy="584775"/>
          </a:xfrm>
          <a:prstGeom prst="rect">
            <a:avLst/>
          </a:prstGeom>
          <a:noFill/>
        </p:spPr>
        <p:txBody>
          <a:bodyPr wrap="square" rtlCol="0">
            <a:spAutoFit/>
          </a:bodyPr>
          <a:lstStyle/>
          <a:p>
            <a:r>
              <a:rPr lang="lt-LT" sz="3200" b="1" dirty="0" smtClean="0"/>
              <a:t>                  </a:t>
            </a:r>
            <a:r>
              <a:rPr lang="lt-LT" sz="2400" b="1" dirty="0" smtClean="0"/>
              <a:t>Gaminimas:</a:t>
            </a:r>
            <a:endParaRPr lang="lt-LT" sz="2400" b="1" dirty="0"/>
          </a:p>
        </p:txBody>
      </p:sp>
      <p:sp>
        <p:nvSpPr>
          <p:cNvPr id="6" name="Stačiakampis 5"/>
          <p:cNvSpPr/>
          <p:nvPr/>
        </p:nvSpPr>
        <p:spPr>
          <a:xfrm>
            <a:off x="528033" y="1151445"/>
            <a:ext cx="11500833" cy="5324535"/>
          </a:xfrm>
          <a:prstGeom prst="rect">
            <a:avLst/>
          </a:prstGeom>
        </p:spPr>
        <p:txBody>
          <a:bodyPr wrap="square">
            <a:spAutoFit/>
          </a:bodyPr>
          <a:lstStyle/>
          <a:p>
            <a:pPr marL="342900" indent="-342900">
              <a:buFont typeface="+mj-lt"/>
              <a:buAutoNum type="arabicPeriod"/>
            </a:pPr>
            <a:r>
              <a:rPr lang="lt-LT" sz="2000" dirty="0" smtClean="0"/>
              <a:t>Į didesnį dubenį ratu (taip kad vidurys būtų tuščias) supilame 0,5 kg miltų, į tuščią vietą pilame virintą vandenį.</a:t>
            </a:r>
          </a:p>
          <a:p>
            <a:pPr marL="342900" indent="-342900">
              <a:buFont typeface="+mj-lt"/>
              <a:buAutoNum type="arabicPeriod"/>
            </a:pPr>
            <a:r>
              <a:rPr lang="lt-LT" sz="2000" dirty="0" smtClean="0"/>
              <a:t>Į vandenį supilame mieles, cukrų, druską ir išmaišome.</a:t>
            </a:r>
          </a:p>
          <a:p>
            <a:pPr marL="342900" indent="-342900">
              <a:buFont typeface="+mj-lt"/>
              <a:buAutoNum type="arabicPeriod"/>
            </a:pPr>
            <a:r>
              <a:rPr lang="lt-LT" sz="2000" dirty="0" smtClean="0"/>
              <a:t>Pradedame maišyti tešlą – ratu sukame vandenį paimdami nuo karštų miltų. Išminkome tešlą. Jei matote, kad tešla labai limpa prie rankų, dėkite dar miltų, jei per kieta – įpilkite vandens.</a:t>
            </a:r>
          </a:p>
          <a:p>
            <a:pPr marL="342900" indent="-342900">
              <a:buFont typeface="+mj-lt"/>
              <a:buAutoNum type="arabicPeriod"/>
            </a:pPr>
            <a:r>
              <a:rPr lang="lt-LT" sz="2000" dirty="0" smtClean="0"/>
              <a:t>Gerai išminkę tešlą, uždengiame ją maistine plėvele bei rankšluosčiu ir dedame 30 minučių į šiltą vietą, kad tešla „užaugtų“.</a:t>
            </a:r>
          </a:p>
          <a:p>
            <a:pPr marL="342900" indent="-342900">
              <a:buFont typeface="+mj-lt"/>
              <a:buAutoNum type="arabicPeriod"/>
            </a:pPr>
            <a:r>
              <a:rPr lang="lt-LT" sz="2000" dirty="0"/>
              <a:t>Po </a:t>
            </a:r>
            <a:r>
              <a:rPr lang="lt-LT" sz="2000" dirty="0" smtClean="0"/>
              <a:t>30 minučių </a:t>
            </a:r>
            <a:r>
              <a:rPr lang="lt-LT" sz="2000" dirty="0"/>
              <a:t>pamatysite, kad tešla padvigubėjo</a:t>
            </a:r>
            <a:r>
              <a:rPr lang="lt-LT" sz="2000" dirty="0" smtClean="0"/>
              <a:t>.</a:t>
            </a:r>
          </a:p>
          <a:p>
            <a:pPr marL="342900" indent="-342900">
              <a:buFont typeface="+mj-lt"/>
              <a:buAutoNum type="arabicPeriod"/>
            </a:pPr>
            <a:r>
              <a:rPr lang="lt-LT" sz="2000" dirty="0"/>
              <a:t>Ją dar kartą minkome, kad išeitų susidaręs oras. Šį kartą minkydami, jei norite, dėkite priedų (saulėgrąžų, tarkuotų morkų, sėmenų, moliūgo sėklų, džiovintų vaisių, svogūnų ar kitų</a:t>
            </a:r>
            <a:r>
              <a:rPr lang="lt-LT" sz="2000" dirty="0" smtClean="0"/>
              <a:t>).</a:t>
            </a:r>
          </a:p>
          <a:p>
            <a:pPr marL="342900" indent="-342900">
              <a:buFont typeface="+mj-lt"/>
              <a:buAutoNum type="arabicPeriod"/>
            </a:pPr>
            <a:r>
              <a:rPr lang="lt-LT" sz="2000" dirty="0"/>
              <a:t>Suformuokite kepaliuką ir dar kartą uždengę rankšluosčiu nuneškite </a:t>
            </a:r>
            <a:r>
              <a:rPr lang="lt-LT" sz="2000" dirty="0" smtClean="0"/>
              <a:t>15 - 25 </a:t>
            </a:r>
            <a:r>
              <a:rPr lang="lt-LT" sz="2000" dirty="0"/>
              <a:t>minutėms į šiltą vietą, kad tešla dar kartą iškiltų</a:t>
            </a:r>
            <a:r>
              <a:rPr lang="lt-LT" sz="2000" dirty="0" smtClean="0"/>
              <a:t>.</a:t>
            </a:r>
          </a:p>
          <a:p>
            <a:pPr marL="342900" indent="-342900">
              <a:buFont typeface="+mj-lt"/>
              <a:buAutoNum type="arabicPeriod"/>
            </a:pPr>
            <a:r>
              <a:rPr lang="lt-LT" sz="2000" dirty="0"/>
              <a:t>Orkaitę įkaitiname iki 200 laipsnių, dedame suformuotą iškilusį kepaliuką </a:t>
            </a:r>
            <a:r>
              <a:rPr lang="lt-LT" sz="2000" dirty="0" smtClean="0"/>
              <a:t>ir orkaitę </a:t>
            </a:r>
            <a:r>
              <a:rPr lang="lt-LT" sz="2000" dirty="0"/>
              <a:t>lėtai </a:t>
            </a:r>
            <a:r>
              <a:rPr lang="lt-LT" sz="2000" dirty="0" smtClean="0"/>
              <a:t>uždarome. </a:t>
            </a:r>
            <a:r>
              <a:rPr lang="lt-LT" sz="2000" dirty="0"/>
              <a:t>Kepame apie </a:t>
            </a:r>
            <a:r>
              <a:rPr lang="lt-LT" sz="2000" dirty="0" smtClean="0"/>
              <a:t>30 - 40 </a:t>
            </a:r>
            <a:r>
              <a:rPr lang="lt-LT" sz="2000" dirty="0"/>
              <a:t>minučių</a:t>
            </a:r>
            <a:r>
              <a:rPr lang="lt-LT" sz="2000" dirty="0" smtClean="0"/>
              <a:t>.</a:t>
            </a:r>
          </a:p>
          <a:p>
            <a:pPr marL="342900" indent="-342900">
              <a:buFont typeface="+mj-lt"/>
              <a:buAutoNum type="arabicPeriod"/>
            </a:pPr>
            <a:endParaRPr lang="lt-LT" sz="2000" dirty="0"/>
          </a:p>
          <a:p>
            <a:endParaRPr lang="lt-LT" sz="2000" dirty="0" smtClean="0"/>
          </a:p>
          <a:p>
            <a:r>
              <a:rPr lang="lt-LT" sz="2000" b="1" dirty="0" smtClean="0"/>
              <a:t>     VISO</a:t>
            </a:r>
            <a:r>
              <a:rPr lang="lt-LT" sz="2000" b="1" dirty="0"/>
              <a:t>:</a:t>
            </a:r>
            <a:r>
              <a:rPr lang="lt-LT" sz="2000" dirty="0"/>
              <a:t> 1782 kcal, </a:t>
            </a:r>
            <a:r>
              <a:rPr lang="lt-LT" sz="2000" dirty="0" smtClean="0"/>
              <a:t>383 g </a:t>
            </a:r>
            <a:r>
              <a:rPr lang="lt-LT" sz="2000" dirty="0"/>
              <a:t>angliavandenių, </a:t>
            </a:r>
            <a:r>
              <a:rPr lang="lt-LT" sz="2000" dirty="0" smtClean="0"/>
              <a:t>57 g </a:t>
            </a:r>
            <a:r>
              <a:rPr lang="lt-LT" sz="2000" dirty="0"/>
              <a:t>baltymų, </a:t>
            </a:r>
            <a:r>
              <a:rPr lang="lt-LT" sz="2000" dirty="0" smtClean="0"/>
              <a:t>5 g </a:t>
            </a:r>
            <a:r>
              <a:rPr lang="lt-LT" sz="2000" dirty="0"/>
              <a:t>riebalų, </a:t>
            </a:r>
            <a:r>
              <a:rPr lang="lt-LT" sz="2000" dirty="0" smtClean="0"/>
              <a:t>0 mg </a:t>
            </a:r>
            <a:r>
              <a:rPr lang="lt-LT" sz="2000" dirty="0"/>
              <a:t>cholesterolio.</a:t>
            </a:r>
          </a:p>
        </p:txBody>
      </p:sp>
    </p:spTree>
    <p:extLst>
      <p:ext uri="{BB962C8B-B14F-4D97-AF65-F5344CB8AC3E}">
        <p14:creationId xmlns:p14="http://schemas.microsoft.com/office/powerpoint/2010/main" val="11327369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5" name="TextBox 4"/>
          <p:cNvSpPr txBox="1"/>
          <p:nvPr/>
        </p:nvSpPr>
        <p:spPr>
          <a:xfrm>
            <a:off x="834980" y="590282"/>
            <a:ext cx="11050074" cy="1815882"/>
          </a:xfrm>
          <a:prstGeom prst="rect">
            <a:avLst/>
          </a:prstGeom>
          <a:noFill/>
        </p:spPr>
        <p:txBody>
          <a:bodyPr wrap="square" rtlCol="0">
            <a:spAutoFit/>
          </a:bodyPr>
          <a:lstStyle/>
          <a:p>
            <a:r>
              <a:rPr lang="lt-LT" sz="2800" b="1" dirty="0" smtClean="0"/>
              <a:t>                              Kaip </a:t>
            </a:r>
            <a:r>
              <a:rPr lang="lt-LT" sz="2800" b="1" dirty="0"/>
              <a:t>teisingai laikyti duoną, kad ši </a:t>
            </a:r>
            <a:r>
              <a:rPr lang="lt-LT" sz="2800" b="1" dirty="0" smtClean="0"/>
              <a:t>nesupelytų</a:t>
            </a:r>
          </a:p>
          <a:p>
            <a:endParaRPr lang="lt-LT" sz="2400" dirty="0"/>
          </a:p>
          <a:p>
            <a:r>
              <a:rPr lang="lt-LT" sz="2400" dirty="0"/>
              <a:t/>
            </a:r>
            <a:br>
              <a:rPr lang="lt-LT" sz="2400" dirty="0"/>
            </a:br>
            <a:r>
              <a:rPr lang="lt-LT" dirty="0"/>
              <a:t/>
            </a:r>
            <a:br>
              <a:rPr lang="lt-LT" dirty="0"/>
            </a:br>
            <a:endParaRPr lang="lt-LT" dirty="0">
              <a:effectLst/>
            </a:endParaRPr>
          </a:p>
        </p:txBody>
      </p:sp>
      <p:pic>
        <p:nvPicPr>
          <p:cNvPr id="6" name="Paveikslėlis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1786" y="1918205"/>
            <a:ext cx="9245600" cy="4572000"/>
          </a:xfrm>
          <a:prstGeom prst="rect">
            <a:avLst/>
          </a:prstGeom>
        </p:spPr>
      </p:pic>
    </p:spTree>
    <p:extLst>
      <p:ext uri="{BB962C8B-B14F-4D97-AF65-F5344CB8AC3E}">
        <p14:creationId xmlns:p14="http://schemas.microsoft.com/office/powerpoint/2010/main" val="4183064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TotalTime>
  <Words>995</Words>
  <Application>Microsoft Office PowerPoint</Application>
  <PresentationFormat>Widescreen</PresentationFormat>
  <Paragraphs>70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tema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KVIETINĖ DUONA</dc:title>
  <dc:creator>User</dc:creator>
  <cp:lastModifiedBy>Evelina</cp:lastModifiedBy>
  <cp:revision>27</cp:revision>
  <dcterms:created xsi:type="dcterms:W3CDTF">2017-10-20T17:55:34Z</dcterms:created>
  <dcterms:modified xsi:type="dcterms:W3CDTF">2026-04-17T06:38:38Z</dcterms:modified>
</cp:coreProperties>
</file>