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6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lt-L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7" d="100"/>
          <a:sy n="87" d="100"/>
        </p:scale>
        <p:origin x="528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6FBA9A-04E7-4EBB-B9DA-7C8544DDAB46}" type="datetimeFigureOut">
              <a:rPr lang="lt-LT" smtClean="0"/>
              <a:t>2026-04-08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B5382D64-628E-4CEA-B3A4-61380B653AC0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110955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6FBA9A-04E7-4EBB-B9DA-7C8544DDAB46}" type="datetimeFigureOut">
              <a:rPr lang="lt-LT" smtClean="0"/>
              <a:t>2026-04-08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B5382D64-628E-4CEA-B3A4-61380B653AC0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3409511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6FBA9A-04E7-4EBB-B9DA-7C8544DDAB46}" type="datetimeFigureOut">
              <a:rPr lang="lt-LT" smtClean="0"/>
              <a:t>2026-04-08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B5382D64-628E-4CEA-B3A4-61380B653AC0}" type="slidenum">
              <a:rPr lang="lt-LT" smtClean="0"/>
              <a:t>‹#›</a:t>
            </a:fld>
            <a:endParaRPr lang="lt-LT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02254098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6FBA9A-04E7-4EBB-B9DA-7C8544DDAB46}" type="datetimeFigureOut">
              <a:rPr lang="lt-LT" smtClean="0"/>
              <a:t>2026-04-08</a:t>
            </a:fld>
            <a:endParaRPr lang="lt-L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B5382D64-628E-4CEA-B3A4-61380B653AC0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7567052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6FBA9A-04E7-4EBB-B9DA-7C8544DDAB46}" type="datetimeFigureOut">
              <a:rPr lang="lt-LT" smtClean="0"/>
              <a:t>2026-04-08</a:t>
            </a:fld>
            <a:endParaRPr lang="lt-L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B5382D64-628E-4CEA-B3A4-61380B653AC0}" type="slidenum">
              <a:rPr lang="lt-LT" smtClean="0"/>
              <a:t>‹#›</a:t>
            </a:fld>
            <a:endParaRPr lang="lt-LT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5973094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6FBA9A-04E7-4EBB-B9DA-7C8544DDAB46}" type="datetimeFigureOut">
              <a:rPr lang="lt-LT" smtClean="0"/>
              <a:t>2026-04-08</a:t>
            </a:fld>
            <a:endParaRPr lang="lt-L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B5382D64-628E-4CEA-B3A4-61380B653AC0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08511072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6FBA9A-04E7-4EBB-B9DA-7C8544DDAB46}" type="datetimeFigureOut">
              <a:rPr lang="lt-LT" smtClean="0"/>
              <a:t>2026-04-08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382D64-628E-4CEA-B3A4-61380B653AC0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8535253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6FBA9A-04E7-4EBB-B9DA-7C8544DDAB46}" type="datetimeFigureOut">
              <a:rPr lang="lt-LT" smtClean="0"/>
              <a:t>2026-04-08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382D64-628E-4CEA-B3A4-61380B653AC0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3986905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6FBA9A-04E7-4EBB-B9DA-7C8544DDAB46}" type="datetimeFigureOut">
              <a:rPr lang="lt-LT" smtClean="0"/>
              <a:t>2026-04-08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382D64-628E-4CEA-B3A4-61380B653AC0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6288068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6FBA9A-04E7-4EBB-B9DA-7C8544DDAB46}" type="datetimeFigureOut">
              <a:rPr lang="lt-LT" smtClean="0"/>
              <a:t>2026-04-08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B5382D64-628E-4CEA-B3A4-61380B653AC0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7485599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6FBA9A-04E7-4EBB-B9DA-7C8544DDAB46}" type="datetimeFigureOut">
              <a:rPr lang="lt-LT" smtClean="0"/>
              <a:t>2026-04-08</a:t>
            </a:fld>
            <a:endParaRPr lang="lt-L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B5382D64-628E-4CEA-B3A4-61380B653AC0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2005704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6FBA9A-04E7-4EBB-B9DA-7C8544DDAB46}" type="datetimeFigureOut">
              <a:rPr lang="lt-LT" smtClean="0"/>
              <a:t>2026-04-08</a:t>
            </a:fld>
            <a:endParaRPr lang="lt-L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B5382D64-628E-4CEA-B3A4-61380B653AC0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0996279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6FBA9A-04E7-4EBB-B9DA-7C8544DDAB46}" type="datetimeFigureOut">
              <a:rPr lang="lt-LT" smtClean="0"/>
              <a:t>2026-04-08</a:t>
            </a:fld>
            <a:endParaRPr lang="lt-L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382D64-628E-4CEA-B3A4-61380B653AC0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40266128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6FBA9A-04E7-4EBB-B9DA-7C8544DDAB46}" type="datetimeFigureOut">
              <a:rPr lang="lt-LT" smtClean="0"/>
              <a:t>2026-04-08</a:t>
            </a:fld>
            <a:endParaRPr lang="lt-L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382D64-628E-4CEA-B3A4-61380B653AC0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6074949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6FBA9A-04E7-4EBB-B9DA-7C8544DDAB46}" type="datetimeFigureOut">
              <a:rPr lang="lt-LT" smtClean="0"/>
              <a:t>2026-04-08</a:t>
            </a:fld>
            <a:endParaRPr lang="lt-L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382D64-628E-4CEA-B3A4-61380B653AC0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7609786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6FBA9A-04E7-4EBB-B9DA-7C8544DDAB46}" type="datetimeFigureOut">
              <a:rPr lang="lt-LT" smtClean="0"/>
              <a:t>2026-04-08</a:t>
            </a:fld>
            <a:endParaRPr lang="lt-L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B5382D64-628E-4CEA-B3A4-61380B653AC0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9206521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6FBA9A-04E7-4EBB-B9DA-7C8544DDAB46}" type="datetimeFigureOut">
              <a:rPr lang="lt-LT" smtClean="0"/>
              <a:t>2026-04-08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B5382D64-628E-4CEA-B3A4-61380B653AC0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275445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7" r:id="rId1"/>
    <p:sldLayoutId id="2147483738" r:id="rId2"/>
    <p:sldLayoutId id="2147483739" r:id="rId3"/>
    <p:sldLayoutId id="2147483740" r:id="rId4"/>
    <p:sldLayoutId id="2147483741" r:id="rId5"/>
    <p:sldLayoutId id="2147483742" r:id="rId6"/>
    <p:sldLayoutId id="2147483743" r:id="rId7"/>
    <p:sldLayoutId id="2147483744" r:id="rId8"/>
    <p:sldLayoutId id="2147483745" r:id="rId9"/>
    <p:sldLayoutId id="2147483746" r:id="rId10"/>
    <p:sldLayoutId id="2147483747" r:id="rId11"/>
    <p:sldLayoutId id="2147483748" r:id="rId12"/>
    <p:sldLayoutId id="2147483749" r:id="rId13"/>
    <p:sldLayoutId id="2147483750" r:id="rId14"/>
    <p:sldLayoutId id="2147483751" r:id="rId15"/>
    <p:sldLayoutId id="2147483752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lt-LT" dirty="0" smtClean="0"/>
              <a:t>Mielinės tešlos gaminių gaminimo įrenginiai ir įrankiai</a:t>
            </a:r>
            <a:endParaRPr lang="lt-LT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8471123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lt-LT" sz="3200" b="1" dirty="0" smtClean="0"/>
              <a:t>Mielinės tešlos gaminių gaminimo įrenginiai:</a:t>
            </a:r>
          </a:p>
          <a:p>
            <a:r>
              <a:rPr lang="lt-LT" b="1" dirty="0" smtClean="0"/>
              <a:t>Mikseriai ir tešlos maišyklės</a:t>
            </a:r>
            <a:r>
              <a:rPr lang="lt-LT" dirty="0" smtClean="0"/>
              <a:t> – naudojami tešlai minkyti, užtikrinant vienodą konsistenciją; </a:t>
            </a:r>
          </a:p>
          <a:p>
            <a:r>
              <a:rPr lang="lt-LT" b="1" dirty="0" smtClean="0"/>
              <a:t>Kepimo krosnys</a:t>
            </a:r>
            <a:r>
              <a:rPr lang="lt-LT" dirty="0" smtClean="0"/>
              <a:t> – skirstomos į elektrines, dujines, konvekcines; reguliuojama temperatūra užtikrina vienodą kepimą: </a:t>
            </a:r>
          </a:p>
          <a:p>
            <a:r>
              <a:rPr lang="lt-LT" b="1" dirty="0" smtClean="0"/>
              <a:t>Tešlos formavimo mašinos</a:t>
            </a:r>
            <a:r>
              <a:rPr lang="lt-LT" dirty="0" smtClean="0"/>
              <a:t> – padeda greitai suformuoti bandeles, ritinėlius ar kepalus; </a:t>
            </a:r>
          </a:p>
          <a:p>
            <a:r>
              <a:rPr lang="lt-LT" b="1" dirty="0" smtClean="0"/>
              <a:t>Tešlos fermentacijos kameros</a:t>
            </a:r>
            <a:r>
              <a:rPr lang="lt-LT" dirty="0" smtClean="0"/>
              <a:t> – palaiko optimalias temperatūros ir drėgmės sąlygas, kad tešla pakiltų vienodai.</a:t>
            </a:r>
          </a:p>
          <a:p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42786621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lt-LT" sz="3200" b="1" dirty="0" smtClean="0"/>
              <a:t>Mielinės tešlos gaminių gaminimo įrankiai:</a:t>
            </a:r>
          </a:p>
          <a:p>
            <a:r>
              <a:rPr lang="lt-LT" b="1" dirty="0" smtClean="0"/>
              <a:t>Mentinės, mentele ir šaukštai</a:t>
            </a:r>
            <a:r>
              <a:rPr lang="lt-LT" dirty="0" smtClean="0"/>
              <a:t> – naudojami tešlos padalijimui ir perkelimui ant kepimo skardų; </a:t>
            </a:r>
          </a:p>
          <a:p>
            <a:r>
              <a:rPr lang="lt-LT" b="1" dirty="0" smtClean="0"/>
              <a:t>Tešlos ritinimo voleliai</a:t>
            </a:r>
            <a:r>
              <a:rPr lang="lt-LT" dirty="0" smtClean="0"/>
              <a:t> – palengvina tešlos ploną iškočiojimą ir formavimą; </a:t>
            </a:r>
          </a:p>
          <a:p>
            <a:r>
              <a:rPr lang="lt-LT" b="1" dirty="0" smtClean="0"/>
              <a:t>Kepimo formos ir kepimo skardos</a:t>
            </a:r>
            <a:r>
              <a:rPr lang="lt-LT" dirty="0" smtClean="0"/>
              <a:t> – užtikrina formos ir dydžio vienodumą; </a:t>
            </a:r>
          </a:p>
          <a:p>
            <a:r>
              <a:rPr lang="lt-LT" b="1" dirty="0" smtClean="0"/>
              <a:t>Matavimo įrankiai</a:t>
            </a:r>
            <a:r>
              <a:rPr lang="lt-LT" dirty="0" smtClean="0"/>
              <a:t> – svarstyklės ir matavimo indeliai reikalingi tiksliai receptų proporcijai.</a:t>
            </a:r>
          </a:p>
          <a:p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16534935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41131" y="1825625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lang="lt-LT" sz="3200" b="1" dirty="0" smtClean="0"/>
              <a:t>Saugaus darbo reikalavimai:</a:t>
            </a:r>
          </a:p>
          <a:p>
            <a:r>
              <a:rPr lang="lt-LT" dirty="0" smtClean="0"/>
              <a:t>Naudoti </a:t>
            </a:r>
            <a:r>
              <a:rPr lang="lt-LT" b="1" dirty="0" smtClean="0"/>
              <a:t>asmenines apsaugos priemones</a:t>
            </a:r>
            <a:r>
              <a:rPr lang="lt-LT" dirty="0" smtClean="0"/>
              <a:t>: pirštines, prijuostes, kepures, kad būtų išvengta nudegimų, įpjovimų ir kontakto su nešvarumais; </a:t>
            </a:r>
          </a:p>
          <a:p>
            <a:r>
              <a:rPr lang="lt-LT" dirty="0" smtClean="0"/>
              <a:t>Laikyti įrenginius </a:t>
            </a:r>
            <a:r>
              <a:rPr lang="lt-LT" b="1" dirty="0" smtClean="0"/>
              <a:t>švarius ir techniškai tvarkingus</a:t>
            </a:r>
            <a:r>
              <a:rPr lang="lt-LT" dirty="0" smtClean="0"/>
              <a:t>, kad išvengti gedimų ar nelaimingų atsitikimų; </a:t>
            </a:r>
          </a:p>
          <a:p>
            <a:r>
              <a:rPr lang="lt-LT" dirty="0" smtClean="0"/>
              <a:t>Nepalikti tešlos ar įrankių </a:t>
            </a:r>
            <a:r>
              <a:rPr lang="lt-LT" b="1" dirty="0" smtClean="0"/>
              <a:t>netvarkingai</a:t>
            </a:r>
            <a:r>
              <a:rPr lang="lt-LT" dirty="0" smtClean="0"/>
              <a:t>, ypač ant grindų ar darbo stalų, kad nesukeltų traumų.</a:t>
            </a:r>
          </a:p>
          <a:p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14100607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lt-LT" sz="3200" b="1" dirty="0" smtClean="0"/>
              <a:t>Geros higienos praktikos taisyklės:</a:t>
            </a:r>
          </a:p>
          <a:p>
            <a:r>
              <a:rPr lang="lt-LT" b="1" dirty="0" smtClean="0"/>
              <a:t>Rankų plovimas</a:t>
            </a:r>
            <a:r>
              <a:rPr lang="lt-LT" dirty="0" smtClean="0"/>
              <a:t> prieš darbą, po pertraukų ir po kontakto su žaliu maistu; </a:t>
            </a:r>
          </a:p>
          <a:p>
            <a:r>
              <a:rPr lang="lt-LT" b="1" dirty="0" smtClean="0"/>
              <a:t>Įrankių ir paviršių dezinfekcija</a:t>
            </a:r>
            <a:r>
              <a:rPr lang="lt-LT" dirty="0" smtClean="0"/>
              <a:t> – po kiekvienos darbo pamainos ir po didesnių procedūrų; </a:t>
            </a:r>
          </a:p>
          <a:p>
            <a:r>
              <a:rPr lang="lt-LT" dirty="0" smtClean="0"/>
              <a:t>Tešlos gamyba </a:t>
            </a:r>
            <a:r>
              <a:rPr lang="lt-LT" b="1" dirty="0" smtClean="0"/>
              <a:t>tik švariomis priemonėmis</a:t>
            </a:r>
            <a:r>
              <a:rPr lang="lt-LT" dirty="0" smtClean="0"/>
              <a:t> – skardos, mentele, ritinukai turi būti švarūs ir dezinfekuoti.</a:t>
            </a:r>
          </a:p>
          <a:p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5629453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lt-LT" sz="3200" b="1" dirty="0" smtClean="0"/>
              <a:t>Išvados</a:t>
            </a:r>
          </a:p>
          <a:p>
            <a:r>
              <a:rPr lang="lt-LT" dirty="0" smtClean="0"/>
              <a:t>Tinkamai paruošti įrenginiai ir įrankiai užtikrina </a:t>
            </a:r>
            <a:r>
              <a:rPr lang="lt-LT" b="1" dirty="0" smtClean="0"/>
              <a:t>kokybišką mielinių gaminių gamybą;</a:t>
            </a:r>
            <a:r>
              <a:rPr lang="lt-LT" dirty="0" smtClean="0"/>
              <a:t> </a:t>
            </a:r>
          </a:p>
          <a:p>
            <a:r>
              <a:rPr lang="lt-LT" dirty="0" smtClean="0"/>
              <a:t>Saugi ir higieniška darbo aplinka </a:t>
            </a:r>
            <a:r>
              <a:rPr lang="lt-LT" b="1" dirty="0" smtClean="0"/>
              <a:t>sumažina riziką</a:t>
            </a:r>
            <a:r>
              <a:rPr lang="lt-LT" dirty="0" smtClean="0"/>
              <a:t> ir užtikrina skanų produktą klientams; </a:t>
            </a:r>
          </a:p>
          <a:p>
            <a:r>
              <a:rPr lang="lt-LT" dirty="0" smtClean="0"/>
              <a:t>Šios taisyklės padeda palaikyti tradicines </a:t>
            </a:r>
            <a:r>
              <a:rPr lang="lt-LT" b="1" dirty="0" smtClean="0"/>
              <a:t>kepimo praktikas</a:t>
            </a:r>
            <a:r>
              <a:rPr lang="lt-LT" dirty="0" smtClean="0"/>
              <a:t>, kuriomis remiasi profesionalūs kepėjai.</a:t>
            </a:r>
          </a:p>
          <a:p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3780414846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</TotalTime>
  <Words>273</Words>
  <Application>Microsoft Office PowerPoint</Application>
  <PresentationFormat>Widescreen</PresentationFormat>
  <Paragraphs>23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Century Gothic</vt:lpstr>
      <vt:lpstr>Wingdings 3</vt:lpstr>
      <vt:lpstr>Wisp</vt:lpstr>
      <vt:lpstr>Mielinės tešlos gaminių gaminimo įrenginiai ir įrankiai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Mielinės tešlos gaminių gaminimo įrenginiai ir įrankiai</dc:title>
  <dc:creator>Evelina</dc:creator>
  <cp:lastModifiedBy>Evelina</cp:lastModifiedBy>
  <cp:revision>2</cp:revision>
  <dcterms:created xsi:type="dcterms:W3CDTF">2026-04-08T11:04:43Z</dcterms:created>
  <dcterms:modified xsi:type="dcterms:W3CDTF">2026-04-08T11:06:24Z</dcterms:modified>
</cp:coreProperties>
</file>