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/>
              <a:t>Pusgaminių iš sausainių tešlos formavimas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975" y="67824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 smtClean="0"/>
              <a:t>Formavimo </a:t>
            </a:r>
            <a:r>
              <a:rPr lang="lt-LT" sz="2400" b="1" dirty="0"/>
              <a:t>rankomis (kočiojimo delnuose) būdas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Taikymas:</a:t>
            </a:r>
            <a:r>
              <a:rPr lang="lt-LT" sz="2400" dirty="0"/>
              <a:t> Specifiniams gaminiams (pvz., avižiniams sausainiams ar sausainiams su riešutais).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Procesas:</a:t>
            </a:r>
            <a:r>
              <a:rPr lang="lt-LT" sz="2400" dirty="0"/>
              <a:t> Tešla padalinama į vienodus gabalėlius, tarp delnų suformuojamas rutuliukas ir šiek tiek suplojamas ant skardos.</a:t>
            </a:r>
          </a:p>
          <a:p>
            <a:r>
              <a:rPr lang="lt-LT" sz="2400" b="1" dirty="0"/>
              <a:t>E. Sluoksniavimo ir vyniojimo būdas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Taikymas:</a:t>
            </a:r>
            <a:r>
              <a:rPr lang="lt-LT" sz="2400" dirty="0"/>
              <a:t> Dvispalviams (šachmatiniams) arba sraigės formos sausainiams.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Procesas:</a:t>
            </a:r>
            <a:r>
              <a:rPr lang="lt-LT" sz="2400" dirty="0"/>
              <a:t> Suguldomi skirtingų spalvų tešlos sluoksniai, susukami į ritinį („dešrą“), gerai atšaldomi šaldytuve ir supjaustomi griežinėliais.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914400"/>
            <a:ext cx="3714750" cy="247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3571875"/>
            <a:ext cx="371475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5" y="507564"/>
            <a:ext cx="80581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/>
              <a:t>Svarbios technologinės taisyklės formuojant:</a:t>
            </a:r>
          </a:p>
          <a:p>
            <a:pPr>
              <a:buFont typeface="+mj-lt"/>
              <a:buAutoNum type="arabicPeriod"/>
            </a:pPr>
            <a:r>
              <a:rPr lang="lt-LT" sz="3200" b="1" dirty="0"/>
              <a:t>Atstumai:</a:t>
            </a:r>
            <a:r>
              <a:rPr lang="lt-LT" sz="3200" dirty="0"/>
              <a:t> Tarp formuojamų sausainių skardoje turi būti paliekami </a:t>
            </a:r>
            <a:r>
              <a:rPr lang="lt-LT" sz="3200" b="1" dirty="0"/>
              <a:t>2–3 cm tarpai</a:t>
            </a:r>
            <a:r>
              <a:rPr lang="lt-LT" sz="3200" dirty="0"/>
              <a:t>, nes kepdami gaminiai plečiasi.</a:t>
            </a:r>
          </a:p>
          <a:p>
            <a:pPr>
              <a:buFont typeface="+mj-lt"/>
              <a:buAutoNum type="arabicPeriod"/>
            </a:pPr>
            <a:r>
              <a:rPr lang="lt-LT" sz="3200" b="1" dirty="0"/>
              <a:t>Vienodumas:</a:t>
            </a:r>
            <a:r>
              <a:rPr lang="lt-LT" sz="3200" dirty="0"/>
              <a:t> Visi sausainiai vienoje skardoje privalo būti vienodo dydžio ir storio, kad iškeptų tolygiai (mažesni nesudegtų, o dideli neliktų žali).</a:t>
            </a:r>
          </a:p>
          <a:p>
            <a:pPr>
              <a:buFont typeface="+mj-lt"/>
              <a:buAutoNum type="arabicPeriod"/>
            </a:pPr>
            <a:r>
              <a:rPr lang="lt-LT" sz="3200" b="1" dirty="0"/>
              <a:t>Temperatūra:</a:t>
            </a:r>
            <a:r>
              <a:rPr lang="lt-LT" sz="3200" dirty="0"/>
              <a:t> Trapią ir sluoksniuotą tešlą formuoti reikia greitai, kol riebalai nepradėjo tirpti. Jei tešla suminkštėjo – ją būtina grąžinti į šaldytuvą.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35" y="2133600"/>
            <a:ext cx="249701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031" y="149240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dirty="0"/>
              <a:t>Pusgaminių formavimas yra etapas, suteikiantis sausainiams galutinę išvaizdą, dydį ir tekstūrą. Kadangi sausainių tešlos skiriasi savo klampumu (nuo skystos plikytos iki kietos trapios), naudojami skirtingi įrenginiai ir technikos.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89" y="1240815"/>
            <a:ext cx="4089391" cy="254867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52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026" y="946994"/>
            <a:ext cx="58293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/>
              <a:t>Pusgaminių iš sausainių tešlos formavimo įrenginiai ir </a:t>
            </a:r>
            <a:r>
              <a:rPr lang="lt-LT" sz="3200" b="1" dirty="0" smtClean="0"/>
              <a:t>inventorius</a:t>
            </a:r>
          </a:p>
          <a:p>
            <a:endParaRPr lang="lt-LT" sz="2600" b="1" dirty="0"/>
          </a:p>
          <a:p>
            <a:r>
              <a:rPr lang="lt-LT" sz="2600" dirty="0"/>
              <a:t>Priklausomai nuo gamybos masto, naudojamos šios priemonės: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600" b="1" dirty="0"/>
              <a:t>Sausainių formavimo (dozavimo) mašinos:</a:t>
            </a:r>
            <a:r>
              <a:rPr lang="lt-LT" sz="2600" dirty="0"/>
              <a:t> Naudojamos pramonėje. Jos gali būti </a:t>
            </a:r>
            <a:r>
              <a:rPr lang="lt-LT" sz="2600" b="1" dirty="0"/>
              <a:t>stūmoklinės</a:t>
            </a:r>
            <a:r>
              <a:rPr lang="lt-LT" sz="2600" dirty="0"/>
              <a:t> (minkštai tešlai išspausti) arba </a:t>
            </a:r>
            <a:r>
              <a:rPr lang="lt-LT" sz="2600" b="1" dirty="0"/>
              <a:t>rotacinės</a:t>
            </a:r>
            <a:r>
              <a:rPr lang="lt-LT" sz="2600" dirty="0"/>
              <a:t> (kietai tešlai įspausti į metalines formas</a:t>
            </a:r>
            <a:r>
              <a:rPr lang="lt-LT" sz="2600" dirty="0" smtClean="0"/>
              <a:t>).</a:t>
            </a:r>
            <a:endParaRPr lang="lt-LT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22" y="1623269"/>
            <a:ext cx="3489428" cy="40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9058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Tešlos kočiojimo mašinos:</a:t>
            </a:r>
            <a:r>
              <a:rPr lang="lt-LT" sz="3200" dirty="0"/>
              <a:t> Būtinos sluoksniuotai, kapotai ir trapiai tešlai išlyginti iki vienodo storio sluoksnio prieš pjaustymą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4" y="890587"/>
            <a:ext cx="2519363" cy="2519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1" y="3105151"/>
            <a:ext cx="3009900" cy="2652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3124202"/>
            <a:ext cx="2976563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2550" y="1224260"/>
            <a:ext cx="4667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lt-LT" sz="3200" b="1" dirty="0"/>
              <a:t>Konditeriniai maišeliai su antgaliais:</a:t>
            </a:r>
            <a:r>
              <a:rPr lang="lt-LT" sz="3200" dirty="0"/>
              <a:t> </a:t>
            </a:r>
            <a:endParaRPr lang="lt-LT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lt-L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3200" dirty="0" smtClean="0"/>
              <a:t>Pagrindinis </a:t>
            </a:r>
            <a:r>
              <a:rPr lang="lt-LT" sz="3200" dirty="0"/>
              <a:t>įrankis formuojant plikytus sausainius („Elerus“), biskvitinius ar minkštus sviestinius sausainius rankiniu būdu.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94" y="1152525"/>
            <a:ext cx="4176993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3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90838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Kirtikliai (formelės) ir peiliai:</a:t>
            </a:r>
            <a:r>
              <a:rPr lang="lt-LT" sz="3200" dirty="0"/>
              <a:t> Naudojami iškočiotos tešlos pjaustymui. Gali būti metaliniai arba plastikiniai</a:t>
            </a:r>
            <a:r>
              <a:rPr lang="lt-LT" sz="3200" dirty="0" smtClean="0"/>
              <a:t>.</a:t>
            </a:r>
            <a:endParaRPr lang="lt-LT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51" y="833437"/>
            <a:ext cx="2306711" cy="3119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93" y="2538412"/>
            <a:ext cx="36195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37" y="3095625"/>
            <a:ext cx="2576513" cy="28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275" y="86153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Rumbuoti kočėlai</a:t>
            </a:r>
            <a:r>
              <a:rPr lang="lt-LT" sz="3200" b="1" dirty="0" smtClean="0"/>
              <a:t>:</a:t>
            </a:r>
            <a:endParaRPr lang="lt-LT" sz="3200" b="1" dirty="0"/>
          </a:p>
          <a:p>
            <a:r>
              <a:rPr lang="lt-LT" sz="3200" dirty="0" smtClean="0"/>
              <a:t> </a:t>
            </a:r>
            <a:r>
              <a:rPr lang="lt-LT" sz="3200" dirty="0"/>
              <a:t>Naudojami specialiam raštui ant tešlos paviršiaus išgauti</a:t>
            </a:r>
            <a:r>
              <a:rPr lang="lt-LT" sz="3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lt-LT" sz="3200" dirty="0"/>
          </a:p>
          <a:p>
            <a:endParaRPr lang="lt-LT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3200" b="1" dirty="0"/>
              <a:t>Kepimo skardos ir silikoniniai kilimėliai:</a:t>
            </a:r>
            <a:r>
              <a:rPr lang="lt-LT" sz="3200" dirty="0"/>
              <a:t> </a:t>
            </a:r>
            <a:endParaRPr lang="lt-LT" sz="3200" dirty="0" smtClean="0"/>
          </a:p>
          <a:p>
            <a:r>
              <a:rPr lang="lt-LT" sz="3200" dirty="0" smtClean="0"/>
              <a:t>Ant </a:t>
            </a:r>
            <a:r>
              <a:rPr lang="lt-LT" sz="3200" dirty="0"/>
              <a:t>jų formuojami pusgaminiai. Kilimėliai neleidžia gaminiams prikibti ir užtikrina lygią apačią.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12" y="86153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387" y="34909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225" y="603320"/>
            <a:ext cx="64484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/>
              <a:t>Pusgaminių iš sausainių tešlos formavimo </a:t>
            </a:r>
            <a:r>
              <a:rPr lang="lt-LT" sz="3200" b="1" dirty="0" smtClean="0"/>
              <a:t>būdai</a:t>
            </a:r>
          </a:p>
          <a:p>
            <a:endParaRPr lang="lt-LT" sz="3200" b="1" dirty="0"/>
          </a:p>
          <a:p>
            <a:r>
              <a:rPr lang="lt-LT" sz="2400" dirty="0"/>
              <a:t>Formavimo būdas parenkamas pagal tešlos plastiškumą:</a:t>
            </a:r>
          </a:p>
          <a:p>
            <a:r>
              <a:rPr lang="lt-LT" sz="2400" b="1" dirty="0"/>
              <a:t>A. Išspaudimo (dozavimo) būdas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Taikymas:</a:t>
            </a:r>
            <a:r>
              <a:rPr lang="lt-LT" sz="2400" dirty="0"/>
              <a:t> Minkštai, takiai tešlai (plikyta, biskvitinė, minkšta trapioji).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Procesas:</a:t>
            </a:r>
            <a:r>
              <a:rPr lang="lt-LT" sz="2400" dirty="0"/>
              <a:t> Tešla dedama į konditerinį maišelį arba dozavimo mašinos bunkerį ir per antgalį spaudžiama ant skardos. Taip formuojami sausainiai „Gėlytės“, „Riestainiai“ ar plikyti sausainiai</a:t>
            </a:r>
            <a:r>
              <a:rPr lang="lt-LT" sz="2400" dirty="0" smtClean="0"/>
              <a:t>.</a:t>
            </a:r>
            <a:endParaRPr lang="lt-L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899" y="995362"/>
            <a:ext cx="2786063" cy="278606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627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530215"/>
            <a:ext cx="6515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B. Iškirtimo būdas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Taikymas:</a:t>
            </a:r>
            <a:r>
              <a:rPr lang="lt-LT" sz="2400" dirty="0"/>
              <a:t> Kietai, plastiškai tešlai (trapioji, meduolinė).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Procesas:</a:t>
            </a:r>
            <a:r>
              <a:rPr lang="lt-LT" sz="2400" dirty="0"/>
              <a:t> Tešla iškočiojama į 3–7 mm storio lakštą. Formelėmis-kirtikliais išspaudžiami norimos formos sausainiai. Svarbu kirsti kuo arčiau vienas kito, kad liktų kuo mažiau tešlos likučių (nes pakartotinis kočiojimas prastina kokybę).</a:t>
            </a:r>
          </a:p>
          <a:p>
            <a:r>
              <a:rPr lang="lt-LT" sz="2400" b="1" dirty="0"/>
              <a:t>C. Pjaustymo būdas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Taikymas:</a:t>
            </a:r>
            <a:r>
              <a:rPr lang="lt-LT" sz="2400" dirty="0"/>
              <a:t> Sluoksniuotai, kapotai tešlai arba sausainių „batonėliams“.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Procesas:</a:t>
            </a:r>
            <a:r>
              <a:rPr lang="lt-LT" sz="2400" dirty="0"/>
              <a:t> Iškočiotas tešlos lakštas supjaustomas peiliu arba specialiais diskiniais rėžtukais į kvadratus, rombus ar juosteles. Tai greičiausias būdas, nepaliekantis jokių tešlos atliekų.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819149"/>
            <a:ext cx="2990850" cy="239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1" y="3395662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7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484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Pusgaminių iš sausainių tešlos formavimas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Pusgaminių iš sausainių tešlos formavimas</dc:title>
  <dc:creator>mokinys</dc:creator>
  <cp:lastModifiedBy>Evelina</cp:lastModifiedBy>
  <cp:revision>3</cp:revision>
  <dcterms:created xsi:type="dcterms:W3CDTF">2026-01-05T13:24:11Z</dcterms:created>
  <dcterms:modified xsi:type="dcterms:W3CDTF">2026-04-20T05:32:06Z</dcterms:modified>
</cp:coreProperties>
</file>