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57" d="100"/>
          <a:sy n="157" d="100"/>
        </p:scale>
        <p:origin x="-22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Spustelėkite ruošinio paantraštės stiliui keisti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43DA-B8CA-47C1-95A9-5E8F6202BA33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558-4520-42E4-8670-E635675B8BE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43DA-B8CA-47C1-95A9-5E8F6202BA33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558-4520-42E4-8670-E635675B8BE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43DA-B8CA-47C1-95A9-5E8F6202BA33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558-4520-42E4-8670-E635675B8BE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43DA-B8CA-47C1-95A9-5E8F6202BA33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558-4520-42E4-8670-E635675B8BE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43DA-B8CA-47C1-95A9-5E8F6202BA33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558-4520-42E4-8670-E635675B8BE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43DA-B8CA-47C1-95A9-5E8F6202BA33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558-4520-42E4-8670-E635675B8BE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43DA-B8CA-47C1-95A9-5E8F6202BA33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558-4520-42E4-8670-E635675B8BE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43DA-B8CA-47C1-95A9-5E8F6202BA33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558-4520-42E4-8670-E635675B8BE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43DA-B8CA-47C1-95A9-5E8F6202BA33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558-4520-42E4-8670-E635675B8BE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43DA-B8CA-47C1-95A9-5E8F6202BA33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558-4520-42E4-8670-E635675B8BE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43DA-B8CA-47C1-95A9-5E8F6202BA33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558-4520-42E4-8670-E635675B8BE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043DA-B8CA-47C1-95A9-5E8F6202BA33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4B558-4520-42E4-8670-E635675B8BE0}" type="slidenum">
              <a:rPr lang="lt-LT" smtClean="0"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SAUGUS DARBAS DUONOS GAMINIŲ GAMINIMO ĮRENGINIAIS IR ĮRANKIAIS</a:t>
            </a:r>
            <a:endParaRPr lang="lt-LT" dirty="0"/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b="1" dirty="0" smtClean="0"/>
              <a:t>IŠVADOS</a:t>
            </a:r>
            <a:br>
              <a:rPr lang="lt-LT" b="1" dirty="0" smtClean="0"/>
            </a:b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>Saugus darbas kepykloje grindžiamas trimis principais:</a:t>
            </a:r>
          </a:p>
          <a:p>
            <a:r>
              <a:rPr lang="lt-LT" dirty="0" smtClean="0"/>
              <a:t>Techninė sauga</a:t>
            </a:r>
          </a:p>
          <a:p>
            <a:r>
              <a:rPr lang="lt-LT" dirty="0" smtClean="0"/>
              <a:t>Asmens higiena</a:t>
            </a:r>
          </a:p>
          <a:p>
            <a:r>
              <a:rPr lang="lt-LT" dirty="0" smtClean="0"/>
              <a:t>Savikontrolė (</a:t>
            </a:r>
            <a:r>
              <a:rPr lang="lt-LT" b="1" dirty="0" smtClean="0"/>
              <a:t>RVASVT</a:t>
            </a:r>
            <a:r>
              <a:rPr lang="lt-LT" dirty="0" smtClean="0"/>
              <a:t>)</a:t>
            </a:r>
          </a:p>
          <a:p>
            <a:r>
              <a:rPr lang="lt-LT" dirty="0" smtClean="0"/>
              <a:t>Duonos gamyboje nepakanka tik technologinių žinių – būtina laikytis teisės aktų ir geros higienos praktikos reikalavimų.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TEISINIS PAGRINDAS LIETUVOJE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lt-LT" dirty="0" smtClean="0"/>
              <a:t>Saugų darbą ir higieną maisto gamyboje reglamentuoja:</a:t>
            </a:r>
          </a:p>
          <a:p>
            <a:r>
              <a:rPr lang="lt-LT" dirty="0" smtClean="0"/>
              <a:t>Lietuvos Respublikos darbuotojų saugos ir sveikatos įstatymas</a:t>
            </a:r>
          </a:p>
          <a:p>
            <a:r>
              <a:rPr lang="lt-LT" dirty="0" smtClean="0"/>
              <a:t>Lietuvos Respublikos maisto įstatymas</a:t>
            </a:r>
          </a:p>
          <a:p>
            <a:r>
              <a:rPr lang="lt-LT" dirty="0" smtClean="0"/>
              <a:t>Lietuvos higienos norma HN 15:2021</a:t>
            </a:r>
          </a:p>
          <a:p>
            <a:r>
              <a:rPr lang="lt-LT" dirty="0" smtClean="0"/>
              <a:t>Europos Parlamento ir Tarybos reglamentas (EB) Nr. 852/2004</a:t>
            </a:r>
          </a:p>
          <a:p>
            <a:pPr>
              <a:buNone/>
            </a:pPr>
            <a:r>
              <a:rPr lang="lt-LT" dirty="0" smtClean="0"/>
              <a:t>Šie teisės aktai nustato:</a:t>
            </a:r>
          </a:p>
          <a:p>
            <a:r>
              <a:rPr lang="lt-LT" dirty="0" smtClean="0"/>
              <a:t>darbuotojų saugos reikalavimus,</a:t>
            </a:r>
          </a:p>
          <a:p>
            <a:r>
              <a:rPr lang="lt-LT" dirty="0" smtClean="0"/>
              <a:t>maisto saugos ir higienos principus,</a:t>
            </a:r>
          </a:p>
          <a:p>
            <a:r>
              <a:rPr lang="lt-LT" dirty="0" smtClean="0"/>
              <a:t>savikontrolės sistemos taikymą,</a:t>
            </a:r>
          </a:p>
          <a:p>
            <a:r>
              <a:rPr lang="lt-LT" dirty="0" smtClean="0"/>
              <a:t>įrangos saugos ir priežiūros reikalavimus.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SAUGUS DARBAS SU DUONOS GAMYBOS ĮRENGINIAIS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lt-LT" b="1" dirty="0" smtClean="0"/>
              <a:t>Bendrieji reikalavimai</a:t>
            </a:r>
          </a:p>
          <a:p>
            <a:pPr>
              <a:buNone/>
            </a:pPr>
            <a:r>
              <a:rPr lang="lt-LT" dirty="0" smtClean="0"/>
              <a:t>Pagal Darbuotojų saugos ir sveikatos įstatymą:</a:t>
            </a:r>
          </a:p>
          <a:p>
            <a:r>
              <a:rPr lang="lt-LT" dirty="0" smtClean="0"/>
              <a:t>Dirbti leidžiama tik instruktuotiems darbuotojams.</a:t>
            </a:r>
          </a:p>
          <a:p>
            <a:r>
              <a:rPr lang="lt-LT" dirty="0" smtClean="0"/>
              <a:t>Draudžiama dirbti su techniškai netvarkingais įrenginiais.</a:t>
            </a:r>
          </a:p>
          <a:p>
            <a:r>
              <a:rPr lang="lt-LT" dirty="0" smtClean="0"/>
              <a:t>Įrenginiai turi turėti apsauginius gaubtus ir avarinio stabdymo mygtukus.</a:t>
            </a:r>
          </a:p>
          <a:p>
            <a:r>
              <a:rPr lang="lt-LT" dirty="0" smtClean="0"/>
              <a:t>Draudžiama valyti ar remontuoti veikiančią įrangą.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Pavojai dirbant kepykloje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/>
                        <a:t>Įrenginys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/>
                        <a:t>Galimi pavojai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/>
                        <a:t>Prevencija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/>
                        <a:t>Tešlos maišyklė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/>
                        <a:t>Rankų įtraukimas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/>
                        <a:t>Apsauginiai gaubtai, stabdymas prieš atidarant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/>
                        <a:t>Tešlos dalytuvas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/>
                        <a:t>Prispaudimas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/>
                        <a:t>Darbas tik su apsaugomis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/>
                        <a:t>Krosnis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/>
                        <a:t>Nudegimai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/>
                        <a:t>Karščiui atsparios pirštinės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/>
                        <a:t>Pjaustyklė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/>
                        <a:t>Įsipjovimai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Apsauginiai laikikliai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SAUGUS DARBAS SU ĮRANKIAIS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t-LT" b="1" dirty="0" smtClean="0"/>
              <a:t>Reikalavimai:</a:t>
            </a:r>
          </a:p>
          <a:p>
            <a:r>
              <a:rPr lang="lt-LT" dirty="0" smtClean="0"/>
              <a:t>Peiliai turi būti aštrūs (bukais peiliais – didesnė trauma).</a:t>
            </a:r>
          </a:p>
          <a:p>
            <a:r>
              <a:rPr lang="lt-LT" dirty="0" smtClean="0"/>
              <a:t>Įrankiai laikomi tam skirtose vietose.</a:t>
            </a:r>
          </a:p>
          <a:p>
            <a:r>
              <a:rPr lang="lt-LT" dirty="0" smtClean="0"/>
              <a:t>Sugedę ar pažeisti įrankiai nenaudojami.</a:t>
            </a:r>
          </a:p>
          <a:p>
            <a:r>
              <a:rPr lang="lt-LT" dirty="0" smtClean="0"/>
              <a:t>Draudžiama palikti aštrius įrankius darbo paviršiuje.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ASMENS HIGIENOS REIKALAVIMAI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lt-LT" dirty="0" smtClean="0"/>
              <a:t>Pagal HN 15:2021 ir Reglamentą 852/2004:</a:t>
            </a:r>
          </a:p>
          <a:p>
            <a:pPr>
              <a:buNone/>
            </a:pPr>
            <a:r>
              <a:rPr lang="lt-LT" b="1" dirty="0" smtClean="0"/>
              <a:t>Darbuotojas privalo:</a:t>
            </a:r>
          </a:p>
          <a:p>
            <a:r>
              <a:rPr lang="lt-LT" dirty="0" smtClean="0"/>
              <a:t>Dėvėti švarią darbo aprangą.</a:t>
            </a:r>
          </a:p>
          <a:p>
            <a:r>
              <a:rPr lang="lt-LT" dirty="0" smtClean="0"/>
              <a:t>Plauti rankas prieš darbą, po tualeto, po žaliavų tvarkymo.</a:t>
            </a:r>
          </a:p>
          <a:p>
            <a:r>
              <a:rPr lang="lt-LT" dirty="0" smtClean="0"/>
              <a:t>Nedėvėti papuošalų.</a:t>
            </a:r>
          </a:p>
          <a:p>
            <a:r>
              <a:rPr lang="lt-LT" dirty="0" smtClean="0"/>
              <a:t>Dirbti tik sveikos būklės.</a:t>
            </a:r>
          </a:p>
          <a:p>
            <a:r>
              <a:rPr lang="lt-LT" dirty="0" smtClean="0"/>
              <a:t>Turėti galiojančią sveikatos patikrinimo pažymą.</a:t>
            </a:r>
            <a:endParaRPr lang="lt-L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PATALPŲ IR ĮRANGOS HIGIENA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lt-LT" b="1" dirty="0" smtClean="0"/>
              <a:t>Privaloma:</a:t>
            </a:r>
          </a:p>
          <a:p>
            <a:r>
              <a:rPr lang="lt-LT" dirty="0" smtClean="0"/>
              <a:t>Sudaryti valymo ir dezinfekavimo planą.</a:t>
            </a:r>
          </a:p>
          <a:p>
            <a:r>
              <a:rPr lang="lt-LT" dirty="0" smtClean="0"/>
              <a:t>Naudoti maistui tinkamas valymo priemones.</a:t>
            </a:r>
          </a:p>
          <a:p>
            <a:r>
              <a:rPr lang="lt-LT" dirty="0" smtClean="0"/>
              <a:t>Užtikrinti atskiras zonas: žaliavoms ir gatavai produkcijai.</a:t>
            </a:r>
          </a:p>
          <a:p>
            <a:r>
              <a:rPr lang="lt-LT" dirty="0" smtClean="0"/>
              <a:t>Reguliariai registruoti temperatūras.</a:t>
            </a:r>
          </a:p>
          <a:p>
            <a:pPr>
              <a:buNone/>
            </a:pPr>
            <a:r>
              <a:rPr lang="lt-LT" dirty="0" smtClean="0"/>
              <a:t>Įranga turi būti:</a:t>
            </a:r>
          </a:p>
          <a:p>
            <a:r>
              <a:rPr lang="lt-LT" dirty="0" smtClean="0"/>
              <a:t>Lengvai valoma,</a:t>
            </a:r>
          </a:p>
          <a:p>
            <a:r>
              <a:rPr lang="lt-LT" dirty="0" smtClean="0"/>
              <a:t>Iš nerūdijančio plieno ar kitos higieniškos medžiagos,</a:t>
            </a:r>
          </a:p>
          <a:p>
            <a:r>
              <a:rPr lang="lt-LT" dirty="0" smtClean="0"/>
              <a:t>Be rūdžių ar pažeidimų.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b="1" dirty="0" smtClean="0"/>
              <a:t>RVASVT PRINCIPŲ TAIKYMAS DUONOS GAMYBOJE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lt-LT" dirty="0" smtClean="0"/>
              <a:t>Pagal Reglamentą 852/2004:</a:t>
            </a:r>
          </a:p>
          <a:p>
            <a:r>
              <a:rPr lang="lt-LT" b="1" dirty="0" smtClean="0"/>
              <a:t>Kritiniai kontrolės taškai:</a:t>
            </a:r>
          </a:p>
          <a:p>
            <a:r>
              <a:rPr lang="lt-LT" dirty="0" smtClean="0"/>
              <a:t>Žaliavų laikymo temperatūra</a:t>
            </a:r>
          </a:p>
          <a:p>
            <a:r>
              <a:rPr lang="lt-LT" dirty="0" smtClean="0"/>
              <a:t>Tešlos fermentacijos režimas</a:t>
            </a:r>
          </a:p>
          <a:p>
            <a:r>
              <a:rPr lang="lt-LT" dirty="0" smtClean="0"/>
              <a:t>Kepimo temperatūra</a:t>
            </a:r>
          </a:p>
          <a:p>
            <a:r>
              <a:rPr lang="lt-LT" dirty="0" smtClean="0"/>
              <a:t>Produkto aušinimas</a:t>
            </a:r>
          </a:p>
          <a:p>
            <a:r>
              <a:rPr lang="lt-LT" dirty="0" smtClean="0"/>
              <a:t>Kiekvienas etapas turi būti dokumentuojamas.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b="1" dirty="0" smtClean="0"/>
              <a:t>DARBUOTOJŲ ATSAKOMYBĖ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lt-LT" dirty="0" smtClean="0"/>
              <a:t>Darbuotojas atsako už:</a:t>
            </a:r>
          </a:p>
          <a:p>
            <a:r>
              <a:rPr lang="lt-LT" dirty="0" smtClean="0"/>
              <a:t>Savo ir kolegų saugą</a:t>
            </a:r>
          </a:p>
          <a:p>
            <a:r>
              <a:rPr lang="lt-LT" dirty="0" smtClean="0"/>
              <a:t>Taisyklių laikymąsi</a:t>
            </a:r>
          </a:p>
          <a:p>
            <a:r>
              <a:rPr lang="lt-LT" dirty="0" smtClean="0"/>
              <a:t>Pastebėtų gedimų pranešimą</a:t>
            </a:r>
          </a:p>
          <a:p>
            <a:r>
              <a:rPr lang="lt-LT" dirty="0" smtClean="0"/>
              <a:t>Higienos normų vykdymą</a:t>
            </a:r>
          </a:p>
          <a:p>
            <a:pPr>
              <a:buNone/>
            </a:pPr>
            <a:r>
              <a:rPr lang="lt-LT" dirty="0" smtClean="0"/>
              <a:t>Darbdavys atsako už:</a:t>
            </a:r>
          </a:p>
          <a:p>
            <a:r>
              <a:rPr lang="lt-LT" dirty="0" smtClean="0"/>
              <a:t>Instruktavimą</a:t>
            </a:r>
          </a:p>
          <a:p>
            <a:r>
              <a:rPr lang="lt-LT" dirty="0" smtClean="0"/>
              <a:t>Saugias darbo sąlygas</a:t>
            </a:r>
          </a:p>
          <a:p>
            <a:r>
              <a:rPr lang="lt-LT" dirty="0" smtClean="0"/>
              <a:t>Apsaugos priemones</a:t>
            </a:r>
          </a:p>
          <a:p>
            <a:r>
              <a:rPr lang="lt-LT" dirty="0" smtClean="0"/>
              <a:t>Savikontrolės sistemos veikimą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373</Words>
  <Application>Microsoft Office PowerPoint</Application>
  <PresentationFormat>Demonstracija ekrane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10</vt:i4>
      </vt:variant>
    </vt:vector>
  </HeadingPairs>
  <TitlesOfParts>
    <vt:vector size="11" baseType="lpstr">
      <vt:lpstr>Office tema</vt:lpstr>
      <vt:lpstr>SAUGUS DARBAS DUONOS GAMINIŲ GAMINIMO ĮRENGINIAIS IR ĮRANKIAIS</vt:lpstr>
      <vt:lpstr>TEISINIS PAGRINDAS LIETUVOJE</vt:lpstr>
      <vt:lpstr>SAUGUS DARBAS SU DUONOS GAMYBOS ĮRENGINIAIS</vt:lpstr>
      <vt:lpstr>Pavojai dirbant kepykloje</vt:lpstr>
      <vt:lpstr>SAUGUS DARBAS SU ĮRANKIAIS</vt:lpstr>
      <vt:lpstr>ASMENS HIGIENOS REIKALAVIMAI</vt:lpstr>
      <vt:lpstr>PATALPŲ IR ĮRANGOS HIGIENA</vt:lpstr>
      <vt:lpstr>RVASVT PRINCIPŲ TAIKYMAS DUONOS GAMYBOJE</vt:lpstr>
      <vt:lpstr>DARBUOTOJŲ ATSAKOMYBĖ</vt:lpstr>
      <vt:lpstr>IŠVADOS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SAUGUS DARBAS DUONOS GAMINIŲ GAMINIMO ĮRENGINIAIS IR ĮRANKIAIS</dc:title>
  <dc:creator>Geforce_GTX</dc:creator>
  <cp:lastModifiedBy>Geforce_GTX</cp:lastModifiedBy>
  <cp:revision>2</cp:revision>
  <dcterms:created xsi:type="dcterms:W3CDTF">2026-02-26T12:35:51Z</dcterms:created>
  <dcterms:modified xsi:type="dcterms:W3CDTF">2026-02-26T12:47:41Z</dcterms:modified>
</cp:coreProperties>
</file>