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sz="4000" b="1" dirty="0"/>
              <a:t>Sausainių, pusgaminių ir tešlos kokybės nustatymas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409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88377" y="2114482"/>
            <a:ext cx="1065041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b="1" dirty="0"/>
              <a:t>Sausainių tešlos kokybės nustatymas</a:t>
            </a:r>
          </a:p>
          <a:p>
            <a:r>
              <a:rPr lang="lt-LT" sz="2400" dirty="0"/>
              <a:t>Prieš pradedant formuoti sausainius, patikriname, ar tešla pavyko:</a:t>
            </a:r>
          </a:p>
          <a:p>
            <a:r>
              <a:rPr lang="lt-LT" sz="2400" b="1" dirty="0"/>
              <a:t>Išvaizda (Regėjimas):</a:t>
            </a:r>
            <a:r>
              <a:rPr lang="lt-LT" sz="2400" dirty="0"/>
              <a:t> Tešla turi būti vienalytė, be miltų gumulėlių. Pavyzdžiui, trapi tešla turi būti matinė, o plikyta – blizgi.</a:t>
            </a:r>
          </a:p>
          <a:p>
            <a:r>
              <a:rPr lang="lt-LT" sz="2400" b="1" dirty="0"/>
              <a:t>Kvapas (Uoslė):</a:t>
            </a:r>
            <a:r>
              <a:rPr lang="lt-LT" sz="2400" dirty="0"/>
              <a:t> Tešla turi kvepėti šviežiais produktais (sviestu, medumi, prieskoniais). Neturi būti rūgštaus ar gedimo kvapo.</a:t>
            </a:r>
          </a:p>
          <a:p>
            <a:r>
              <a:rPr lang="lt-LT" sz="2400" b="1" dirty="0"/>
              <a:t>Konsistencija (Lytėjimas):</a:t>
            </a:r>
            <a:r>
              <a:rPr lang="lt-LT" sz="2400" dirty="0"/>
              <a:t> * </a:t>
            </a:r>
            <a:r>
              <a:rPr lang="lt-LT" sz="2400" b="1" dirty="0"/>
              <a:t>Trapioji tešla:</a:t>
            </a:r>
            <a:r>
              <a:rPr lang="lt-LT" sz="2400" dirty="0"/>
              <a:t> turi būti plastiška, bet neturi lipti prie rankų.</a:t>
            </a:r>
          </a:p>
          <a:p>
            <a:pPr lvl="1"/>
            <a:r>
              <a:rPr lang="lt-LT" sz="2400" b="1" dirty="0"/>
              <a:t>Meduolinė tešla:</a:t>
            </a:r>
            <a:r>
              <a:rPr lang="lt-LT" sz="2400" dirty="0"/>
              <a:t> neturi būti per kieta (turi lengvai pasiduoti spaudimui).</a:t>
            </a:r>
          </a:p>
          <a:p>
            <a:pPr lvl="1"/>
            <a:r>
              <a:rPr lang="lt-LT" sz="2400" b="1" dirty="0"/>
              <a:t>Plikyta tešla:</a:t>
            </a:r>
            <a:r>
              <a:rPr lang="lt-LT" sz="2400" dirty="0"/>
              <a:t> turi būti pakankamai tiršta, kad nenutekėtų nuo šaukšto, bet lėtai slystų.</a:t>
            </a:r>
          </a:p>
        </p:txBody>
      </p:sp>
      <p:sp>
        <p:nvSpPr>
          <p:cNvPr id="6" name="Rectangle 5"/>
          <p:cNvSpPr/>
          <p:nvPr/>
        </p:nvSpPr>
        <p:spPr>
          <a:xfrm>
            <a:off x="638908" y="619789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sz="2400" dirty="0"/>
              <a:t>K</a:t>
            </a:r>
            <a:r>
              <a:rPr lang="lt-LT" sz="2400" dirty="0" smtClean="0"/>
              <a:t>epėjas </a:t>
            </a:r>
            <a:r>
              <a:rPr lang="lt-LT" sz="2400" dirty="0"/>
              <a:t>turi mokėti „pajusti“ gaminį dar prieš jam patenkant į krosnį. </a:t>
            </a:r>
            <a:r>
              <a:rPr lang="lt-LT" sz="2400" b="1" dirty="0"/>
              <a:t>Juslinis būdas</a:t>
            </a:r>
            <a:r>
              <a:rPr lang="lt-LT" sz="2400" dirty="0"/>
              <a:t> reiškia, kad kokybę nustatome naudodami savo pojūčius: regėjimą, uoslę ir lytėjimą (rankas).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8523" y="787277"/>
            <a:ext cx="251460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785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37285" y="984464"/>
            <a:ext cx="6096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sz="2000" b="1" dirty="0"/>
              <a:t>Sausainių tešlos kokybės nustatymas</a:t>
            </a:r>
          </a:p>
          <a:p>
            <a:r>
              <a:rPr lang="lt-LT" sz="2000" dirty="0"/>
              <a:t>Prieš pradedant formuoti sausainius, patikriname, ar tešla pavyko: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000" b="1" dirty="0"/>
              <a:t>Išvaizda (Regėjimas):</a:t>
            </a:r>
            <a:r>
              <a:rPr lang="lt-LT" sz="2000" dirty="0"/>
              <a:t> Tešla turi būti vienalytė, be miltų gumulėlių. Pavyzdžiui, trapi tešla turi būti matinė, o plikyta – blizgi.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000" b="1" dirty="0"/>
              <a:t>Kvapas (Uoslė):</a:t>
            </a:r>
            <a:r>
              <a:rPr lang="lt-LT" sz="2000" dirty="0"/>
              <a:t> Tešla turi kvepėti šviežiais produktais (sviestu, medumi, prieskoniais). Neturi būti rūgštaus ar gedimo kvapo.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000" b="1" dirty="0"/>
              <a:t>Konsistencija (Lytėjimas):</a:t>
            </a:r>
            <a:r>
              <a:rPr lang="lt-LT" sz="2000" dirty="0"/>
              <a:t> * </a:t>
            </a:r>
            <a:r>
              <a:rPr lang="lt-LT" sz="2000" b="1" dirty="0"/>
              <a:t>Trapioji tešla:</a:t>
            </a:r>
            <a:r>
              <a:rPr lang="lt-LT" sz="2000" dirty="0"/>
              <a:t> turi būti plastiška, bet neturi lipti prie rankų.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lt-LT" sz="2000" b="1" dirty="0"/>
              <a:t>Meduolinė tešla:</a:t>
            </a:r>
            <a:r>
              <a:rPr lang="lt-LT" sz="2000" dirty="0"/>
              <a:t> neturi būti per kieta (turi lengvai pasiduoti spaudimui).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lt-LT" sz="2000" b="1" dirty="0"/>
              <a:t>Plikyta tešla:</a:t>
            </a:r>
            <a:r>
              <a:rPr lang="lt-LT" sz="2000" dirty="0"/>
              <a:t> turi būti pakankamai tiršta, kad nenutekėtų nuo šaukšto, bet lėtai slystų.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262" y="791674"/>
            <a:ext cx="3541469" cy="532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515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6639" y="1116431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sz="2400" b="1" dirty="0"/>
              <a:t>Sausainių pusgaminių kokybės nustatymas</a:t>
            </a:r>
          </a:p>
          <a:p>
            <a:r>
              <a:rPr lang="lt-LT" sz="2400" dirty="0"/>
              <a:t>Pusgaminiai – tai jau suformuoti, bet dar neiškepti sausainiai ant skardos.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/>
              <a:t>Formos tikslumas:</a:t>
            </a:r>
            <a:r>
              <a:rPr lang="lt-LT" sz="2400" dirty="0"/>
              <a:t> Visi sausainiai turi būti vienodo dydžio ir storio. Jei vienas storas, o kitas plonas – jie iškeps netolygiai.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/>
              <a:t>Paviršius:</a:t>
            </a:r>
            <a:r>
              <a:rPr lang="lt-LT" sz="2400" dirty="0"/>
              <a:t> Pusgaminiai turi būti lygūs, be įtrūkimų (nebent toks receptas). Jei tešla skilinėja, vadinasi, ji per sausa.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/>
              <a:t>Atstumai:</a:t>
            </a:r>
            <a:r>
              <a:rPr lang="lt-LT" sz="2400" dirty="0"/>
              <a:t> Tikrinama, ar tarp sausainių palikti tinkami tarpai, kad kepdami jie nesuliptų į vieną blyną.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0835" y="1116431"/>
            <a:ext cx="3233744" cy="431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465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75739" y="936147"/>
            <a:ext cx="6096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sz="2400" b="1" dirty="0"/>
              <a:t>Iškeptų sausainių kokybės nustatymas</a:t>
            </a:r>
          </a:p>
          <a:p>
            <a:r>
              <a:rPr lang="lt-LT" sz="2400" dirty="0"/>
              <a:t>Tai galutinis patikrinimas, ar gaminys tinkamas parduoti ir valgyti: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/>
              <a:t>Spalva:</a:t>
            </a:r>
            <a:r>
              <a:rPr lang="lt-LT" sz="2400" dirty="0"/>
              <a:t> Turi būti auksinė arba šviesiai ruda (priklausomai nuo rūšies). Apačia neturi būti juoda (sudegusi).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/>
              <a:t>Trapumas ir lūžis:</a:t>
            </a:r>
            <a:r>
              <a:rPr lang="lt-LT" sz="2400" dirty="0"/>
              <a:t> Sausainį perlaužiame. Jis turi lengvai lūžti (trapumas), o viduje neturi būti matyti žalių, neiškepusių tešlos vietų.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/>
              <a:t>Skonis ir kvapas:</a:t>
            </a:r>
            <a:r>
              <a:rPr lang="lt-LT" sz="2400" dirty="0"/>
              <a:t> Ragaujame, ar jaučiasi saldumas, sviesto aromatas, ar nėra kartumo.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/>
              <a:t>Forma:</a:t>
            </a:r>
            <a:r>
              <a:rPr lang="lt-LT" sz="2400" dirty="0"/>
              <a:t> Sausainis turi išlaikyti savo formą, nebūti susitraukęs ar per daug išsiliejęs.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023" y="936146"/>
            <a:ext cx="4027460" cy="2598361"/>
          </a:xfrm>
          <a:prstGeom prst="rect">
            <a:avLst/>
          </a:prstGeom>
          <a:effectLst>
            <a:reflection stA="9900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6051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4275" y="1025426"/>
            <a:ext cx="4781550" cy="485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8571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</TotalTime>
  <Words>440</Words>
  <Application>Microsoft Office PowerPoint</Application>
  <PresentationFormat>Widescreen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Organic</vt:lpstr>
      <vt:lpstr>Sausainių, pusgaminių ir tešlos kokybės nustatymas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Sausainių, pusgaminių ir tešlos kokybės nustatymas</dc:title>
  <dc:creator>mokinys</dc:creator>
  <cp:lastModifiedBy>Evelina</cp:lastModifiedBy>
  <cp:revision>2</cp:revision>
  <dcterms:created xsi:type="dcterms:W3CDTF">2026-01-05T13:52:00Z</dcterms:created>
  <dcterms:modified xsi:type="dcterms:W3CDTF">2026-04-20T05:53:05Z</dcterms:modified>
</cp:coreProperties>
</file>