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4/20/2026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4/20/2026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2671231"/>
            <a:ext cx="6815669" cy="1515533"/>
          </a:xfrm>
        </p:spPr>
        <p:txBody>
          <a:bodyPr/>
          <a:lstStyle/>
          <a:p>
            <a:r>
              <a:rPr lang="lt-LT" sz="3200" b="1" dirty="0"/>
              <a:t>Sausainių tešlos rūšys ir gaminiai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lt-LT" b="1" i="1" dirty="0"/>
              <a:t>Sausainių tešlos paruošimo būdai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656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64223" y="571226"/>
            <a:ext cx="6096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lt-LT" sz="2400" b="1" dirty="0"/>
              <a:t>Sausainių tešlos rūšys</a:t>
            </a:r>
          </a:p>
          <a:p>
            <a:r>
              <a:rPr lang="lt-LT" sz="2400" dirty="0"/>
              <a:t>Sausainių tešla klasifikuojama pagal joje esantį riebalų, cukraus kiekį ir maišymo technologiją: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2400" b="1" dirty="0"/>
              <a:t>Trapioji:</a:t>
            </a:r>
            <a:r>
              <a:rPr lang="lt-LT" sz="2400" dirty="0"/>
              <a:t> Daug riebalų ir cukraus, mažai drėgmės.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2400" b="1" dirty="0"/>
              <a:t>Meduolinė:</a:t>
            </a:r>
            <a:r>
              <a:rPr lang="lt-LT" sz="2400" dirty="0"/>
              <a:t> Su medumi arba cukraus sirupu bei prieskoniais.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2400" b="1" dirty="0"/>
              <a:t>Sluoksniuota:</a:t>
            </a:r>
            <a:r>
              <a:rPr lang="lt-LT" sz="2400" dirty="0"/>
              <a:t> Riebalai įterpiami sluoksniais, sukuriant trapią struktūrą.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2400" b="1" dirty="0"/>
              <a:t>Kapota:</a:t>
            </a:r>
            <a:r>
              <a:rPr lang="lt-LT" sz="2400" dirty="0"/>
              <a:t> Panaši į trapiąją, bet gaminama šaltuoju būdu smulkinant riebalus su miltais.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2400" b="1" dirty="0"/>
              <a:t>Plikyta:</a:t>
            </a:r>
            <a:r>
              <a:rPr lang="lt-LT" sz="2400" dirty="0"/>
              <a:t> Miltai užplikomi karštu vandeniu su riebalais, gaunant tuščiavidurę struktūrą.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2400" b="1" dirty="0"/>
              <a:t>Biskvitinė (sausainiams „Damų piršteliai“):</a:t>
            </a:r>
            <a:r>
              <a:rPr lang="lt-LT" sz="2400" dirty="0"/>
              <a:t> Lengva, puri, gaminama išplakant kiaušinius.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7207" y="860547"/>
            <a:ext cx="3816757" cy="2539878"/>
          </a:xfrm>
          <a:prstGeom prst="rect">
            <a:avLst/>
          </a:prstGeom>
          <a:effectLst>
            <a:reflection stA="99000" endPos="65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85509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53025" y="1022688"/>
            <a:ext cx="6096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lt-LT" sz="2800" b="1" dirty="0"/>
              <a:t>Sausainių asortimentas</a:t>
            </a:r>
          </a:p>
          <a:p>
            <a:r>
              <a:rPr lang="lt-LT" sz="2800" dirty="0"/>
              <a:t>Sausainiai skirstomi į:</a:t>
            </a:r>
          </a:p>
          <a:p>
            <a:pPr>
              <a:buFont typeface="+mj-lt"/>
              <a:buAutoNum type="arabicPeriod"/>
            </a:pPr>
            <a:r>
              <a:rPr lang="lt-LT" sz="2800" b="1" dirty="0"/>
              <a:t>Cukriniai:</a:t>
            </a:r>
            <a:r>
              <a:rPr lang="lt-LT" sz="2800" dirty="0"/>
              <a:t> Trapūs, turi ryškų raštą ant paviršiaus.</a:t>
            </a:r>
          </a:p>
          <a:p>
            <a:pPr>
              <a:buFont typeface="+mj-lt"/>
              <a:buAutoNum type="arabicPeriod"/>
            </a:pPr>
            <a:r>
              <a:rPr lang="lt-LT" sz="2800" b="1" dirty="0"/>
              <a:t>Glaistyti:</a:t>
            </a:r>
            <a:r>
              <a:rPr lang="lt-LT" sz="2800" dirty="0"/>
              <a:t> Padengti šokoladu, pomada ar glajumi.</a:t>
            </a:r>
          </a:p>
          <a:p>
            <a:pPr>
              <a:buFont typeface="+mj-lt"/>
              <a:buAutoNum type="arabicPeriod"/>
            </a:pPr>
            <a:r>
              <a:rPr lang="lt-LT" sz="2800" b="1" dirty="0"/>
              <a:t>Su įdarais:</a:t>
            </a:r>
            <a:r>
              <a:rPr lang="lt-LT" sz="2800" dirty="0"/>
              <a:t> Riešutų, džemo, varškės ar kremo užpildais.</a:t>
            </a:r>
          </a:p>
          <a:p>
            <a:pPr>
              <a:buFont typeface="+mj-lt"/>
              <a:buAutoNum type="arabicPeriod"/>
            </a:pPr>
            <a:r>
              <a:rPr lang="lt-LT" sz="2800" b="1" dirty="0"/>
              <a:t>Dietiniai/Funkciniai:</a:t>
            </a:r>
            <a:r>
              <a:rPr lang="lt-LT" sz="2800" dirty="0"/>
              <a:t> Su sėlenomis, viso grūdo miltais ar be cukraus.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274" y="1022688"/>
            <a:ext cx="3761747" cy="2501562"/>
          </a:xfrm>
          <a:prstGeom prst="rect">
            <a:avLst/>
          </a:prstGeom>
          <a:effectLst>
            <a:reflection stA="99000" endPos="65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20222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04900" y="736164"/>
            <a:ext cx="6096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lt-LT" sz="2800" b="1" dirty="0"/>
              <a:t>Sausainių tešlos paruošimo būdai</a:t>
            </a:r>
          </a:p>
          <a:p>
            <a:r>
              <a:rPr lang="lt-LT" sz="2800" dirty="0"/>
              <a:t>Kiekviena tešlos rūšis reikalauja specifinės temperatūros ir maišymo sekos.</a:t>
            </a:r>
          </a:p>
          <a:p>
            <a:r>
              <a:rPr lang="lt-LT" sz="2800" b="1" dirty="0"/>
              <a:t>Trapios sausainių tešlos paruošimo būdai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2800" b="1" dirty="0"/>
              <a:t>Procesas:</a:t>
            </a:r>
            <a:r>
              <a:rPr lang="lt-LT" sz="2800" dirty="0"/>
              <a:t> Riebalai išsukami su cukrumi iki purios masės, tada supilami kiaušiniai (arba skystis) ir galiausiai labai greitai įmaišomi miltai.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2800" b="1" dirty="0"/>
              <a:t>Svarbu:</a:t>
            </a:r>
            <a:r>
              <a:rPr lang="lt-LT" sz="2800" dirty="0"/>
              <a:t> Maišyti trumpai, kad nesusiformuotų glitimas, antraip sausainiai bus kieti, o ne trapūs.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2928" y="1071562"/>
            <a:ext cx="3973722" cy="2414588"/>
          </a:xfrm>
          <a:prstGeom prst="rect">
            <a:avLst/>
          </a:prstGeom>
          <a:effectLst>
            <a:reflection stA="99000" endPos="65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43066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00675" y="1313587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lt-LT" sz="2800" b="1" dirty="0"/>
              <a:t>Meduolinės sausainių tešlos paruošimo būdai</a:t>
            </a:r>
          </a:p>
          <a:p>
            <a:r>
              <a:rPr lang="lt-LT" sz="2800" dirty="0"/>
              <a:t>Yra du pagrindiniai būdai:</a:t>
            </a:r>
          </a:p>
          <a:p>
            <a:pPr>
              <a:buFont typeface="+mj-lt"/>
              <a:buAutoNum type="arabicPeriod"/>
            </a:pPr>
            <a:r>
              <a:rPr lang="lt-LT" sz="2800" b="1" dirty="0"/>
              <a:t>Šiltasis (plikytinis):</a:t>
            </a:r>
            <a:r>
              <a:rPr lang="lt-LT" sz="2800" dirty="0"/>
              <a:t> Miltai užplikomi karštu medaus ir cukraus sirupu (apie 65°C). Šie meduoliai ilgiau išlieka švieži.</a:t>
            </a:r>
          </a:p>
          <a:p>
            <a:pPr>
              <a:buFont typeface="+mj-lt"/>
              <a:buAutoNum type="arabicPeriod"/>
            </a:pPr>
            <a:r>
              <a:rPr lang="lt-LT" sz="2800" b="1" dirty="0"/>
              <a:t>Šaltasis:</a:t>
            </a:r>
            <a:r>
              <a:rPr lang="lt-LT" sz="2800" dirty="0"/>
              <a:t> Visos žaliavos maišomos kambario temperatūroje. Šis būdas paprastesnis, bet gaminiai kietesni.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899" y="831771"/>
            <a:ext cx="2466975" cy="3293539"/>
          </a:xfrm>
          <a:prstGeom prst="rect">
            <a:avLst/>
          </a:prstGeom>
          <a:effectLst>
            <a:reflection stA="99000" endPos="65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2129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52500" y="1318736"/>
            <a:ext cx="6096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lt-LT" sz="2800" b="1" dirty="0"/>
              <a:t>Sluoksniuotos sausainių tešlos paruošimo būdai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2800" b="1" dirty="0"/>
              <a:t>Lankstymo metodas:</a:t>
            </a:r>
            <a:r>
              <a:rPr lang="lt-LT" sz="2800" dirty="0"/>
              <a:t> Paruošiama pagrindinė tešla, į ją įvyniojamas riebalų blokas. Tešla daug kartų kočiojama ir lankstoma (pvz., 3x4 ar 4x4 sluoksniai), tarp lankstymų ją atšaldant. Kepant garai pakelia sluoksnius</a:t>
            </a:r>
            <a:r>
              <a:rPr lang="lt-LT" dirty="0"/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5547" y="985837"/>
            <a:ext cx="3562503" cy="2319338"/>
          </a:xfrm>
          <a:prstGeom prst="rect">
            <a:avLst/>
          </a:prstGeom>
          <a:effectLst>
            <a:reflection stA="99000" endPos="65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99723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10175" y="1528286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lt-LT" sz="2800" b="1" dirty="0"/>
              <a:t>Kapotos sausainių tešlos paruošimo būdai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2800" b="1" dirty="0"/>
              <a:t>Šaltasis smulkinimas:</a:t>
            </a:r>
            <a:r>
              <a:rPr lang="lt-LT" sz="2800" dirty="0"/>
              <a:t> Šalti riebalai kapojami peiliu arba trinami su miltais iki „žirniukų“ dydžio trupinių. Tada pilamas šaltas skystis ir tešla greitai suspaudžiama į rutulį. Kepant riebalų gabalėliai tirpsta, palikdami mažas tuštumas, suteikiančias trapumo.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062" y="1213157"/>
            <a:ext cx="3703854" cy="2300288"/>
          </a:xfrm>
          <a:prstGeom prst="rect">
            <a:avLst/>
          </a:prstGeom>
          <a:effectLst>
            <a:reflection stA="99000" endPos="65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80088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04900" y="1265962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lt-LT" sz="2800" b="1" dirty="0"/>
              <a:t>Plikytos sausainių tešlos paruošimo būdai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2800" b="1" dirty="0"/>
              <a:t>Užplikymas:</a:t>
            </a:r>
            <a:r>
              <a:rPr lang="lt-LT" sz="2800" dirty="0"/>
              <a:t> Vanduo, riebalai ir druska užvirinami. Į verdantį skystį supilami miltai ir intensyviai maišomi („plikomi“), kol tešla atšoka nuo puodo sienelių.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2800" b="1" dirty="0"/>
              <a:t>Kiaušinių įmaišymas:</a:t>
            </a:r>
            <a:r>
              <a:rPr lang="lt-LT" sz="2800" dirty="0"/>
              <a:t> Tešla atvėsinama iki 60°C ir po vieną įplakami kiaušiniai, kol masė tampa blizgi ir tąsi.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1486" y="1004887"/>
            <a:ext cx="3890389" cy="2814638"/>
          </a:xfrm>
          <a:prstGeom prst="rect">
            <a:avLst/>
          </a:prstGeom>
          <a:effectLst>
            <a:reflection stA="99000" endPos="65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12381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100" y="1800225"/>
            <a:ext cx="5029200" cy="31432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1676" y="1266825"/>
            <a:ext cx="4635374" cy="2438400"/>
          </a:xfrm>
          <a:prstGeom prst="rect">
            <a:avLst/>
          </a:prstGeom>
          <a:effectLst>
            <a:reflection stA="99000" endPos="65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05163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</TotalTime>
  <Words>396</Words>
  <Application>Microsoft Office PowerPoint</Application>
  <PresentationFormat>Widescreen</PresentationFormat>
  <Paragraphs>32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Garamond</vt:lpstr>
      <vt:lpstr>Organic</vt:lpstr>
      <vt:lpstr>Sausainių tešlos rūšys ir gaminiai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Sausainių tešlos rūšys ir gaminiai </dc:title>
  <dc:creator>mokinys</dc:creator>
  <cp:lastModifiedBy>Evelina</cp:lastModifiedBy>
  <cp:revision>2</cp:revision>
  <dcterms:created xsi:type="dcterms:W3CDTF">2026-01-05T13:13:09Z</dcterms:created>
  <dcterms:modified xsi:type="dcterms:W3CDTF">2026-04-20T05:44:56Z</dcterms:modified>
</cp:coreProperties>
</file>