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1" r:id="rId6"/>
    <p:sldId id="262" r:id="rId7"/>
    <p:sldId id="263" r:id="rId8"/>
    <p:sldId id="266" r:id="rId9"/>
    <p:sldId id="267" r:id="rId10"/>
    <p:sldId id="268" r:id="rId11"/>
    <p:sldId id="270" r:id="rId12"/>
    <p:sldId id="265" r:id="rId13"/>
    <p:sldId id="271" r:id="rId14"/>
    <p:sldId id="273" r:id="rId15"/>
    <p:sldId id="274" r:id="rId16"/>
    <p:sldId id="275" r:id="rId17"/>
    <p:sldId id="276" r:id="rId1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0" d="100"/>
          <a:sy n="80" d="100"/>
        </p:scale>
        <p:origin x="58" y="2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B61BEF0D-F0BB-DE4B-95CE-6DB70DBA9567}" type="datetimeFigureOut">
              <a:rPr lang="en-US" dirty="0"/>
              <a:pPr/>
              <a:t>1/20/2026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1/20/2026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1/20/2026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1/20/2026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1/20/2026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1/20/2026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1/20/2026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1/20/2026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1/20/2026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647F38-B617-4D2F-AE0A-013F0C4D2C57}" type="datetimeFigureOut">
              <a:rPr lang="en-US" dirty="0"/>
              <a:t>1/20/2026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799C9-84D9-46D2-A11E-BCF8A720529D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1/20/2026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FA754-D5C3-4E66-96A6-867B257F58DC}" type="datetimeFigureOut">
              <a:rPr lang="en-US" dirty="0"/>
              <a:t>1/20/2026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4065D-F351-4B03-BD91-D8A6B8D4B36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1/20/2026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1/20/2026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1/20/2026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1/20/2026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1/20/2026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1/20/2026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8" r:id="rId2"/>
    <p:sldLayoutId id="2147483651" r:id="rId3"/>
    <p:sldLayoutId id="2147483669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57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58" r:id="rId16"/>
    <p:sldLayoutId id="2147483659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lt-LT" dirty="0" smtClean="0"/>
              <a:t>SAUSAINIŲ GAMINIMAS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25101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828675" y="629841"/>
            <a:ext cx="7181850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lt-LT" sz="2400" b="1" dirty="0"/>
              <a:t>Sluoksniuotų sausainių fasavimas ir pakavimas</a:t>
            </a:r>
          </a:p>
          <a:p>
            <a:r>
              <a:rPr lang="lt-LT" sz="2400" dirty="0"/>
              <a:t>Šie sausainiai yra </a:t>
            </a:r>
            <a:r>
              <a:rPr lang="lt-LT" sz="2400" b="1" dirty="0"/>
              <a:t>patys trapiausi</a:t>
            </a:r>
            <a:r>
              <a:rPr lang="lt-LT" sz="2400" dirty="0"/>
              <a:t>, todėl juos pakuoti reikia itin atsargiai.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lt-LT" sz="2400" b="1" dirty="0"/>
              <a:t>Jautrumas drėgmei:</a:t>
            </a:r>
            <a:r>
              <a:rPr lang="lt-LT" sz="2400" dirty="0"/>
              <a:t> Sluoksniuoti gaminiai labai greitai praranda traškumą drėgnoje patalpoje (pasidaro „guminiai“), todėl juos pakuoti reikia iškart, kai tik jie atvėsta.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lt-LT" sz="2400" b="1" dirty="0"/>
              <a:t>Apsauga nuo sulūžimo:</a:t>
            </a:r>
            <a:endParaRPr lang="lt-LT" sz="2400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lt-LT" sz="2400" b="1" dirty="0"/>
              <a:t>Kietos dėžutės:</a:t>
            </a:r>
            <a:r>
              <a:rPr lang="lt-LT" sz="2400" dirty="0"/>
              <a:t> Geriausia naudoti plastikinius arba kartoninius indelius su dangteliais.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lt-LT" sz="2400" b="1" dirty="0"/>
              <a:t>Nekrovimas krūvomis:</a:t>
            </a:r>
            <a:r>
              <a:rPr lang="lt-LT" sz="2400" dirty="0"/>
              <a:t> Negalima sausainių dėti vienas ant kito per daug sluoksnių, nes apatiniai tiesiog sutrupės.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lt-LT" sz="2400" b="1" dirty="0"/>
              <a:t>Ženklinimas:</a:t>
            </a:r>
            <a:r>
              <a:rPr lang="lt-LT" sz="2400" dirty="0"/>
              <a:t> Kaip ir kitų gaminių, etiketėje nurodomas pavadinimas, sudėtis (ypač riebalai) ir galiojimo laikas.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03710" y="1455271"/>
            <a:ext cx="3554866" cy="1990725"/>
          </a:xfrm>
          <a:prstGeom prst="rect">
            <a:avLst/>
          </a:prstGeom>
          <a:effectLst>
            <a:reflection stA="99000" endPos="65000" dist="508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50034091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704850" y="892939"/>
            <a:ext cx="6096000" cy="489364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lt-LT" sz="2400" b="1" dirty="0"/>
              <a:t>Kapotos tešlos sausainių kepimo režimai</a:t>
            </a:r>
          </a:p>
          <a:p>
            <a:r>
              <a:rPr lang="lt-LT" sz="2400" dirty="0"/>
              <a:t>Panašiai kaip ir sluoksniuotai tešlai, kapotai tešlai reikia „šiluminio šoko“, kad ji taptų traški.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lt-LT" sz="2400" b="1" dirty="0"/>
              <a:t>Temperatūra:</a:t>
            </a:r>
            <a:r>
              <a:rPr lang="lt-LT" sz="2400" dirty="0"/>
              <a:t> Kepama </a:t>
            </a:r>
            <a:r>
              <a:rPr lang="lt-LT" sz="2400" b="1" dirty="0"/>
              <a:t>200–220°C</a:t>
            </a:r>
            <a:r>
              <a:rPr lang="lt-LT" sz="2400" dirty="0"/>
              <a:t> temperatūroje.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lt-LT" sz="2400" dirty="0"/>
              <a:t>Jei temperatūra bus per maža, riebalai ištekės dar nespėjus sutvirtėti tešlai, ir sausainis bus kietas bei riebus.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lt-LT" sz="2400" b="1" dirty="0"/>
              <a:t>Trukmė:</a:t>
            </a:r>
            <a:r>
              <a:rPr lang="lt-LT" sz="2400" dirty="0"/>
              <a:t> Kepama </a:t>
            </a:r>
            <a:r>
              <a:rPr lang="lt-LT" sz="2400" b="1" dirty="0"/>
              <a:t>10–15 minučių</a:t>
            </a:r>
            <a:r>
              <a:rPr lang="lt-LT" sz="2400" dirty="0"/>
              <a:t>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lt-LT" sz="2400" b="1" dirty="0"/>
              <a:t>Svarbu:</a:t>
            </a:r>
            <a:r>
              <a:rPr lang="lt-LT" sz="2400" dirty="0"/>
              <a:t> Prieš kepant kapotos tešlos sausainius rekomenduojama gerai </a:t>
            </a:r>
            <a:r>
              <a:rPr lang="lt-LT" sz="2400" b="1" dirty="0"/>
              <a:t>atšaldyti</a:t>
            </a:r>
            <a:r>
              <a:rPr lang="lt-LT" sz="2400" dirty="0"/>
              <a:t> (palaikyti šaldytuve ar šaldiklyje), kad riebalai būtų kieti. Tai garantuoja gaminio sluoksniuotumą</a:t>
            </a:r>
            <a:r>
              <a:rPr lang="lt-LT" dirty="0"/>
              <a:t>.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34174" y="966787"/>
            <a:ext cx="4429126" cy="2328863"/>
          </a:xfrm>
          <a:prstGeom prst="rect">
            <a:avLst/>
          </a:prstGeom>
          <a:effectLst>
            <a:reflection stA="99000" endPos="65000" dist="508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240875020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600700" y="697290"/>
            <a:ext cx="6096000" cy="563231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lt-LT" sz="2400" b="1" dirty="0"/>
              <a:t>Kapotos tešlos sausainių apipavidalinimas</a:t>
            </a:r>
          </a:p>
          <a:p>
            <a:r>
              <a:rPr lang="lt-LT" sz="2400" dirty="0"/>
              <a:t>Kapotai tešlai būdingas natūralus, „namų gamybos“ vaizdas, todėl puošimas paprastai būna minimalistinis: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lt-LT" sz="2400" b="1" dirty="0"/>
              <a:t>Sūrus dekoras:</a:t>
            </a:r>
            <a:r>
              <a:rPr lang="lt-LT" sz="2400" dirty="0"/>
              <a:t> Kapota tešla puikiai tinka nesaldiems sausainiams. Prieš kepant jie aptepami kiaušinio plakiniu ir barstomi </a:t>
            </a:r>
            <a:r>
              <a:rPr lang="lt-LT" sz="2400" b="1" dirty="0"/>
              <a:t>sūriu, kmynais, sezamais</a:t>
            </a:r>
            <a:r>
              <a:rPr lang="lt-LT" sz="2400" dirty="0"/>
              <a:t> ar stambia druska.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lt-LT" sz="2400" b="1" dirty="0"/>
              <a:t>Saldus dekoras:</a:t>
            </a:r>
            <a:r>
              <a:rPr lang="lt-LT" sz="2400" dirty="0"/>
              <a:t> Barstoma cukrumi, smulkintais riešutais.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lt-LT" sz="2400" b="1" dirty="0"/>
              <a:t>Glajus:</a:t>
            </a:r>
            <a:r>
              <a:rPr lang="lt-LT" sz="2400" dirty="0"/>
              <a:t> Iškepę sausainiai gali būti dalinai apliejami šokoladu arba citrininiu glajumi.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lt-LT" sz="2400" b="1" dirty="0"/>
              <a:t>Uogienės „akutės“:</a:t>
            </a:r>
            <a:r>
              <a:rPr lang="lt-LT" sz="2400" dirty="0"/>
              <a:t> Į tešlos apskritimą įspaudžiama duobutė ir įdedama šiek tiek tiršto džemo prieš kepimą.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33475" y="871537"/>
            <a:ext cx="4356666" cy="2290763"/>
          </a:xfrm>
          <a:prstGeom prst="rect">
            <a:avLst/>
          </a:prstGeom>
          <a:effectLst>
            <a:reflection stA="99000" endPos="65000" dist="508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7297772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704849" y="553641"/>
            <a:ext cx="6429375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lt-LT" sz="2400" b="1" dirty="0"/>
              <a:t>Kapotos tešlos sausainių fasavimas ir pakavimas</a:t>
            </a:r>
          </a:p>
          <a:p>
            <a:r>
              <a:rPr lang="lt-LT" sz="2400" dirty="0"/>
              <a:t>Kadangi ši tešla labai trapi ir turi daug riebalų, pakavimas turi savų taisyklių: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lt-LT" sz="2400" b="1" dirty="0"/>
              <a:t>Atvėsinimas:</a:t>
            </a:r>
            <a:r>
              <a:rPr lang="lt-LT" sz="2400" dirty="0"/>
              <a:t> Kaip ir visus sausainius, pakuojame tik visiškai atvėsusius.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lt-LT" sz="2400" b="1" dirty="0"/>
              <a:t>Pakuotės pasirinkimas:</a:t>
            </a:r>
            <a:endParaRPr lang="lt-LT" sz="2400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lt-LT" sz="2400" b="1" dirty="0"/>
              <a:t>Popieriniai maišeliai su langeliu:</a:t>
            </a:r>
            <a:r>
              <a:rPr lang="lt-LT" sz="2400" dirty="0"/>
              <a:t> Tinka trumpam laikymui, nes popierius sugeria riebalų perteklių.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lt-LT" sz="2400" b="1" dirty="0"/>
              <a:t>Plastikiniai indeliai:</a:t>
            </a:r>
            <a:r>
              <a:rPr lang="lt-LT" sz="2400" dirty="0"/>
              <a:t> Apsaugo nuo sutrupėjimo (tai svarbiausia kapotai tešlai).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lt-LT" sz="2400" b="1" dirty="0"/>
              <a:t>Laikymo sąlygos:</a:t>
            </a:r>
            <a:r>
              <a:rPr lang="lt-LT" sz="2400" dirty="0"/>
              <a:t> Šie sausainiai greitai sugeria kvapus, todėl juos reikia laikyti toliau nuo stiprų kvapą turinčių produktų (pvz., prieskonių ar valiklių).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52870" y="976312"/>
            <a:ext cx="4243755" cy="2586038"/>
          </a:xfrm>
          <a:prstGeom prst="rect">
            <a:avLst/>
          </a:prstGeom>
          <a:effectLst>
            <a:reflection stA="99000" endPos="65000" dist="508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317835498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09599" y="590967"/>
            <a:ext cx="7762875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lt-LT" sz="2400" b="1" dirty="0"/>
              <a:t>Plikytos tešlos sausainių kepimo režimai</a:t>
            </a:r>
          </a:p>
          <a:p>
            <a:r>
              <a:rPr lang="lt-LT" sz="2400" dirty="0"/>
              <a:t>Plikytos tešlos kepimas reikalauja didelio tikslumo. Jei krosnis bus atidaryta per anksti, sausainiai akimirksniu sukris.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lt-LT" sz="2400" b="1" dirty="0"/>
              <a:t>Temperatūros kaita:</a:t>
            </a:r>
            <a:endParaRPr lang="lt-LT" sz="2400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lt-LT" sz="2400" b="1" dirty="0"/>
              <a:t>Pradžia (pirma fazė):</a:t>
            </a:r>
            <a:r>
              <a:rPr lang="lt-LT" sz="2400" dirty="0"/>
              <a:t> Kepama aukštoje temperatūroje (</a:t>
            </a:r>
            <a:r>
              <a:rPr lang="lt-LT" sz="2400" b="1" dirty="0"/>
              <a:t>210–220°C</a:t>
            </a:r>
            <a:r>
              <a:rPr lang="lt-LT" sz="2400" dirty="0"/>
              <a:t>) apie 10–15 minučių. Šiuo metu garai sparčiai kelia tešlą į viršų.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lt-LT" sz="2400" b="1" dirty="0"/>
              <a:t>Pabaiga (antra fazė):</a:t>
            </a:r>
            <a:r>
              <a:rPr lang="lt-LT" sz="2400" dirty="0"/>
              <a:t> Temperatūra sumažinama iki </a:t>
            </a:r>
            <a:r>
              <a:rPr lang="lt-LT" sz="2400" b="1" dirty="0"/>
              <a:t>170–180°C</a:t>
            </a:r>
            <a:r>
              <a:rPr lang="lt-LT" sz="2400" dirty="0"/>
              <a:t>, kad gaminiai „išdžiūtų“ ir sutvirtėtų jų sienelės.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lt-LT" sz="2400" b="1" dirty="0"/>
              <a:t>Trukmė:</a:t>
            </a:r>
            <a:r>
              <a:rPr lang="lt-LT" sz="2400" dirty="0"/>
              <a:t> Iš viso kepama apie </a:t>
            </a:r>
            <a:r>
              <a:rPr lang="lt-LT" sz="2400" b="1" dirty="0"/>
              <a:t>30–40 minučių</a:t>
            </a:r>
            <a:r>
              <a:rPr lang="lt-LT" sz="2400" dirty="0"/>
              <a:t>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lt-LT" sz="2400" b="1" dirty="0"/>
              <a:t>Svarbiausia taisyklė:</a:t>
            </a:r>
            <a:r>
              <a:rPr lang="lt-LT" sz="2400" dirty="0"/>
              <a:t> Kepimo metu </a:t>
            </a:r>
            <a:r>
              <a:rPr lang="lt-LT" sz="2400" b="1" dirty="0"/>
              <a:t>draudžiama darinėti krosnies dureles</a:t>
            </a:r>
            <a:r>
              <a:rPr lang="lt-LT" sz="2400" dirty="0"/>
              <a:t>. Į vidų patekęs šaltas oras sustabdys garų kilimą ir sausainiai liks plokšti.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lt-LT" sz="2400" b="1" dirty="0"/>
              <a:t>Požymis, kad iškepė:</a:t>
            </a:r>
            <a:r>
              <a:rPr lang="lt-LT" sz="2400" dirty="0"/>
              <a:t> Sausainiai yra lengvi, kietu paviršiumi, o jų spalva – šviesiai ruda.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91575" y="842962"/>
            <a:ext cx="2495550" cy="3331688"/>
          </a:xfrm>
          <a:prstGeom prst="rect">
            <a:avLst/>
          </a:prstGeom>
          <a:effectLst>
            <a:reflection stA="99000" endPos="65000" dist="508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172592874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952500" y="821115"/>
            <a:ext cx="6096000" cy="489364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lt-LT" sz="2400" b="1" dirty="0"/>
              <a:t>Plikytų sausainių apipavidalinimas (puošimas)</a:t>
            </a:r>
          </a:p>
          <a:p>
            <a:r>
              <a:rPr lang="lt-LT" sz="2400" dirty="0"/>
              <a:t>Dėl tuščiavidurės struktūros šie sausainiai dažniausiai yra užpildomi arba puošiami paviršiuje.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lt-LT" sz="2400" b="1" dirty="0"/>
              <a:t>Įdarai:</a:t>
            </a:r>
            <a:r>
              <a:rPr lang="lt-LT" sz="2400" dirty="0"/>
              <a:t> Konditeriniu švirkštu į sausainio vidų spaudžiamas kremas, džemai arba varškės masė.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lt-LT" sz="2400" b="1" dirty="0"/>
              <a:t>Glaistymas:</a:t>
            </a:r>
            <a:r>
              <a:rPr lang="lt-LT" sz="2400" dirty="0"/>
              <a:t> Viršus panardinamas į ištirpintą šokoladą arba cukrinį glaistą (pomadą).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lt-LT" sz="2400" b="1" dirty="0"/>
              <a:t>Pabarstymas:</a:t>
            </a:r>
            <a:r>
              <a:rPr lang="lt-LT" sz="2400" dirty="0"/>
              <a:t> Kol glaistas drėgnas, barstomi riešutai, perlų cukrus arba spalvoti pabarstukai.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lt-LT" sz="2400" b="1" dirty="0"/>
              <a:t>Cukraus pudra:</a:t>
            </a:r>
            <a:r>
              <a:rPr lang="lt-LT" sz="2400" dirty="0"/>
              <a:t> Paprasčiausias būdas – apibarstyti per sietelį prieš patiekiant.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67432" y="821115"/>
            <a:ext cx="4291105" cy="2855535"/>
          </a:xfrm>
          <a:prstGeom prst="rect">
            <a:avLst/>
          </a:prstGeom>
          <a:effectLst>
            <a:reflection stA="99000" endPos="65000" dist="508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400323103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638675" y="582275"/>
            <a:ext cx="6981825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lt-LT" sz="2400" b="1" dirty="0"/>
              <a:t>Plikytų sausainių fasavimas ir pakavimas</a:t>
            </a:r>
          </a:p>
          <a:p>
            <a:r>
              <a:rPr lang="lt-LT" sz="2400" dirty="0"/>
              <a:t>Kadangi plikyti sausainiai turi labai plonas sieneles ir dažnai yra su drėgnais įdarais, jų galiojimo laikas yra trumpesnis.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lt-LT" sz="2400" b="1" dirty="0"/>
              <a:t>Trapumo išsaugojimas:</a:t>
            </a:r>
            <a:r>
              <a:rPr lang="lt-LT" sz="2400" dirty="0"/>
              <a:t> Jei sausainiai be įdaro, juos reikia laikyti labai sausoje vietoje, nes jie greitai suminkštėja.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lt-LT" sz="2400" b="1" dirty="0"/>
              <a:t>Pakuotės pasirinkimas:</a:t>
            </a:r>
            <a:endParaRPr lang="lt-LT" sz="2400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lt-LT" sz="2400" b="1" dirty="0"/>
              <a:t>Plastikiniai indeliai su dangteliais:</a:t>
            </a:r>
            <a:r>
              <a:rPr lang="lt-LT" sz="2400" dirty="0"/>
              <a:t> Apsaugo gaminius nuo suspaudimo, nes jie yra labai trapūs.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lt-LT" sz="2400" b="1" dirty="0"/>
              <a:t>Kartoninės dėžutės su langeliu:</a:t>
            </a:r>
            <a:r>
              <a:rPr lang="lt-LT" sz="2400" dirty="0"/>
              <a:t> Puikiai tinka, jei gaminiai puošti glaistais.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lt-LT" sz="2400" b="1" dirty="0"/>
              <a:t>Laikymas šaldytuve:</a:t>
            </a:r>
            <a:r>
              <a:rPr lang="lt-LT" sz="2400" dirty="0"/>
              <a:t> Jei sausainiai yra įdaryti kremu, juos </a:t>
            </a:r>
            <a:r>
              <a:rPr lang="lt-LT" sz="2400" b="1" dirty="0"/>
              <a:t>privaloma</a:t>
            </a:r>
            <a:r>
              <a:rPr lang="lt-LT" sz="2400" dirty="0"/>
              <a:t> laikyti šaldytuve ir pakuotėje nurodyti trumpą galiojimo laiką (dažniausiai iki 24–72 valandų).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66824" y="928687"/>
            <a:ext cx="2524125" cy="2948858"/>
          </a:xfrm>
          <a:prstGeom prst="rect">
            <a:avLst/>
          </a:prstGeom>
          <a:effectLst>
            <a:reflection stA="99000" endPos="65000" dist="508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356071627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01307" y="1047750"/>
            <a:ext cx="8466667" cy="4762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05537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841130" y="674555"/>
            <a:ext cx="7326923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lt-LT" sz="2400" b="1" dirty="0"/>
              <a:t>Trapios tešlos sausainių kepimo technologiniai režimai</a:t>
            </a:r>
          </a:p>
          <a:p>
            <a:r>
              <a:rPr lang="lt-LT" sz="2400" dirty="0"/>
              <a:t>Kepimas yra procesas, kurio metu tešla virsta trapiu, auksinės spalvos sausainiu. Svarbiausia čia – </a:t>
            </a:r>
            <a:r>
              <a:rPr lang="lt-LT" sz="2400" b="1" dirty="0"/>
              <a:t>temperatūra</a:t>
            </a:r>
            <a:r>
              <a:rPr lang="lt-LT" sz="2400" dirty="0"/>
              <a:t> ir </a:t>
            </a:r>
            <a:r>
              <a:rPr lang="lt-LT" sz="2400" b="1" dirty="0"/>
              <a:t>laikas</a:t>
            </a:r>
            <a:r>
              <a:rPr lang="lt-LT" sz="2400" dirty="0"/>
              <a:t>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lt-LT" sz="2400" b="1" dirty="0"/>
              <a:t>Temperatūra:</a:t>
            </a:r>
            <a:r>
              <a:rPr lang="lt-LT" sz="2400" dirty="0"/>
              <a:t> Dažniausiai kepama </a:t>
            </a:r>
            <a:r>
              <a:rPr lang="lt-LT" sz="2400" b="1" dirty="0"/>
              <a:t>200–220°C</a:t>
            </a:r>
            <a:r>
              <a:rPr lang="lt-LT" sz="2400" dirty="0"/>
              <a:t> temperatūroje.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lt-LT" sz="2400" dirty="0"/>
              <a:t>Jei temperatūra per žema – sausainiai „ištirpsta“, praranda formą, riebalai išteka ant skardos.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lt-LT" sz="2400" dirty="0"/>
              <a:t>Jei temperatūra per aukšta – paviršius greitai sudega, o vidus lieka neiškepęs.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lt-LT" sz="2400" b="1" dirty="0"/>
              <a:t>Trukmė:</a:t>
            </a:r>
            <a:r>
              <a:rPr lang="lt-LT" sz="2400" dirty="0"/>
              <a:t> Kepama trumpai, nuo </a:t>
            </a:r>
            <a:r>
              <a:rPr lang="lt-LT" sz="2400" b="1" dirty="0"/>
              <a:t>8 iki 15 minučių</a:t>
            </a:r>
            <a:r>
              <a:rPr lang="lt-LT" sz="2400" dirty="0"/>
              <a:t> (priklausomai nuo sausainio dydžio).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lt-LT" sz="2400" b="1" dirty="0"/>
              <a:t>Požymiai, kad iškepė:</a:t>
            </a:r>
            <a:r>
              <a:rPr lang="lt-LT" sz="2400" dirty="0"/>
              <a:t> Sausainio krašteliai tampa auksinės (gelsvai rudos) spalvos, o palietus sausainis yra tvirtas, ne minkštas.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23031" y="941876"/>
            <a:ext cx="2797785" cy="2797785"/>
          </a:xfrm>
          <a:prstGeom prst="rect">
            <a:avLst/>
          </a:prstGeom>
          <a:effectLst>
            <a:reflection stA="99000" endPos="65000" dist="508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90332840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267325" y="644515"/>
            <a:ext cx="6534150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lt-LT" sz="2400" b="1" dirty="0"/>
              <a:t>Trapios tešlos sausainių apipavidalinimas</a:t>
            </a:r>
          </a:p>
          <a:p>
            <a:r>
              <a:rPr lang="lt-LT" sz="2400" dirty="0"/>
              <a:t>Iškepusius ir </a:t>
            </a:r>
            <a:r>
              <a:rPr lang="lt-LT" sz="2400" b="1" dirty="0"/>
              <a:t>atvėsusius</a:t>
            </a:r>
            <a:r>
              <a:rPr lang="lt-LT" sz="2400" dirty="0"/>
              <a:t> sausainius galima papuošti, kad jie būtų gražesni ir skanesni. Tam naudojami įvairūs pusgaminiai: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lt-LT" sz="2400" b="1" dirty="0"/>
              <a:t>Glaistai:</a:t>
            </a:r>
            <a:r>
              <a:rPr lang="lt-LT" sz="2400" dirty="0"/>
              <a:t> Sausainiai panardinami į šokoladinį glaistą arba baltą cukrinį glajų. Galima glaistyti tik pusę sausainio.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lt-LT" sz="2400" b="1" dirty="0"/>
              <a:t>Pabarstukai:</a:t>
            </a:r>
            <a:r>
              <a:rPr lang="lt-LT" sz="2400" dirty="0"/>
              <a:t> Ant drėgno glaisto beriami spalvoti pabarstukai, riešutai, kokoso drožlės.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lt-LT" sz="2400" b="1" dirty="0"/>
              <a:t>Kremo arba džemo klijavimas:</a:t>
            </a:r>
            <a:r>
              <a:rPr lang="lt-LT" sz="2400" dirty="0"/>
              <a:t> Du sausainiai suklijuojami tarp jų tepant uogienę, džemą arba kremą (pvz., sausainiai „Grybukai“ ar „Saldūs sumuštiniai“).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lt-LT" sz="2400" b="1" dirty="0"/>
              <a:t>Cukraus pudra:</a:t>
            </a:r>
            <a:r>
              <a:rPr lang="lt-LT" sz="2400" dirty="0"/>
              <a:t> Paprasčiausias būdas – atvėsusius sausainius apibarstyti cukraus pudra per sietelį.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57287" y="823912"/>
            <a:ext cx="4043571" cy="2690813"/>
          </a:xfrm>
          <a:prstGeom prst="rect">
            <a:avLst/>
          </a:prstGeom>
          <a:effectLst>
            <a:reflection stA="99000" endPos="65000" dist="508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237594107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762000" y="629067"/>
            <a:ext cx="7658100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lt-LT" sz="2400" b="1" dirty="0"/>
              <a:t>Trapios tešlos sausainių fasavimas ir pakavimas</a:t>
            </a:r>
          </a:p>
          <a:p>
            <a:r>
              <a:rPr lang="lt-LT" sz="2400" dirty="0"/>
              <a:t>Kad sausainiai išliktų traškūs ir nesulūžtų, juos būtina tinkamai supakuoti.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lt-LT" sz="2400" b="1" dirty="0"/>
              <a:t>Atvėsinimas:</a:t>
            </a:r>
            <a:r>
              <a:rPr lang="lt-LT" sz="2400" dirty="0"/>
              <a:t> </a:t>
            </a:r>
            <a:r>
              <a:rPr lang="lt-LT" sz="2400" b="1" dirty="0"/>
              <a:t>Svarbu!</a:t>
            </a:r>
            <a:r>
              <a:rPr lang="lt-LT" sz="2400" dirty="0"/>
              <a:t> Negalima pakuoti šiltų sausainių, nes pakuotėje susidarys drėgmė, ir sausainiai taps minkšti bei neskanūs.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lt-LT" sz="2400" b="1" dirty="0"/>
              <a:t>Pakavimo medžiagos:</a:t>
            </a:r>
            <a:endParaRPr lang="lt-LT" sz="2400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lt-LT" sz="2400" b="1" dirty="0"/>
              <a:t>Plastikiniai indeliai (dėžutės):</a:t>
            </a:r>
            <a:r>
              <a:rPr lang="lt-LT" sz="2400" dirty="0"/>
              <a:t> Saugiausia priemonė, kad sausainiai nesutrupėtų transportuojant.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lt-LT" sz="2400" b="1" dirty="0"/>
              <a:t>Maišeliai:</a:t>
            </a:r>
            <a:r>
              <a:rPr lang="lt-LT" sz="2400" dirty="0"/>
              <a:t> Tinka kietesniems sausainiams. Jie turi būti sandariai užrišti.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lt-LT" sz="2400" b="1" dirty="0"/>
              <a:t>Popierinės dėžutės:</a:t>
            </a:r>
            <a:r>
              <a:rPr lang="lt-LT" sz="2400" dirty="0"/>
              <a:t> Leidžia gaminiui „kvėpuoti“, tačiau netinka ilgam laikymui.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lt-LT" sz="2400" b="1" dirty="0"/>
              <a:t>Ženklinimas:</a:t>
            </a:r>
            <a:r>
              <a:rPr lang="lt-LT" sz="2400" dirty="0"/>
              <a:t> Ant pakuotės būtinai užklijuojama etiketė su pavadinimu ir galiojimo data.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20100" y="838200"/>
            <a:ext cx="2771775" cy="2771775"/>
          </a:xfrm>
          <a:prstGeom prst="rect">
            <a:avLst/>
          </a:prstGeom>
          <a:effectLst>
            <a:reflection stA="99000" endPos="65000" dist="508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62170186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771525" y="632936"/>
            <a:ext cx="6096000" cy="563231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lt-LT" sz="2400" b="1" dirty="0"/>
              <a:t>Meduolinės tešlos sausainių kepimo režimai</a:t>
            </a:r>
          </a:p>
          <a:p>
            <a:r>
              <a:rPr lang="lt-LT" sz="2400" dirty="0"/>
              <a:t>Meduolių kepimas skiriasi nuo trapių sausainių, nes meduolinė tešla yra sunkesnė ir tamsesnė.</a:t>
            </a:r>
          </a:p>
          <a:p>
            <a:r>
              <a:rPr lang="lt-LT" sz="2400" b="1" dirty="0"/>
              <a:t>Temperatūra:</a:t>
            </a:r>
            <a:r>
              <a:rPr lang="lt-LT" sz="2400" dirty="0"/>
              <a:t> Meduoliai kepami </a:t>
            </a:r>
            <a:r>
              <a:rPr lang="lt-LT" sz="2400" b="1" dirty="0"/>
              <a:t>200–240°C</a:t>
            </a:r>
            <a:r>
              <a:rPr lang="lt-LT" sz="2400" dirty="0"/>
              <a:t> temperatūroje.</a:t>
            </a:r>
          </a:p>
          <a:p>
            <a:pPr lvl="1"/>
            <a:r>
              <a:rPr lang="lt-LT" sz="2400" dirty="0"/>
              <a:t>Jei meduoliai maži (pvz., figūriniai sausainiai), kepama aukštesnėje temperatūroje trumpiau.</a:t>
            </a:r>
          </a:p>
          <a:p>
            <a:pPr lvl="1"/>
            <a:r>
              <a:rPr lang="lt-LT" sz="2400" dirty="0"/>
              <a:t>Jei meduoliai dideli ar stori, temperatūra šiek tiek mažinama, kad vidus spėtų iškepti, o viršus nesudegtų.</a:t>
            </a:r>
          </a:p>
          <a:p>
            <a:r>
              <a:rPr lang="lt-LT" sz="2400" b="1" dirty="0"/>
              <a:t>Trukmė:</a:t>
            </a:r>
            <a:r>
              <a:rPr lang="lt-LT" sz="2400" dirty="0"/>
              <a:t> Kepimas trunka nuo </a:t>
            </a:r>
            <a:r>
              <a:rPr lang="lt-LT" sz="2400" b="1" dirty="0"/>
              <a:t>8 iki 15 minučių</a:t>
            </a:r>
            <a:r>
              <a:rPr lang="lt-LT" sz="2400" dirty="0"/>
              <a:t>.</a:t>
            </a:r>
          </a:p>
          <a:p>
            <a:r>
              <a:rPr lang="lt-LT" sz="2400" b="1" dirty="0"/>
              <a:t>Svarbu:</a:t>
            </a:r>
            <a:r>
              <a:rPr lang="lt-LT" sz="2400" dirty="0"/>
              <a:t> Iškepę meduoliai būna labai minkšti, todėl juos reikia palikti skardoje šiek tiek sutvirtėti, kad nesulūžtų nuimant.</a:t>
            </a:r>
          </a:p>
          <a:p>
            <a:pPr>
              <a:spcAft>
                <a:spcPts val="0"/>
              </a:spcAft>
            </a:pPr>
            <a:endParaRPr lang="en-US" sz="2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01936" y="1204912"/>
            <a:ext cx="4056601" cy="2519363"/>
          </a:xfrm>
          <a:prstGeom prst="rect">
            <a:avLst/>
          </a:prstGeom>
          <a:effectLst>
            <a:reflection stA="99000" endPos="65000" dist="508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372894530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438775" y="777865"/>
            <a:ext cx="6096000" cy="526297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lt-LT" sz="2400" b="1" dirty="0"/>
              <a:t>Meduolių apipavidalinimas (puošimas)</a:t>
            </a:r>
          </a:p>
          <a:p>
            <a:r>
              <a:rPr lang="lt-LT" sz="2400" dirty="0"/>
              <a:t>Meduoliai yra vieni gražiausių kepinių, nes juos galima dekoruoti labai detaliai.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lt-LT" sz="2400" b="1" dirty="0"/>
              <a:t>Baltyminis glajus (Aisingas):</a:t>
            </a:r>
            <a:r>
              <a:rPr lang="lt-LT" sz="2400" dirty="0"/>
              <a:t> Tai populiariausias būdas. Baltas arba spalvotas glajus pilamas į mažą tūtelę ir ant meduolio piešiami raštai, snaigės ar kontūrai.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lt-LT" sz="2400" b="1" dirty="0"/>
              <a:t>Cukraus pudra:</a:t>
            </a:r>
            <a:r>
              <a:rPr lang="lt-LT" sz="2400" dirty="0"/>
              <a:t> Paprasčiausias dekoras – apibarstymas „sniegu“ (pudra).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lt-LT" sz="2400" b="1" dirty="0"/>
              <a:t>Glaistymas šokoladu:</a:t>
            </a:r>
            <a:r>
              <a:rPr lang="lt-LT" sz="2400" dirty="0"/>
              <a:t> Meduoliai gali būti visiškai panardinami į skystą šokoladą.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lt-LT" sz="2400" b="1" dirty="0"/>
              <a:t>Puošiniai:</a:t>
            </a:r>
            <a:r>
              <a:rPr lang="lt-LT" sz="2400" dirty="0"/>
              <a:t> Ant drėgno glajaus dedami pabarstukai, aguonos, sezamai arba riešutų puselės.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85862" y="938212"/>
            <a:ext cx="4014944" cy="2671763"/>
          </a:xfrm>
          <a:prstGeom prst="rect">
            <a:avLst/>
          </a:prstGeom>
          <a:effectLst>
            <a:reflection stA="99000" endPos="65000" dist="508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117797961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95325" y="544116"/>
            <a:ext cx="6648450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lt-LT" sz="2400" b="1" dirty="0"/>
              <a:t>Meduolių fasavimas ir pakavimas</a:t>
            </a:r>
          </a:p>
          <a:p>
            <a:r>
              <a:rPr lang="lt-LT" sz="2400" dirty="0"/>
              <a:t>Meduoliai turi savybę sugerti drėgmę arba labai sudžiūti, todėl pakavimas yra labai svarbus.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lt-LT" sz="2400" b="1" dirty="0"/>
              <a:t>Visiškas atvėsinimas:</a:t>
            </a:r>
            <a:r>
              <a:rPr lang="lt-LT" sz="2400" dirty="0"/>
              <a:t> Prieš pakuojant meduoliai turi būti visiškai atvėsę, o glajus – gerai sustingęs. Jei supakuosite su drėgnu glajumi, jis nusilups ir suteps pakuotę.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lt-LT" sz="2400" b="1" dirty="0"/>
              <a:t>Drėgmės palaikymas:</a:t>
            </a:r>
            <a:r>
              <a:rPr lang="lt-LT" sz="2400" dirty="0"/>
              <a:t> Meduoliai mėgsta sandarumą. Juos geriausia pakuoti į: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lt-LT" sz="2400" b="1" dirty="0"/>
              <a:t>Celofaninius maišelius:</a:t>
            </a:r>
            <a:r>
              <a:rPr lang="lt-LT" sz="2400" dirty="0"/>
              <a:t> Kad matytųsi gražus dekoras.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lt-LT" sz="2400" b="1" dirty="0"/>
              <a:t>Skardines dėžutes:</a:t>
            </a:r>
            <a:r>
              <a:rPr lang="lt-LT" sz="2400" dirty="0"/>
              <a:t> Jose meduoliai geriausiai išsilaiko ilgą laiką (iki kelių mėnesių).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lt-LT" sz="2400" b="1" dirty="0"/>
              <a:t>Kartonines dėžutes su langeliu:</a:t>
            </a:r>
            <a:r>
              <a:rPr lang="lt-LT" sz="2400" dirty="0"/>
              <a:t> Reprezentatyviam pateikimui.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72425" y="938212"/>
            <a:ext cx="3171825" cy="3301581"/>
          </a:xfrm>
          <a:prstGeom prst="rect">
            <a:avLst/>
          </a:prstGeom>
          <a:effectLst>
            <a:reflection stA="99000" endPos="65000" dist="508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226955426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771525" y="711190"/>
            <a:ext cx="7115175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lt-LT" sz="2400" b="1" dirty="0"/>
              <a:t>Sluoksniuotos tešlos sausainių kepimo režimai</a:t>
            </a:r>
          </a:p>
          <a:p>
            <a:r>
              <a:rPr lang="lt-LT" sz="2400" dirty="0"/>
              <a:t>Kepant sluoksniuotą tešlą, svarbiausia yra </a:t>
            </a:r>
            <a:r>
              <a:rPr lang="lt-LT" sz="2400" b="1" dirty="0"/>
              <a:t>stiprus karštis</a:t>
            </a:r>
            <a:r>
              <a:rPr lang="lt-LT" sz="2400" dirty="0"/>
              <a:t> pačioje pradžioje, kad tarp sluoksnių esantis vanduo virstų garais ir juos išpūstų.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lt-LT" sz="2400" b="1" dirty="0"/>
              <a:t>Temperatūra:</a:t>
            </a:r>
            <a:r>
              <a:rPr lang="lt-LT" sz="2400" dirty="0"/>
              <a:t> Kepama aukštoje temperatūroje – </a:t>
            </a:r>
            <a:r>
              <a:rPr lang="lt-LT" sz="2400" b="1" dirty="0"/>
              <a:t>220–240°C</a:t>
            </a:r>
            <a:r>
              <a:rPr lang="lt-LT" sz="2400" dirty="0"/>
              <a:t>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lt-LT" sz="2400" dirty="0"/>
              <a:t>Jei orkaitė bus per šalta, riebalai (sviestas) tiesiog ištekės, ir sausainiai nepasipūs, liks kieti.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lt-LT" sz="2400" b="1" dirty="0"/>
              <a:t>Trukmė:</a:t>
            </a:r>
            <a:r>
              <a:rPr lang="lt-LT" sz="2400" dirty="0"/>
              <a:t> Kepama nuo </a:t>
            </a:r>
            <a:r>
              <a:rPr lang="lt-LT" sz="2400" b="1" dirty="0"/>
              <a:t>10 iki 20 minučių</a:t>
            </a:r>
            <a:r>
              <a:rPr lang="lt-LT" sz="2400" dirty="0"/>
              <a:t>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lt-LT" sz="2400" b="1" dirty="0"/>
              <a:t>Garo funkcija:</a:t>
            </a:r>
            <a:r>
              <a:rPr lang="lt-LT" sz="2400" dirty="0"/>
              <a:t> Dažnai kepimo pradžioje naudojamas garas, kad tešla spėtų pakilti prieš sukietėjant viršutinei plutelei.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lt-LT" sz="2400" b="1" dirty="0"/>
              <a:t>Požymis, kad iškepė:</a:t>
            </a:r>
            <a:r>
              <a:rPr lang="lt-LT" sz="2400" dirty="0"/>
              <a:t> Sausainiai tampa ryškiai auksinės spalvos, labai lengvi, o jų sluoksniai aiškiai matomi ir atsiskyrę.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49448" y="1304925"/>
            <a:ext cx="3680552" cy="2009775"/>
          </a:xfrm>
          <a:prstGeom prst="rect">
            <a:avLst/>
          </a:prstGeom>
          <a:effectLst>
            <a:reflection stA="99000" endPos="65000" dist="508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354950038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438775" y="682615"/>
            <a:ext cx="6096000" cy="563231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lt-LT" sz="2400" b="1" dirty="0"/>
              <a:t>Sluoksniuotų sausainių apipavidalinimas (puošimas)</a:t>
            </a:r>
          </a:p>
          <a:p>
            <a:r>
              <a:rPr lang="lt-LT" sz="2400" dirty="0"/>
              <a:t>Sluoksniuoti sausainiai patys savaime yra gražūs dėl savo tekstūros, tačiau juos galima papildomai papuošti: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lt-LT" sz="2400" b="1" dirty="0"/>
              <a:t>Cukraus karamelizacija:</a:t>
            </a:r>
            <a:r>
              <a:rPr lang="lt-LT" sz="2400" dirty="0"/>
              <a:t> Prieš kepant sausainiai apibarstomi stambiu cukrumi. Karštyje cukrus ištirpsta ir virsta traškia, ruda karamele.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lt-LT" sz="2400" b="1" dirty="0"/>
              <a:t>Cukraus pudra:</a:t>
            </a:r>
            <a:r>
              <a:rPr lang="lt-LT" sz="2400" dirty="0"/>
              <a:t> Iškepę ir atvėsę gaminiai gausiai apibarstomi pudra.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lt-LT" sz="2400" b="1" dirty="0"/>
              <a:t>Šokolado juostelės:</a:t>
            </a:r>
            <a:r>
              <a:rPr lang="lt-LT" sz="2400" dirty="0"/>
              <a:t> Iškepę sausainiai apšlakstomi skystu šokoladu (piešiant plonas linijas).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lt-LT" sz="2400" b="1" dirty="0"/>
              <a:t>Įdarai:</a:t>
            </a:r>
            <a:r>
              <a:rPr lang="lt-LT" sz="2400" dirty="0"/>
              <a:t> Kai kurie sluoksniuoti sausainiai gali būti įdaromi uogiene arba kremu po kepimo.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43012" y="933449"/>
            <a:ext cx="3981393" cy="2181225"/>
          </a:xfrm>
          <a:prstGeom prst="rect">
            <a:avLst/>
          </a:prstGeom>
          <a:effectLst>
            <a:reflection stA="99000" endPos="65000" dist="508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2370292416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27</TotalTime>
  <Words>1402</Words>
  <Application>Microsoft Office PowerPoint</Application>
  <PresentationFormat>Widescreen</PresentationFormat>
  <Paragraphs>102</Paragraphs>
  <Slides>17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1" baseType="lpstr">
      <vt:lpstr>Arial</vt:lpstr>
      <vt:lpstr>Garamond</vt:lpstr>
      <vt:lpstr>Times New Roman</vt:lpstr>
      <vt:lpstr>Organic</vt:lpstr>
      <vt:lpstr>SAUSAINIŲ GAMINIMAS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SAUSAINIŲ GAMINIMAS</dc:title>
  <dc:creator>mokinys</dc:creator>
  <cp:lastModifiedBy>mokinys</cp:lastModifiedBy>
  <cp:revision>4</cp:revision>
  <dcterms:created xsi:type="dcterms:W3CDTF">2026-01-05T13:42:01Z</dcterms:created>
  <dcterms:modified xsi:type="dcterms:W3CDTF">2026-01-20T13:07:42Z</dcterms:modified>
</cp:coreProperties>
</file>