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000" b="1" dirty="0"/>
              <a:t>Sausainių gaminimo įrenginiai ir įrankiai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3692" y="663504"/>
            <a:ext cx="6096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Kadangi sausainių tešlos pasižymi dideliu riebalų kiekiu ir skirtingomis tekstūromis (nuo skystų iki kietų), joms gaminti naudojama specializuota įranga</a:t>
            </a:r>
            <a:r>
              <a:rPr lang="lt-LT" sz="2400" dirty="0" smtClean="0"/>
              <a:t>.</a:t>
            </a:r>
          </a:p>
          <a:p>
            <a:r>
              <a:rPr lang="lt-LT" sz="2400" b="1" dirty="0" smtClean="0"/>
              <a:t>Sausainių </a:t>
            </a:r>
            <a:r>
              <a:rPr lang="lt-LT" sz="2400" b="1" dirty="0"/>
              <a:t>gaminimo </a:t>
            </a:r>
            <a:r>
              <a:rPr lang="lt-LT" sz="2400" b="1" dirty="0" smtClean="0"/>
              <a:t>įrenginiai</a:t>
            </a:r>
          </a:p>
          <a:p>
            <a:r>
              <a:rPr lang="lt-LT" sz="2400" dirty="0" smtClean="0"/>
              <a:t>Pramoninėje </a:t>
            </a:r>
            <a:r>
              <a:rPr lang="lt-LT" sz="2400" dirty="0"/>
              <a:t>ir amatininkų gamyboje naudojami įrenginiai, kurie mechanizuoja sunkiausius procesus</a:t>
            </a:r>
            <a:r>
              <a:rPr lang="lt-LT" sz="2400" dirty="0" smtClean="0"/>
              <a:t>:</a:t>
            </a:r>
          </a:p>
          <a:p>
            <a:r>
              <a:rPr lang="lt-LT" sz="2400" b="1" dirty="0" smtClean="0"/>
              <a:t>Universalios </a:t>
            </a:r>
            <a:r>
              <a:rPr lang="lt-LT" sz="2400" b="1" dirty="0"/>
              <a:t>maišyklės (plaktuvai</a:t>
            </a:r>
            <a:r>
              <a:rPr lang="lt-LT" sz="2400" dirty="0"/>
              <a:t>): Naudojamos trapios, biskvitinės ar plikytos tešlos maišymui. Jos turi skirtingus antgalius: „šluotelę“ (plakimui), „mentę“ (trynimui) arba „kablį“ (kietai tešlai</a:t>
            </a:r>
            <a:r>
              <a:rPr lang="lt-LT" sz="2400" dirty="0" smtClean="0"/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540" y="663504"/>
            <a:ext cx="3258283" cy="333166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935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3450" y="70758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Tešlos kočiojimo mašinos: </a:t>
            </a:r>
            <a:r>
              <a:rPr lang="lt-LT" sz="2800" dirty="0"/>
              <a:t>Būtinos sluoksniuotai ir kapotai tešlai. Jos leidžia išgauti tikslų, tolygų tešlos storį, kuris užtikrina vienodą kepimą.</a:t>
            </a:r>
          </a:p>
          <a:p>
            <a:r>
              <a:rPr lang="lt-LT" sz="2800" b="1" dirty="0"/>
              <a:t>Sausainių formavimo (išspaudimo) mašinos</a:t>
            </a:r>
            <a:r>
              <a:rPr lang="lt-LT" sz="2800" dirty="0"/>
              <a:t>: Dozuoja tešlą tiesiai ant kepimo skardų per įvairių formų antgalius (pvz., gaminant sausainius „Sviestiniai“).</a:t>
            </a:r>
          </a:p>
          <a:p>
            <a:r>
              <a:rPr lang="lt-LT" sz="2800" dirty="0"/>
              <a:t>Rotacinės arba konvekcinės krosnies: Užtikrina tolygų karšto oro paskirstymą, kuris yra kritiškai svarbus sausainių trapumui ir spalvai.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12" y="1114424"/>
            <a:ext cx="2614613" cy="261461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1585912"/>
            <a:ext cx="2143125" cy="214312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518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50" y="596116"/>
            <a:ext cx="108680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Saugaus darbo reikalavimai</a:t>
            </a:r>
          </a:p>
          <a:p>
            <a:r>
              <a:rPr lang="lt-LT" sz="2800" dirty="0"/>
              <a:t>Darbas su mechaniniais įrenginiais reikalauja ypatingo atidumo: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Judančios dalys:</a:t>
            </a:r>
            <a:r>
              <a:rPr lang="lt-LT" sz="2800" dirty="0"/>
              <a:t> Draudžiama kišti rankas į maišyklės indą ar po kočiojimo velenais, kol įrenginys veikia. Dauguma šiuolaikinių maišyklių turi </a:t>
            </a:r>
            <a:r>
              <a:rPr lang="lt-LT" sz="2800" b="1" dirty="0"/>
              <a:t>apsauginius grotelinius dangčius</a:t>
            </a:r>
            <a:r>
              <a:rPr lang="lt-LT" sz="2800" dirty="0"/>
              <a:t> – jei jie pakeliami, įrenginys turi automatiškai sustoti.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Karšti paviršiai:</a:t>
            </a:r>
            <a:r>
              <a:rPr lang="lt-LT" sz="2800" dirty="0"/>
              <a:t> Dirbant prie krosnių, būtina dėvėti karščiui atsparias pirštines (karščiui atsparias movas), kad būtų išvengta nudegimų liečiant skardas ar vežimėlius.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Elektros sauga:</a:t>
            </a:r>
            <a:r>
              <a:rPr lang="lt-LT" sz="2800" dirty="0"/>
              <a:t> Visi įrenginiai turi būti įžeminti. Draudžiama plauti įrenginio elektrines dalis tiesiogine vandens srove.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Apranga:</a:t>
            </a:r>
            <a:r>
              <a:rPr lang="lt-LT" sz="2800" dirty="0"/>
              <a:t> Kepėjo apranga turi būti be kabančių detalių (raištelių, plačių rankovių), kurios galėtų įsipainioti į besisukančius mechanizmus.</a:t>
            </a:r>
          </a:p>
        </p:txBody>
      </p:sp>
    </p:spTree>
    <p:extLst>
      <p:ext uri="{BB962C8B-B14F-4D97-AF65-F5344CB8AC3E}">
        <p14:creationId xmlns:p14="http://schemas.microsoft.com/office/powerpoint/2010/main" val="387379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299" y="1028343"/>
            <a:ext cx="104298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Geros higienos praktikos (GHP) taisyklės gaminant sausainius</a:t>
            </a:r>
          </a:p>
          <a:p>
            <a:r>
              <a:rPr lang="lt-LT" sz="2400" dirty="0"/>
              <a:t>Sausainių gamyboje higiena orientuota į žaliavų saugą ir kryžminės taršos prevenciją: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Temperatūrinis režimas:</a:t>
            </a:r>
            <a:r>
              <a:rPr lang="lt-LT" sz="2400" dirty="0"/>
              <a:t> Kadangi sausainiuose gausu riebalų ir kiaušinių, žaliavos (ypač kiaušinių masė, sviestas) turi būti išimamos iš šaldytuvo tik prieš pat naudojimą.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Inventoriaus švara:</a:t>
            </a:r>
            <a:r>
              <a:rPr lang="lt-LT" sz="2400" dirty="0"/>
              <a:t> Konditeriniai maišeliai turi būti vienkartiniai arba po kiekvieno naudojimo kruopščiai išplaunami ir išvirinami, nes riebalų likučiai greitai genda ir tampa bakterijų terpe.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Alergenų valdymas:</a:t>
            </a:r>
            <a:r>
              <a:rPr lang="lt-LT" sz="2400" dirty="0"/>
              <a:t> Jei gaminami sausainiai su riešutais, visas inventorius (svarstyklės, maišyklės, skardos) po to turi būti nuplaunamas itin kruopščiai, kad riešutų pėdsakų nepatektų į paprastus sausainius.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Skardų priežiūra:</a:t>
            </a:r>
            <a:r>
              <a:rPr lang="lt-LT" sz="2400" dirty="0"/>
              <a:t> Skardos turi būti reguliariai valomos nuo pridegusių riebalų ir trupinių, nes jie gali tapti kancerogeninių medžiagų šaltiniu.</a:t>
            </a:r>
          </a:p>
        </p:txBody>
      </p:sp>
    </p:spTree>
    <p:extLst>
      <p:ext uri="{BB962C8B-B14F-4D97-AF65-F5344CB8AC3E}">
        <p14:creationId xmlns:p14="http://schemas.microsoft.com/office/powerpoint/2010/main" val="48904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394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Sausainių gaminimo įrenginiai ir įrankiai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Sausainių gaminimo įrenginiai ir įrankiai</dc:title>
  <dc:creator>mokinys</dc:creator>
  <cp:lastModifiedBy>Evelina</cp:lastModifiedBy>
  <cp:revision>3</cp:revision>
  <dcterms:created xsi:type="dcterms:W3CDTF">2026-01-05T13:17:28Z</dcterms:created>
  <dcterms:modified xsi:type="dcterms:W3CDTF">2026-04-20T05:41:18Z</dcterms:modified>
</cp:coreProperties>
</file>