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3600" b="1" dirty="0"/>
              <a:t>Suformuotų pusgaminių iš sausainių tešlos apipavidalinimas prieš </a:t>
            </a:r>
            <a:r>
              <a:rPr lang="lt-LT" sz="3600" b="1" dirty="0" smtClean="0"/>
              <a:t>kepant</a:t>
            </a:r>
            <a:endParaRPr lang="en-US" sz="3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110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1439" y="1476998"/>
            <a:ext cx="6096000" cy="3108543"/>
          </a:xfrm>
          <a:prstGeom prst="rect">
            <a:avLst/>
          </a:prstGeom>
        </p:spPr>
        <p:txBody>
          <a:bodyPr>
            <a:spAutoFit/>
          </a:bodyPr>
          <a:lstStyle/>
          <a:p>
            <a:r>
              <a:rPr lang="lt-LT" sz="2800" dirty="0"/>
              <a:t>Suformuotų sausainių apipavidalinimas (dekoravimas) prieš kepimą yra svarbus ne tik dėl estetinio vaizdo, bet ir dėl gaminio skonio bei tekstūros pagerinimo. Šiame etape suteikiami akcentai, kurie kepimo metu karamelizuojasi arba prikimba prie tešlos paviršiaus.</a:t>
            </a:r>
            <a:endParaRPr lang="en-US" sz="2800" dirty="0"/>
          </a:p>
        </p:txBody>
      </p:sp>
      <p:pic>
        <p:nvPicPr>
          <p:cNvPr id="3" name="Picture 2"/>
          <p:cNvPicPr>
            <a:picLocks noChangeAspect="1"/>
          </p:cNvPicPr>
          <p:nvPr/>
        </p:nvPicPr>
        <p:blipFill>
          <a:blip r:embed="rId2"/>
          <a:stretch>
            <a:fillRect/>
          </a:stretch>
        </p:blipFill>
        <p:spPr>
          <a:xfrm>
            <a:off x="1294300" y="945173"/>
            <a:ext cx="3277700" cy="4943416"/>
          </a:xfrm>
          <a:prstGeom prst="rect">
            <a:avLst/>
          </a:prstGeom>
        </p:spPr>
      </p:pic>
    </p:spTree>
    <p:extLst>
      <p:ext uri="{BB962C8B-B14F-4D97-AF65-F5344CB8AC3E}">
        <p14:creationId xmlns:p14="http://schemas.microsoft.com/office/powerpoint/2010/main" val="301295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238" y="835078"/>
            <a:ext cx="6096000" cy="4893647"/>
          </a:xfrm>
          <a:prstGeom prst="rect">
            <a:avLst/>
          </a:prstGeom>
        </p:spPr>
        <p:txBody>
          <a:bodyPr>
            <a:spAutoFit/>
          </a:bodyPr>
          <a:lstStyle/>
          <a:p>
            <a:r>
              <a:rPr lang="lt-LT" sz="2400" dirty="0"/>
              <a:t>Apipavidalinimo būdas parenkamas atsižvelgiant į tešlos rūšį ir numatomą gaminio išvaizdą. Pagrindiniai metodai yra šie:</a:t>
            </a:r>
          </a:p>
          <a:p>
            <a:r>
              <a:rPr lang="lt-LT" sz="2400" b="1" dirty="0"/>
              <a:t>1. Aptepimas skysčiais</a:t>
            </a:r>
          </a:p>
          <a:p>
            <a:r>
              <a:rPr lang="lt-LT" sz="2400" dirty="0"/>
              <a:t>Tai dažniausiai naudojamas būdas blizgesiui ir spalvai išgauti.</a:t>
            </a:r>
          </a:p>
          <a:p>
            <a:pPr>
              <a:buFont typeface="Arial" panose="020B0604020202020204" pitchFamily="34" charset="0"/>
              <a:buChar char="•"/>
            </a:pPr>
            <a:r>
              <a:rPr lang="lt-LT" sz="2400" b="1" dirty="0"/>
              <a:t>Kiaušinio plakinys:</a:t>
            </a:r>
            <a:r>
              <a:rPr lang="lt-LT" sz="2400" dirty="0"/>
              <a:t> Suteikia sodrią auksinę spalvą ir blizgesį.</a:t>
            </a:r>
          </a:p>
          <a:p>
            <a:pPr>
              <a:buFont typeface="Arial" panose="020B0604020202020204" pitchFamily="34" charset="0"/>
              <a:buChar char="•"/>
            </a:pPr>
            <a:r>
              <a:rPr lang="lt-LT" sz="2400" b="1" dirty="0"/>
              <a:t>Pieno arba grietinėlės aptepas:</a:t>
            </a:r>
            <a:r>
              <a:rPr lang="lt-LT" sz="2400" dirty="0"/>
              <a:t> Suteikia švelnų matinį rusvumą.</a:t>
            </a:r>
          </a:p>
          <a:p>
            <a:pPr>
              <a:buFont typeface="Arial" panose="020B0604020202020204" pitchFamily="34" charset="0"/>
              <a:buChar char="•"/>
            </a:pPr>
            <a:r>
              <a:rPr lang="lt-LT" sz="2400" b="1" dirty="0"/>
              <a:t>Vanduo:</a:t>
            </a:r>
            <a:r>
              <a:rPr lang="lt-LT" sz="2400" dirty="0"/>
              <a:t> Naudojamas, kai norima, kad prie paviršiaus geriau prikibtų birūs priedai (cukrus, sėklos).</a:t>
            </a:r>
          </a:p>
        </p:txBody>
      </p:sp>
      <p:pic>
        <p:nvPicPr>
          <p:cNvPr id="3" name="Picture 2"/>
          <p:cNvPicPr>
            <a:picLocks noChangeAspect="1"/>
          </p:cNvPicPr>
          <p:nvPr/>
        </p:nvPicPr>
        <p:blipFill>
          <a:blip r:embed="rId2"/>
          <a:stretch>
            <a:fillRect/>
          </a:stretch>
        </p:blipFill>
        <p:spPr>
          <a:xfrm>
            <a:off x="7447085" y="1116622"/>
            <a:ext cx="3625361" cy="4531701"/>
          </a:xfrm>
          <a:prstGeom prst="rect">
            <a:avLst/>
          </a:prstGeom>
        </p:spPr>
      </p:pic>
    </p:spTree>
    <p:extLst>
      <p:ext uri="{BB962C8B-B14F-4D97-AF65-F5344CB8AC3E}">
        <p14:creationId xmlns:p14="http://schemas.microsoft.com/office/powerpoint/2010/main" val="129685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6946" y="1164830"/>
            <a:ext cx="6096000" cy="4401205"/>
          </a:xfrm>
          <a:prstGeom prst="rect">
            <a:avLst/>
          </a:prstGeom>
        </p:spPr>
        <p:txBody>
          <a:bodyPr>
            <a:spAutoFit/>
          </a:bodyPr>
          <a:lstStyle/>
          <a:p>
            <a:r>
              <a:rPr lang="lt-LT" sz="2800" b="1" dirty="0"/>
              <a:t>Pabarstymas biriais priedais</a:t>
            </a:r>
          </a:p>
          <a:p>
            <a:r>
              <a:rPr lang="lt-LT" sz="2800" dirty="0"/>
              <a:t>Priedai barstomi ant ką tik suformuotų arba apteptų sausainių, kad kepant jie „įkeptų“ į paviršių.</a:t>
            </a:r>
          </a:p>
          <a:p>
            <a:pPr>
              <a:buFont typeface="Arial" panose="020B0604020202020204" pitchFamily="34" charset="0"/>
              <a:buChar char="•"/>
            </a:pPr>
            <a:r>
              <a:rPr lang="lt-LT" sz="2800" b="1" dirty="0"/>
              <a:t>Saldūs priedai:</a:t>
            </a:r>
            <a:r>
              <a:rPr lang="lt-LT" sz="2800" dirty="0"/>
              <a:t> Cukrus (stambiagrūdis), cinamonas, smulkinti riešutai, aguonos, kokoso drožlės.</a:t>
            </a:r>
          </a:p>
          <a:p>
            <a:pPr>
              <a:buFont typeface="Arial" panose="020B0604020202020204" pitchFamily="34" charset="0"/>
              <a:buChar char="•"/>
            </a:pPr>
            <a:r>
              <a:rPr lang="lt-LT" sz="2800" b="1" dirty="0"/>
              <a:t>Nesaldūs priedai:</a:t>
            </a:r>
            <a:r>
              <a:rPr lang="lt-LT" sz="2800" dirty="0"/>
              <a:t> Sezamai, moliūgų ar saulėgrąžų sėklos, kmynai, rupi druska (pikantiškiems sausainiams</a:t>
            </a:r>
            <a:r>
              <a:rPr lang="lt-LT" dirty="0"/>
              <a:t>).</a:t>
            </a:r>
          </a:p>
        </p:txBody>
      </p:sp>
      <p:pic>
        <p:nvPicPr>
          <p:cNvPr id="3" name="Picture 2"/>
          <p:cNvPicPr>
            <a:picLocks noChangeAspect="1"/>
          </p:cNvPicPr>
          <p:nvPr/>
        </p:nvPicPr>
        <p:blipFill>
          <a:blip r:embed="rId2"/>
          <a:stretch>
            <a:fillRect/>
          </a:stretch>
        </p:blipFill>
        <p:spPr>
          <a:xfrm>
            <a:off x="970451" y="796979"/>
            <a:ext cx="3915585" cy="2605644"/>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286457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389138"/>
            <a:ext cx="6096000" cy="369332"/>
          </a:xfrm>
          <a:prstGeom prst="rect">
            <a:avLst/>
          </a:prstGeom>
        </p:spPr>
        <p:txBody>
          <a:bodyPr>
            <a:spAutoFit/>
          </a:bodyPr>
          <a:lstStyle/>
          <a:p>
            <a:r>
              <a:rPr lang="lt-LT" dirty="0" smtClean="0"/>
              <a:t>).</a:t>
            </a:r>
            <a:endParaRPr lang="lt-LT" dirty="0"/>
          </a:p>
        </p:txBody>
      </p:sp>
      <p:sp>
        <p:nvSpPr>
          <p:cNvPr id="4" name="Rectangle 3"/>
          <p:cNvSpPr/>
          <p:nvPr/>
        </p:nvSpPr>
        <p:spPr>
          <a:xfrm>
            <a:off x="971550" y="926723"/>
            <a:ext cx="6096000" cy="5262979"/>
          </a:xfrm>
          <a:prstGeom prst="rect">
            <a:avLst/>
          </a:prstGeom>
        </p:spPr>
        <p:txBody>
          <a:bodyPr>
            <a:spAutoFit/>
          </a:bodyPr>
          <a:lstStyle/>
          <a:p>
            <a:r>
              <a:rPr lang="lt-LT" sz="2800" b="1" dirty="0"/>
              <a:t>Mechaninis paviršiaus dekoravimas</a:t>
            </a:r>
          </a:p>
          <a:p>
            <a:r>
              <a:rPr lang="lt-LT" sz="2800" dirty="0"/>
              <a:t>Paviršius modifikuojamas nenaudojant papildomų žaliavų, tik keičiant jo formą.</a:t>
            </a:r>
          </a:p>
          <a:p>
            <a:pPr>
              <a:buFont typeface="Arial" panose="020B0604020202020204" pitchFamily="34" charset="0"/>
              <a:buChar char="•"/>
            </a:pPr>
            <a:r>
              <a:rPr lang="lt-LT" sz="2800" b="1" dirty="0"/>
              <a:t>Raižymas:</a:t>
            </a:r>
            <a:r>
              <a:rPr lang="lt-LT" sz="2800" dirty="0"/>
              <a:t> Šakute ar peiliu padaromi dryžiai, langučiai ar skylutės (pvz., avižiniams sausainiams ar krekeriams). Skylutės taip pat neleidžia tešlai per daug pūstis.</a:t>
            </a:r>
          </a:p>
          <a:p>
            <a:pPr>
              <a:buFont typeface="Arial" panose="020B0604020202020204" pitchFamily="34" charset="0"/>
              <a:buChar char="•"/>
            </a:pPr>
            <a:r>
              <a:rPr lang="lt-LT" sz="2800" b="1" dirty="0"/>
              <a:t>Įspaudai:</a:t>
            </a:r>
            <a:r>
              <a:rPr lang="lt-LT" sz="2800" dirty="0"/>
              <a:t> Naudojami specialūs dekoratyviniai kočėlai arba spaudai, kurie palieka reljefinį vaizdą (paveikslėlius, logotipus</a:t>
            </a:r>
            <a:endParaRPr lang="en-US" sz="2800" dirty="0"/>
          </a:p>
        </p:txBody>
      </p:sp>
      <p:pic>
        <p:nvPicPr>
          <p:cNvPr id="5" name="Picture 4"/>
          <p:cNvPicPr>
            <a:picLocks noChangeAspect="1"/>
          </p:cNvPicPr>
          <p:nvPr/>
        </p:nvPicPr>
        <p:blipFill>
          <a:blip r:embed="rId2"/>
          <a:stretch>
            <a:fillRect/>
          </a:stretch>
        </p:blipFill>
        <p:spPr>
          <a:xfrm>
            <a:off x="7378594" y="872520"/>
            <a:ext cx="3513243" cy="2727930"/>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24802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050" y="998488"/>
            <a:ext cx="6096000" cy="4832092"/>
          </a:xfrm>
          <a:prstGeom prst="rect">
            <a:avLst/>
          </a:prstGeom>
        </p:spPr>
        <p:txBody>
          <a:bodyPr>
            <a:spAutoFit/>
          </a:bodyPr>
          <a:lstStyle/>
          <a:p>
            <a:r>
              <a:rPr lang="lt-LT" sz="2800" b="1" dirty="0"/>
              <a:t>Priedų įspaudimas</a:t>
            </a:r>
          </a:p>
          <a:p>
            <a:r>
              <a:rPr lang="lt-LT" sz="2800" dirty="0"/>
              <a:t>Į tešlos vidurį arba viršų įspaudžiami stambesni ingredientai.</a:t>
            </a:r>
          </a:p>
          <a:p>
            <a:pPr>
              <a:buFont typeface="Arial" panose="020B0604020202020204" pitchFamily="34" charset="0"/>
              <a:buChar char="•"/>
            </a:pPr>
            <a:r>
              <a:rPr lang="lt-LT" sz="2800" b="1" dirty="0"/>
              <a:t>Vaisiai ir uogos:</a:t>
            </a:r>
            <a:r>
              <a:rPr lang="lt-LT" sz="2800" dirty="0"/>
              <a:t> Razinos, cukatai, uogienės „akutė“ (dažnai naudojama trapiuose sausainiuose).</a:t>
            </a:r>
          </a:p>
          <a:p>
            <a:pPr>
              <a:buFont typeface="Arial" panose="020B0604020202020204" pitchFamily="34" charset="0"/>
              <a:buChar char="•"/>
            </a:pPr>
            <a:r>
              <a:rPr lang="lt-LT" sz="2800" b="1" dirty="0"/>
              <a:t>Riešutai:</a:t>
            </a:r>
            <a:r>
              <a:rPr lang="lt-LT" sz="2800" dirty="0"/>
              <a:t> Sveiki lazdyno riešutai, migdolų drožlės ar graikinio riešuto puselė.</a:t>
            </a:r>
          </a:p>
          <a:p>
            <a:pPr>
              <a:buFont typeface="Arial" panose="020B0604020202020204" pitchFamily="34" charset="0"/>
              <a:buChar char="•"/>
            </a:pPr>
            <a:r>
              <a:rPr lang="lt-LT" sz="2800" b="1" dirty="0"/>
              <a:t>Šokoladas:</a:t>
            </a:r>
            <a:r>
              <a:rPr lang="lt-LT" sz="2800" dirty="0"/>
              <a:t> Termostabilūs šokolado lašeliai (kurie kepant neištirpsta į balą, o išlaiko formą).</a:t>
            </a:r>
          </a:p>
        </p:txBody>
      </p:sp>
      <p:pic>
        <p:nvPicPr>
          <p:cNvPr id="3" name="Picture 2"/>
          <p:cNvPicPr>
            <a:picLocks noChangeAspect="1"/>
          </p:cNvPicPr>
          <p:nvPr/>
        </p:nvPicPr>
        <p:blipFill>
          <a:blip r:embed="rId2"/>
          <a:stretch>
            <a:fillRect/>
          </a:stretch>
        </p:blipFill>
        <p:spPr>
          <a:xfrm>
            <a:off x="1300162" y="1100137"/>
            <a:ext cx="3052763" cy="4587485"/>
          </a:xfrm>
          <a:prstGeom prst="rect">
            <a:avLst/>
          </a:prstGeom>
        </p:spPr>
      </p:pic>
    </p:spTree>
    <p:extLst>
      <p:ext uri="{BB962C8B-B14F-4D97-AF65-F5344CB8AC3E}">
        <p14:creationId xmlns:p14="http://schemas.microsoft.com/office/powerpoint/2010/main" val="54874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0" y="2753360"/>
          <a:ext cx="9601200" cy="2926080"/>
        </p:xfrm>
        <a:graphic>
          <a:graphicData uri="http://schemas.openxmlformats.org/drawingml/2006/table">
            <a:tbl>
              <a:tblPr/>
              <a:tblGrid>
                <a:gridCol w="4800600">
                  <a:extLst>
                    <a:ext uri="{9D8B030D-6E8A-4147-A177-3AD203B41FA5}">
                      <a16:colId xmlns:a16="http://schemas.microsoft.com/office/drawing/2014/main" val="144887113"/>
                    </a:ext>
                  </a:extLst>
                </a:gridCol>
                <a:gridCol w="4800600">
                  <a:extLst>
                    <a:ext uri="{9D8B030D-6E8A-4147-A177-3AD203B41FA5}">
                      <a16:colId xmlns:a16="http://schemas.microsoft.com/office/drawing/2014/main" val="76162670"/>
                    </a:ext>
                  </a:extLst>
                </a:gridCol>
              </a:tblGrid>
              <a:tr h="0">
                <a:tc>
                  <a:txBody>
                    <a:bodyPr/>
                    <a:lstStyle/>
                    <a:p>
                      <a:r>
                        <a:rPr lang="en-US"/>
                        <a:t>Tešlos rūšis</a:t>
                      </a:r>
                    </a:p>
                  </a:txBody>
                  <a:tcPr anchor="ctr">
                    <a:lnL>
                      <a:noFill/>
                    </a:lnL>
                    <a:lnR>
                      <a:noFill/>
                    </a:lnR>
                    <a:lnT>
                      <a:noFill/>
                    </a:lnT>
                    <a:lnB>
                      <a:noFill/>
                    </a:lnB>
                  </a:tcPr>
                </a:tc>
                <a:tc>
                  <a:txBody>
                    <a:bodyPr/>
                    <a:lstStyle/>
                    <a:p>
                      <a:r>
                        <a:rPr lang="en-US"/>
                        <a:t>Dažniausias dekoravimo būdas prieš kepant</a:t>
                      </a:r>
                    </a:p>
                  </a:txBody>
                  <a:tcPr anchor="ctr">
                    <a:lnL>
                      <a:noFill/>
                    </a:lnL>
                    <a:lnR>
                      <a:noFill/>
                    </a:lnR>
                    <a:lnT>
                      <a:noFill/>
                    </a:lnT>
                    <a:lnB>
                      <a:noFill/>
                    </a:lnB>
                  </a:tcPr>
                </a:tc>
                <a:extLst>
                  <a:ext uri="{0D108BD9-81ED-4DB2-BD59-A6C34878D82A}">
                    <a16:rowId xmlns:a16="http://schemas.microsoft.com/office/drawing/2014/main" val="2124151642"/>
                  </a:ext>
                </a:extLst>
              </a:tr>
              <a:tr h="0">
                <a:tc>
                  <a:txBody>
                    <a:bodyPr/>
                    <a:lstStyle/>
                    <a:p>
                      <a:r>
                        <a:rPr lang="en-US" b="1"/>
                        <a:t>Trapioji</a:t>
                      </a:r>
                      <a:endParaRPr lang="en-US"/>
                    </a:p>
                  </a:txBody>
                  <a:tcPr anchor="ctr">
                    <a:lnL>
                      <a:noFill/>
                    </a:lnL>
                    <a:lnR>
                      <a:noFill/>
                    </a:lnR>
                    <a:lnT>
                      <a:noFill/>
                    </a:lnT>
                    <a:lnB>
                      <a:noFill/>
                    </a:lnB>
                  </a:tcPr>
                </a:tc>
                <a:tc>
                  <a:txBody>
                    <a:bodyPr/>
                    <a:lstStyle/>
                    <a:p>
                      <a:r>
                        <a:rPr lang="en-US"/>
                        <a:t>Aptepimas kiaušiniu ir pabarstymas riešutais ar cukrumi; įspaudimas uogiene.</a:t>
                      </a:r>
                    </a:p>
                  </a:txBody>
                  <a:tcPr anchor="ctr">
                    <a:lnL>
                      <a:noFill/>
                    </a:lnL>
                    <a:lnR>
                      <a:noFill/>
                    </a:lnR>
                    <a:lnT>
                      <a:noFill/>
                    </a:lnT>
                    <a:lnB>
                      <a:noFill/>
                    </a:lnB>
                  </a:tcPr>
                </a:tc>
                <a:extLst>
                  <a:ext uri="{0D108BD9-81ED-4DB2-BD59-A6C34878D82A}">
                    <a16:rowId xmlns:a16="http://schemas.microsoft.com/office/drawing/2014/main" val="2850932842"/>
                  </a:ext>
                </a:extLst>
              </a:tr>
              <a:tr h="0">
                <a:tc>
                  <a:txBody>
                    <a:bodyPr/>
                    <a:lstStyle/>
                    <a:p>
                      <a:r>
                        <a:rPr lang="lt-LT" b="1"/>
                        <a:t>Meduolinė</a:t>
                      </a:r>
                      <a:endParaRPr lang="lt-LT"/>
                    </a:p>
                  </a:txBody>
                  <a:tcPr anchor="ctr">
                    <a:lnL>
                      <a:noFill/>
                    </a:lnL>
                    <a:lnR>
                      <a:noFill/>
                    </a:lnR>
                    <a:lnT>
                      <a:noFill/>
                    </a:lnT>
                    <a:lnB>
                      <a:noFill/>
                    </a:lnB>
                  </a:tcPr>
                </a:tc>
                <a:tc>
                  <a:txBody>
                    <a:bodyPr/>
                    <a:lstStyle/>
                    <a:p>
                      <a:r>
                        <a:rPr lang="en-US"/>
                        <a:t>Dažniausiai kepama lygiu paviršiumi (puošiama glajumi po kepimo), tačiau kartais raižoma.</a:t>
                      </a:r>
                    </a:p>
                  </a:txBody>
                  <a:tcPr anchor="ctr">
                    <a:lnL>
                      <a:noFill/>
                    </a:lnL>
                    <a:lnR>
                      <a:noFill/>
                    </a:lnR>
                    <a:lnT>
                      <a:noFill/>
                    </a:lnT>
                    <a:lnB>
                      <a:noFill/>
                    </a:lnB>
                  </a:tcPr>
                </a:tc>
                <a:extLst>
                  <a:ext uri="{0D108BD9-81ED-4DB2-BD59-A6C34878D82A}">
                    <a16:rowId xmlns:a16="http://schemas.microsoft.com/office/drawing/2014/main" val="3323276555"/>
                  </a:ext>
                </a:extLst>
              </a:tr>
              <a:tr h="0">
                <a:tc>
                  <a:txBody>
                    <a:bodyPr/>
                    <a:lstStyle/>
                    <a:p>
                      <a:r>
                        <a:rPr lang="en-US" b="1"/>
                        <a:t>Sluoksniuota</a:t>
                      </a:r>
                      <a:endParaRPr lang="en-US"/>
                    </a:p>
                  </a:txBody>
                  <a:tcPr anchor="ctr">
                    <a:lnL>
                      <a:noFill/>
                    </a:lnL>
                    <a:lnR>
                      <a:noFill/>
                    </a:lnR>
                    <a:lnT>
                      <a:noFill/>
                    </a:lnT>
                    <a:lnB>
                      <a:noFill/>
                    </a:lnB>
                  </a:tcPr>
                </a:tc>
                <a:tc>
                  <a:txBody>
                    <a:bodyPr/>
                    <a:lstStyle/>
                    <a:p>
                      <a:r>
                        <a:rPr lang="lt-LT"/>
                        <a:t>Aptepimas kiaušiniu, pabarstymas cukrumi (kad susidarytų karamelinis sluoksnis).</a:t>
                      </a:r>
                    </a:p>
                  </a:txBody>
                  <a:tcPr anchor="ctr">
                    <a:lnL>
                      <a:noFill/>
                    </a:lnL>
                    <a:lnR>
                      <a:noFill/>
                    </a:lnR>
                    <a:lnT>
                      <a:noFill/>
                    </a:lnT>
                    <a:lnB>
                      <a:noFill/>
                    </a:lnB>
                  </a:tcPr>
                </a:tc>
                <a:extLst>
                  <a:ext uri="{0D108BD9-81ED-4DB2-BD59-A6C34878D82A}">
                    <a16:rowId xmlns:a16="http://schemas.microsoft.com/office/drawing/2014/main" val="862876292"/>
                  </a:ext>
                </a:extLst>
              </a:tr>
              <a:tr h="0">
                <a:tc>
                  <a:txBody>
                    <a:bodyPr/>
                    <a:lstStyle/>
                    <a:p>
                      <a:r>
                        <a:rPr lang="en-US" b="1"/>
                        <a:t>Plikyta</a:t>
                      </a:r>
                      <a:endParaRPr lang="en-US"/>
                    </a:p>
                  </a:txBody>
                  <a:tcPr anchor="ctr">
                    <a:lnL>
                      <a:noFill/>
                    </a:lnL>
                    <a:lnR>
                      <a:noFill/>
                    </a:lnR>
                    <a:lnT>
                      <a:noFill/>
                    </a:lnT>
                    <a:lnB>
                      <a:noFill/>
                    </a:lnB>
                  </a:tcPr>
                </a:tc>
                <a:tc>
                  <a:txBody>
                    <a:bodyPr/>
                    <a:lstStyle/>
                    <a:p>
                      <a:r>
                        <a:rPr lang="en-US" dirty="0" err="1"/>
                        <a:t>Dažniausiai</a:t>
                      </a:r>
                      <a:r>
                        <a:rPr lang="en-US" dirty="0"/>
                        <a:t> </a:t>
                      </a:r>
                      <a:r>
                        <a:rPr lang="en-US" dirty="0" err="1"/>
                        <a:t>nepuošiama</a:t>
                      </a:r>
                      <a:r>
                        <a:rPr lang="en-US" dirty="0"/>
                        <a:t> </a:t>
                      </a:r>
                      <a:r>
                        <a:rPr lang="en-US" dirty="0" err="1"/>
                        <a:t>prieš</a:t>
                      </a:r>
                      <a:r>
                        <a:rPr lang="en-US" dirty="0"/>
                        <a:t> </a:t>
                      </a:r>
                      <a:r>
                        <a:rPr lang="en-US" dirty="0" err="1"/>
                        <a:t>kepant</a:t>
                      </a:r>
                      <a:r>
                        <a:rPr lang="en-US" dirty="0"/>
                        <a:t> (</a:t>
                      </a:r>
                      <a:r>
                        <a:rPr lang="en-US" dirty="0" err="1"/>
                        <a:t>puošiama</a:t>
                      </a:r>
                      <a:r>
                        <a:rPr lang="en-US" dirty="0"/>
                        <a:t> </a:t>
                      </a:r>
                      <a:r>
                        <a:rPr lang="en-US" dirty="0" err="1"/>
                        <a:t>įdarais</a:t>
                      </a:r>
                      <a:r>
                        <a:rPr lang="en-US" dirty="0"/>
                        <a:t> </a:t>
                      </a:r>
                      <a:r>
                        <a:rPr lang="en-US" dirty="0" err="1"/>
                        <a:t>ir</a:t>
                      </a:r>
                      <a:r>
                        <a:rPr lang="en-US" dirty="0"/>
                        <a:t> </a:t>
                      </a:r>
                      <a:r>
                        <a:rPr lang="en-US" dirty="0" err="1"/>
                        <a:t>glaistais</a:t>
                      </a:r>
                      <a:r>
                        <a:rPr lang="en-US" dirty="0"/>
                        <a:t> </a:t>
                      </a:r>
                      <a:r>
                        <a:rPr lang="en-US" dirty="0" err="1"/>
                        <a:t>po</a:t>
                      </a:r>
                      <a:r>
                        <a:rPr lang="en-US" dirty="0"/>
                        <a:t> to).</a:t>
                      </a:r>
                    </a:p>
                  </a:txBody>
                  <a:tcPr anchor="ctr">
                    <a:lnL>
                      <a:noFill/>
                    </a:lnL>
                    <a:lnR>
                      <a:noFill/>
                    </a:lnR>
                    <a:lnT>
                      <a:noFill/>
                    </a:lnT>
                    <a:lnB>
                      <a:noFill/>
                    </a:lnB>
                  </a:tcPr>
                </a:tc>
                <a:extLst>
                  <a:ext uri="{0D108BD9-81ED-4DB2-BD59-A6C34878D82A}">
                    <a16:rowId xmlns:a16="http://schemas.microsoft.com/office/drawing/2014/main" val="3107666337"/>
                  </a:ext>
                </a:extLst>
              </a:tr>
            </a:tbl>
          </a:graphicData>
        </a:graphic>
      </p:graphicFrame>
    </p:spTree>
    <p:extLst>
      <p:ext uri="{BB962C8B-B14F-4D97-AF65-F5344CB8AC3E}">
        <p14:creationId xmlns:p14="http://schemas.microsoft.com/office/powerpoint/2010/main" val="429453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308324"/>
          </a:xfrm>
          <a:prstGeom prst="rect">
            <a:avLst/>
          </a:prstGeom>
        </p:spPr>
        <p:txBody>
          <a:bodyPr>
            <a:spAutoFit/>
          </a:bodyPr>
          <a:lstStyle/>
          <a:p>
            <a:r>
              <a:rPr lang="lt-LT" b="1" dirty="0"/>
              <a:t>Svarbios taisyklės darbuotojui:</a:t>
            </a:r>
          </a:p>
          <a:p>
            <a:pPr>
              <a:buFont typeface="+mj-lt"/>
              <a:buAutoNum type="arabicPeriod"/>
            </a:pPr>
            <a:r>
              <a:rPr lang="lt-LT" b="1" dirty="0"/>
              <a:t>Tolygumas:</a:t>
            </a:r>
            <a:r>
              <a:rPr lang="lt-LT" dirty="0"/>
              <a:t> Aptepimas kiaušiniu turi būti plonas ir lygus. Jei plakinio bus per daug, jis nutekės ant skardos ir degdamas priklijuos sausainį prie popieriaus.</a:t>
            </a:r>
          </a:p>
          <a:p>
            <a:pPr>
              <a:buFont typeface="+mj-lt"/>
              <a:buAutoNum type="arabicPeriod"/>
            </a:pPr>
            <a:r>
              <a:rPr lang="lt-LT" b="1" dirty="0"/>
              <a:t>Laikas:</a:t>
            </a:r>
            <a:r>
              <a:rPr lang="lt-LT" dirty="0"/>
              <a:t> Barstyti priedus reikia nedelsiant po aptepimo, kol paviršius dar drėgnas, kitaip priedai nukris sausainiui iškepus.</a:t>
            </a:r>
          </a:p>
          <a:p>
            <a:pPr>
              <a:buFont typeface="+mj-lt"/>
              <a:buAutoNum type="arabicPeriod"/>
            </a:pPr>
            <a:r>
              <a:rPr lang="lt-LT" b="1" dirty="0"/>
              <a:t>Saikas:</a:t>
            </a:r>
            <a:r>
              <a:rPr lang="lt-LT" dirty="0"/>
              <a:t> Per didelis kiekis pabarstų (pvz., sėklų) gali trukdyti sausainiui tolygiai iškilti.</a:t>
            </a:r>
          </a:p>
        </p:txBody>
      </p:sp>
    </p:spTree>
    <p:extLst>
      <p:ext uri="{BB962C8B-B14F-4D97-AF65-F5344CB8AC3E}">
        <p14:creationId xmlns:p14="http://schemas.microsoft.com/office/powerpoint/2010/main" val="193882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290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419</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Suformuotų pusgaminių iš sausainių tešlos apipavidalinimas prieš kepant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Suformuotų pusgaminių iš sausainių tešlos apipavidalinimas prieš kepant</dc:title>
  <dc:creator>mokinys</dc:creator>
  <cp:lastModifiedBy>Evelina</cp:lastModifiedBy>
  <cp:revision>3</cp:revision>
  <dcterms:created xsi:type="dcterms:W3CDTF">2026-01-05T13:27:19Z</dcterms:created>
  <dcterms:modified xsi:type="dcterms:W3CDTF">2026-04-20T05:56:43Z</dcterms:modified>
</cp:coreProperties>
</file>