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Maisto produktų ir žaliavų parinkimas ir paruošimas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Teisės aktai, reglamentuojantys darbo vietos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paruošimą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Sanitarijos ir higienos reikalavimai švaros zonai ir darbo vietai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7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2662" y="995433"/>
            <a:ext cx="96099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vietos paruošimas nėra savavališkas procesas – jį griežtai reglamentuoja valstybiniai ir tarptautiniai standartai, siekiant užtikrinti darbuotojų sveikatą bei gaminamo produkto saugą.</a:t>
            </a:r>
          </a:p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Higienos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normos</a:t>
            </a:r>
          </a:p>
          <a:p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Lietuvoje pagrindinis dokumentas, nustatantis reikalavimus maisto tvarkymo įmonėms, yra 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Lietuvos higienos norma HN 15:2021 „Maisto higiena“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Paskirtis: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Nustatyti bendruosius maisto saugos ir higienos reikalavimus visuose maisto tvarkymo etapuose.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vietos reikalavimai: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Patalpos turi būti suplanuotos taip, kad būtų išvengta kryžminės taršos (žaliavos neturi susidurti su gatava produkcija).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Aplinka: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Reguliuojama temperatūra, vėdinimas, apšvietimas bei paviršių atsparumas drėgmei ir dezinfekavimo priemonėms.</a:t>
            </a:r>
          </a:p>
        </p:txBody>
      </p:sp>
    </p:spTree>
    <p:extLst>
      <p:ext uri="{BB962C8B-B14F-4D97-AF65-F5344CB8AC3E}">
        <p14:creationId xmlns:p14="http://schemas.microsoft.com/office/powerpoint/2010/main" val="375648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189" y="920008"/>
            <a:ext cx="76581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Pagrindiniai geros higienos praktikos (GHP)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</a:t>
            </a:r>
          </a:p>
          <a:p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Geros higienos praktikos taisyklės yra praktinis vadovas, kaip įgyvendinti higienos normų reikalavimus. Pagrindiniai principai apima:</a:t>
            </a:r>
          </a:p>
          <a:p>
            <a:pPr>
              <a:buFont typeface="+mj-lt"/>
              <a:buAutoNum type="arabicPeriod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Asmens higiena: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Darbuotojų sveikatos tikrinimas, švarių darbo drabužių dėvėjimas, rankų plovimo algoritmai.</a:t>
            </a:r>
          </a:p>
          <a:p>
            <a:pPr>
              <a:buFont typeface="+mj-lt"/>
              <a:buAutoNum type="arabicPeriod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Patalpų ir įrangos priežiūra: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Reguliarus valymas ir dezinfekcija pagal patvirtintą grafiką.</a:t>
            </a:r>
          </a:p>
          <a:p>
            <a:pPr>
              <a:buFont typeface="+mj-lt"/>
              <a:buAutoNum type="arabicPeriod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Kryžminės taršos prevencija: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Atskiri įrankiai žaliavoms ir termiškai apdorotiems produktams.</a:t>
            </a:r>
          </a:p>
          <a:p>
            <a:pPr>
              <a:buFont typeface="+mj-lt"/>
              <a:buAutoNum type="arabicPeriod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Atliekų tvarkymas: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Savalaikis atliekų pašalinimas iš gamybos zonos tam skirtais sandariais konteineriais.</a:t>
            </a:r>
          </a:p>
        </p:txBody>
      </p:sp>
    </p:spTree>
    <p:extLst>
      <p:ext uri="{BB962C8B-B14F-4D97-AF65-F5344CB8AC3E}">
        <p14:creationId xmlns:p14="http://schemas.microsoft.com/office/powerpoint/2010/main" val="164682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931" y="683101"/>
            <a:ext cx="105595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Sanitarijos ir higienos reikalavimai švaros zonai ir darbo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vietai</a:t>
            </a:r>
          </a:p>
          <a:p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Maisto pramonėje, o ypač kepyklose, kur yra daug miltų dulkių ir drėgmės, sanitarija yra kritinis elementas.</a:t>
            </a:r>
          </a:p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Teisės aktai duonos ir pyrago kepimo įmonėse</a:t>
            </a: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HN 15:2021, kepyklos vadovaujasi: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Europos Parlamento ir Tarybos reglamentu (EB) Nr. 852/2004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dėl maisto produktų higienos.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RVASVT (HACCP) sistema: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Rizikos veiksnių analizės ir svarbių valdymo taškų sistema, kuri padeda identifikuoti vietas, kur produktas gali būti užterštas.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Geros gamybos praktikos (GGP) taisyklėmis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skirtomis būtent konditerijos ir duonos sektoriui.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produktas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ir „žemos rizikos“ zonos. Perėjimas tarp jų dažnai reikalauja papildomos dezinfekcijos.</a:t>
            </a:r>
          </a:p>
        </p:txBody>
      </p:sp>
    </p:spTree>
    <p:extLst>
      <p:ext uri="{BB962C8B-B14F-4D97-AF65-F5344CB8AC3E}">
        <p14:creationId xmlns:p14="http://schemas.microsoft.com/office/powerpoint/2010/main" val="72763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1406" y="813056"/>
            <a:ext cx="80449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Švaros zonos ir darbo vietos paruošimo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reikalavimai</a:t>
            </a:r>
          </a:p>
          <a:p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Darbo vieta turi būti paruošta taip, kad gamybos procesas vyktų sklandžiai ir saugiai: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Paviršiai: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Stalų paviršiai turi būti lygūs, pagaminti iš korozijai atsparių medžiagų (dažniausiai nerūdijančio plieno), lengvai plaunami.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Įrankių paruošimas: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Visi peiliai, formos, skardos turi būti švarios ir sausos.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Zonavimas: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Maisto pramonėje skiriamos „aukštos rizikos“ (kur liečiamas galutinis produktas) ir „žemos rizikos“ zonos. Perėjimas tarp jų dažnai reikalauja papildomos dezinfekcijos.</a:t>
            </a:r>
          </a:p>
        </p:txBody>
      </p:sp>
    </p:spTree>
    <p:extLst>
      <p:ext uri="{BB962C8B-B14F-4D97-AF65-F5344CB8AC3E}">
        <p14:creationId xmlns:p14="http://schemas.microsoft.com/office/powerpoint/2010/main" val="380713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4267" y="1157421"/>
            <a:ext cx="81065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Sanitarijos ir higienos reikalavimai ruošiant darbo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vietą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Prieš pradedant darbą, būtina atlikti šiuos veiksmus:</a:t>
            </a:r>
          </a:p>
          <a:p>
            <a:pPr>
              <a:buFont typeface="+mj-lt"/>
              <a:buAutoNum type="arabicPeriod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Vizualinė apžiūra: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Įsitikinti, kad ant įrengimų nėra likusių nešvarumų ar valymo priemonių likučių.</a:t>
            </a:r>
          </a:p>
          <a:p>
            <a:pPr>
              <a:buFont typeface="+mj-lt"/>
              <a:buAutoNum type="arabicPeriod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Dezinfekcija: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Paviršiai, kurie liečiasi su tešla ar įdarais, nuvalomi leistinomis dezinfekcinėmis medžiagomis.</a:t>
            </a:r>
          </a:p>
          <a:p>
            <a:pPr>
              <a:buFont typeface="+mj-lt"/>
              <a:buAutoNum type="arabicPeriod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Asmeninis pasiruošimas: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Rankų plovimas iki dilbių, plaukų paslėpimas po kepure, papuošalų nusiėmimas (žiedai, laikrodžiai kepyklose draudžiami dėl fizinės taršos rizikos).</a:t>
            </a:r>
          </a:p>
          <a:p>
            <a:pPr>
              <a:buFont typeface="+mj-lt"/>
              <a:buAutoNum type="arabicPeriod"/>
            </a:pP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Žaliavų kontrolė: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Patikrinama, ar ingredientai nepasibaigusio galiojimo ir ar pakuotės nepažeistos.</a:t>
            </a:r>
          </a:p>
        </p:txBody>
      </p:sp>
    </p:spTree>
    <p:extLst>
      <p:ext uri="{BB962C8B-B14F-4D97-AF65-F5344CB8AC3E}">
        <p14:creationId xmlns:p14="http://schemas.microsoft.com/office/powerpoint/2010/main" val="230800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919161"/>
            <a:ext cx="4781549" cy="47815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103" y="2151500"/>
            <a:ext cx="4737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reikia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plauti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rankas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385" y="3471860"/>
            <a:ext cx="2057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9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501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Maisto produktų ir žaliavų parinkimas ir paruošimas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Teisės aktai, reglamentuojantys darbo vietos paruošimą</dc:title>
  <dc:creator>mokinys</dc:creator>
  <cp:lastModifiedBy>mokinys</cp:lastModifiedBy>
  <cp:revision>3</cp:revision>
  <dcterms:created xsi:type="dcterms:W3CDTF">2026-01-05T12:19:01Z</dcterms:created>
  <dcterms:modified xsi:type="dcterms:W3CDTF">2026-01-19T14:10:37Z</dcterms:modified>
</cp:coreProperties>
</file>