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529" y="2073354"/>
            <a:ext cx="6815669" cy="1515533"/>
          </a:xfrm>
        </p:spPr>
        <p:txBody>
          <a:bodyPr/>
          <a:lstStyle/>
          <a:p>
            <a:r>
              <a:rPr lang="lt-LT" sz="3600" b="1" dirty="0"/>
              <a:t>Maisto produktų ir žaliavų asortimentas, savybės, maistinė vertė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4950" y="610791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 smtClean="0"/>
              <a:t>Druska </a:t>
            </a:r>
            <a:r>
              <a:rPr lang="lt-LT" sz="2400" dirty="0" smtClean="0"/>
              <a:t>Nors </a:t>
            </a:r>
            <a:r>
              <a:rPr lang="lt-LT" sz="2400" dirty="0"/>
              <a:t>duonos tešloje druskos yra visai nedaug, ji atlieka milžinišką darbą. Be druskos duona būtų beskonė ir labai </a:t>
            </a:r>
            <a:r>
              <a:rPr lang="lt-LT" sz="2400" dirty="0" smtClean="0"/>
              <a:t>trapi. Druska </a:t>
            </a:r>
            <a:r>
              <a:rPr lang="lt-LT" sz="2400" dirty="0"/>
              <a:t>yra pagrindinis prieskonis. Ji ne tik suteikia sūrumo, bet ir padeda „atsiskleisti“ miltų skoniui. Be druskos duona būtų blanki ir </a:t>
            </a:r>
            <a:r>
              <a:rPr lang="lt-LT" sz="2400" dirty="0" smtClean="0"/>
              <a:t>prėska. Ji sutvirtina tešlą. Druska </a:t>
            </a:r>
            <a:r>
              <a:rPr lang="lt-LT" sz="2400" dirty="0"/>
              <a:t>veikia kaip tešlos </a:t>
            </a:r>
            <a:r>
              <a:rPr lang="lt-LT" sz="2400" dirty="0" smtClean="0"/>
              <a:t>stiprintojas ji </a:t>
            </a:r>
            <a:r>
              <a:rPr lang="lt-LT" sz="2400" dirty="0"/>
              <a:t>padeda glitimui </a:t>
            </a:r>
            <a:r>
              <a:rPr lang="lt-LT" sz="2400" dirty="0" smtClean="0"/>
              <a:t>tapti </a:t>
            </a:r>
            <a:r>
              <a:rPr lang="lt-LT" sz="2400" dirty="0"/>
              <a:t>stipresniam ir </a:t>
            </a:r>
            <a:r>
              <a:rPr lang="lt-LT" sz="2400" dirty="0" smtClean="0"/>
              <a:t>tampresniam. Taip pat druska kontroliuoja mieles. Mielės </a:t>
            </a:r>
            <a:r>
              <a:rPr lang="lt-LT" sz="2400" dirty="0"/>
              <a:t>labai mėgsta cukrų ir kartais gali pradėti dirbti per greitai.Druska šiek tiek „pristabdo“ mieles, kad jos neišpustų tešlos per greitai.Taip duona kyla tolygiai ir neatsiranda milžiniškų, tuščių oro skylių.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055387"/>
            <a:ext cx="3938588" cy="2620951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255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731" y="1402914"/>
            <a:ext cx="72630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Kaip saugiai naudoti druską</a:t>
            </a:r>
            <a:r>
              <a:rPr lang="lt-LT" sz="2400" b="1" dirty="0" smtClean="0"/>
              <a:t>?</a:t>
            </a:r>
          </a:p>
          <a:p>
            <a:endParaRPr lang="lt-LT" sz="2400" b="1" dirty="0" smtClean="0"/>
          </a:p>
          <a:p>
            <a:r>
              <a:rPr lang="lt-LT" sz="2400" dirty="0" smtClean="0"/>
              <a:t>Dirbant </a:t>
            </a:r>
            <a:r>
              <a:rPr lang="lt-LT" sz="2400" dirty="0"/>
              <a:t>su druska, reikia laikytis kelių svarbių taisyklių, nes ji gali būti „pikta“ mielėms</a:t>
            </a:r>
            <a:r>
              <a:rPr lang="lt-LT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Niekada </a:t>
            </a:r>
            <a:r>
              <a:rPr lang="lt-LT" sz="2400" dirty="0"/>
              <a:t>nemaišykite druskos tiesiai su </a:t>
            </a:r>
            <a:r>
              <a:rPr lang="lt-LT" sz="2400" dirty="0" smtClean="0"/>
              <a:t>mielėmis: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Jei </a:t>
            </a:r>
            <a:r>
              <a:rPr lang="lt-LT" sz="2400" dirty="0"/>
              <a:t>druskos kristalai palies šviežias mieles, jie gali jas „išdžiovinti“ ir nužudyti.Patarimas: Druską geriausia sumaišyti su miltais arba ištirpinti vandenyje atskirai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Tikslumas:Druskos </a:t>
            </a:r>
            <a:r>
              <a:rPr lang="lt-LT" sz="2400" dirty="0"/>
              <a:t>reikia dėti tiksliai tiek, kiek parašyta recepte (dažniausiai apie 1–2% nuo miltų kiekio).Per daug druskos – duona bus neskani ir prastai kils.Per mažai druskos – duona bus per daug puri, beformė ir prėska.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655" y="1571625"/>
            <a:ext cx="3233945" cy="217170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9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9887" y="910709"/>
            <a:ext cx="4591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Papildomos</a:t>
            </a:r>
            <a:r>
              <a:rPr lang="en-US" sz="4000" b="1" dirty="0"/>
              <a:t> </a:t>
            </a:r>
            <a:r>
              <a:rPr lang="en-US" sz="4000" b="1" dirty="0" err="1"/>
              <a:t>žaliavos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071529" y="1860888"/>
            <a:ext cx="762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Kad gaminiai būtų skanesni, saldesni ar ilgiau išliktų švieži, pridedame</a:t>
            </a:r>
            <a:r>
              <a:rPr lang="lt-LT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Cukrus</a:t>
            </a:r>
            <a:r>
              <a:rPr lang="lt-LT" sz="2400" dirty="0"/>
              <a:t>: Suteikia saldumą ir padeda mielėms geriau „dirbti</a:t>
            </a:r>
            <a:r>
              <a:rPr lang="lt-LT" sz="2400" dirty="0" smtClean="0"/>
              <a:t>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Riebalai</a:t>
            </a:r>
            <a:r>
              <a:rPr lang="lt-LT" sz="2400" dirty="0" smtClean="0"/>
              <a:t> </a:t>
            </a:r>
            <a:r>
              <a:rPr lang="lt-LT" sz="2400" dirty="0"/>
              <a:t>(aliejus, sviestas, margarinas): Padaro gaminį minkštesnį ir neleidžia jam greitai sudžiūti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Pieno </a:t>
            </a:r>
            <a:r>
              <a:rPr lang="lt-LT" sz="2400" b="1" dirty="0"/>
              <a:t>produktai </a:t>
            </a:r>
            <a:r>
              <a:rPr lang="lt-LT" sz="2400" dirty="0"/>
              <a:t>(pienas, kefyras, varškė): Suteikia gražią spalvą ir sodrų skonį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Kiaušiniai</a:t>
            </a:r>
            <a:r>
              <a:rPr lang="lt-LT" sz="2400" dirty="0"/>
              <a:t>: Suriša tešlą, suteikia jai geltoną spalvą ir purumą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Priedai</a:t>
            </a:r>
            <a:r>
              <a:rPr lang="lt-LT" sz="2400" b="1" dirty="0"/>
              <a:t>: </a:t>
            </a:r>
            <a:r>
              <a:rPr lang="lt-LT" sz="2400" dirty="0"/>
              <a:t>Sėklos, riešutai, džiovinti vaisiai, cinamonas.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2124075"/>
            <a:ext cx="2581275" cy="177165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25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980718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200" b="1" dirty="0" smtClean="0"/>
              <a:t>Cukrų  </a:t>
            </a:r>
            <a:r>
              <a:rPr lang="lt-LT" sz="2400" dirty="0"/>
              <a:t>labai mėgsta </a:t>
            </a:r>
            <a:r>
              <a:rPr lang="lt-LT" sz="2400" dirty="0" smtClean="0"/>
              <a:t>mielės. </a:t>
            </a:r>
            <a:r>
              <a:rPr lang="lt-LT" sz="2400" dirty="0"/>
              <a:t>Kai įberiame cukraus į tešlą, mielės jį „suvalgo“ ir išskiria dujas, dėl kurių tešla pakyla.Mažai cukraus: </a:t>
            </a:r>
            <a:r>
              <a:rPr lang="lt-LT" sz="2400" dirty="0" smtClean="0"/>
              <a:t>mielės </a:t>
            </a:r>
            <a:r>
              <a:rPr lang="lt-LT" sz="2400" dirty="0"/>
              <a:t>dirba </a:t>
            </a:r>
            <a:r>
              <a:rPr lang="lt-LT" sz="2400" dirty="0" smtClean="0"/>
              <a:t>lėčiau. Daugiau </a:t>
            </a:r>
            <a:r>
              <a:rPr lang="lt-LT" sz="2400" dirty="0"/>
              <a:t>cukraus: </a:t>
            </a:r>
            <a:r>
              <a:rPr lang="lt-LT" sz="2400" dirty="0" smtClean="0"/>
              <a:t>tešla </a:t>
            </a:r>
            <a:r>
              <a:rPr lang="lt-LT" sz="2400" dirty="0"/>
              <a:t>kyla greičiau ir gaminys tampa </a:t>
            </a:r>
            <a:r>
              <a:rPr lang="lt-LT" sz="2400" dirty="0" smtClean="0"/>
              <a:t>saldus.</a:t>
            </a:r>
          </a:p>
          <a:p>
            <a:r>
              <a:rPr lang="lt-LT" sz="2400" dirty="0" smtClean="0"/>
              <a:t>Ar </a:t>
            </a:r>
            <a:r>
              <a:rPr lang="lt-LT" sz="2400" dirty="0"/>
              <a:t>pastebėjote, kad iškepęs pyragas būna rudas ir blizgus? Tai cukraus darbas. Kepant aukštoje temperatūroje, cukrus „karamelizuojasi“ – parunda ir suteikia kepiniui gražią, auksinę </a:t>
            </a:r>
            <a:r>
              <a:rPr lang="lt-LT" sz="2400" dirty="0" smtClean="0"/>
              <a:t>spalvą.</a:t>
            </a:r>
          </a:p>
          <a:p>
            <a:r>
              <a:rPr lang="lt-LT" sz="2400" dirty="0" smtClean="0"/>
              <a:t>Cukrus </a:t>
            </a:r>
            <a:r>
              <a:rPr lang="lt-LT" sz="2400" dirty="0"/>
              <a:t>padeda sulaikyti drėgmę gaminio viduje. Todėl saldūs pyragai ilgiau išlieka minkšti ir ne taip greitai sudžiūsta kaip </a:t>
            </a:r>
            <a:r>
              <a:rPr lang="lt-LT" sz="2400" dirty="0" smtClean="0"/>
              <a:t>paprasta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980718"/>
            <a:ext cx="3598730" cy="2524482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482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5" y="775038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200" b="1" dirty="0" smtClean="0"/>
              <a:t>Kokį </a:t>
            </a:r>
            <a:r>
              <a:rPr lang="lt-LT" sz="3200" b="1" dirty="0"/>
              <a:t>cukrų naudojame</a:t>
            </a:r>
            <a:r>
              <a:rPr lang="lt-LT" sz="3200" b="1" dirty="0" smtClean="0"/>
              <a:t>?</a:t>
            </a:r>
          </a:p>
          <a:p>
            <a:endParaRPr lang="lt-LT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Baltas </a:t>
            </a:r>
            <a:r>
              <a:rPr lang="lt-LT" sz="2400" dirty="0"/>
              <a:t>cukrus: Dažniausiai naudojamas kepiniuose. Jis gerai tirpsta ir nekeičia tešlos spalvos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Cukraus </a:t>
            </a:r>
            <a:r>
              <a:rPr lang="lt-LT" sz="2400" b="1" dirty="0"/>
              <a:t>pudra: </a:t>
            </a:r>
            <a:r>
              <a:rPr lang="lt-LT" sz="2400" dirty="0"/>
              <a:t>Tai labai smulkiai sumaltas cukrus. Ją naudojame kremams arba apibarstyti iškeptus pyragus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Rudas </a:t>
            </a:r>
            <a:r>
              <a:rPr lang="lt-LT" sz="2400" b="1" dirty="0"/>
              <a:t>cukrus: </a:t>
            </a:r>
            <a:r>
              <a:rPr lang="lt-LT" sz="2400" dirty="0"/>
              <a:t>Suteikia gaminiui karamelės skonį ir tamsesnę spalvą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 smtClean="0"/>
              <a:t>Cukraus </a:t>
            </a:r>
            <a:r>
              <a:rPr lang="lt-LT" sz="2400" b="1" dirty="0"/>
              <a:t>granulės: </a:t>
            </a:r>
            <a:r>
              <a:rPr lang="lt-LT" sz="2400" dirty="0"/>
              <a:t>Kartais stambios cukraus granulės barstomos ant bandelių viršaus papuošimui.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98" y="1433512"/>
            <a:ext cx="3428090" cy="228123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870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085" y="2036734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/>
              <a:t>Riebalai</a:t>
            </a:r>
            <a:r>
              <a:rPr lang="lt-LT" sz="2400" dirty="0"/>
              <a:t> tešloje veikia kaip „</a:t>
            </a:r>
            <a:r>
              <a:rPr lang="lt-LT" sz="2400" dirty="0" smtClean="0"/>
              <a:t>minkštiklis“. Jie </a:t>
            </a:r>
            <a:r>
              <a:rPr lang="lt-LT" sz="2400" dirty="0"/>
              <a:t>apgaubia miltų daleles ir neleidžia tešlai tapti kietai kaip guma. Todėl bandelės būna tokios minkštos</a:t>
            </a:r>
            <a:r>
              <a:rPr lang="lt-LT" sz="2400" dirty="0" smtClean="0"/>
              <a:t>. Riebalai </a:t>
            </a:r>
            <a:r>
              <a:rPr lang="lt-LT" sz="2400" dirty="0"/>
              <a:t>neleidžia vandeniui greitai išgaruoti. Gaminiai su riebalais (pavyzdžiui, batonas ar pyragas) ilgiau išlieka švieži ir </a:t>
            </a:r>
            <a:r>
              <a:rPr lang="lt-LT" sz="2400" dirty="0" smtClean="0"/>
              <a:t>nesukietėja. Sviestas </a:t>
            </a:r>
            <a:r>
              <a:rPr lang="lt-LT" sz="2400" dirty="0"/>
              <a:t>suteikia nuostabų kvapą, o kepinio plutelė tampa blizgi ir auksinė.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968" y="1662112"/>
            <a:ext cx="3765082" cy="2230682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871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12131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dirty="0" smtClean="0"/>
              <a:t>Dažniausiai </a:t>
            </a:r>
            <a:r>
              <a:rPr lang="lt-LT" sz="2400" dirty="0"/>
              <a:t>naudojamos trys rūšys</a:t>
            </a:r>
            <a:r>
              <a:rPr lang="lt-LT" sz="2400" dirty="0" smtClean="0"/>
              <a:t>:</a:t>
            </a:r>
          </a:p>
          <a:p>
            <a:r>
              <a:rPr lang="lt-LT" sz="2400" b="1" dirty="0" smtClean="0"/>
              <a:t>Sviestas</a:t>
            </a:r>
            <a:r>
              <a:rPr lang="lt-LT" sz="2400" dirty="0" smtClean="0"/>
              <a:t>- pats </a:t>
            </a:r>
            <a:r>
              <a:rPr lang="lt-LT" sz="2400" dirty="0"/>
              <a:t>skaniausias ir kvapniausias. Naudojamas aukščiausios kokybės pyragams ir bandelėms</a:t>
            </a:r>
            <a:r>
              <a:rPr lang="lt-LT" sz="2400" dirty="0" smtClean="0"/>
              <a:t>.</a:t>
            </a:r>
          </a:p>
          <a:p>
            <a:r>
              <a:rPr lang="lt-LT" sz="2400" b="1" dirty="0" smtClean="0"/>
              <a:t>Aliejus</a:t>
            </a:r>
            <a:r>
              <a:rPr lang="lt-LT" sz="2400" dirty="0" smtClean="0"/>
              <a:t> </a:t>
            </a:r>
            <a:r>
              <a:rPr lang="lt-LT" sz="2400" dirty="0"/>
              <a:t>(saulėgrąžų ar rapsų</a:t>
            </a:r>
            <a:r>
              <a:rPr lang="lt-LT" sz="2400" dirty="0" smtClean="0"/>
              <a:t>)- jie </a:t>
            </a:r>
            <a:r>
              <a:rPr lang="lt-LT" sz="2400" dirty="0"/>
              <a:t>padaro duonos vidų labai drėgną ir minkštą. Dažnai naudojami sumuštinių duonai ar picoms</a:t>
            </a:r>
            <a:r>
              <a:rPr lang="lt-LT" sz="2400" dirty="0" smtClean="0"/>
              <a:t>.</a:t>
            </a:r>
          </a:p>
          <a:p>
            <a:r>
              <a:rPr lang="lt-LT" sz="2400" b="1" dirty="0" smtClean="0"/>
              <a:t>Margarinas</a:t>
            </a:r>
            <a:r>
              <a:rPr lang="lt-LT" sz="2400" b="1" dirty="0"/>
              <a:t>: </a:t>
            </a:r>
            <a:r>
              <a:rPr lang="lt-LT" sz="2400" dirty="0"/>
              <a:t>Tai augaliniai riebalai, panašūs į sviestą. Jis dažnai naudojamas kepyklose, nes yra pigesnis ir su juo tešla gerai kyla.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595" y="1095375"/>
            <a:ext cx="3774768" cy="259080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36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2100" y="17913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/>
              <a:t>Trumpa atmintinė</a:t>
            </a:r>
            <a:r>
              <a:rPr lang="lt-LT" sz="3600" b="1" dirty="0" smtClean="0"/>
              <a:t>:</a:t>
            </a:r>
          </a:p>
          <a:p>
            <a:r>
              <a:rPr lang="lt-LT" sz="3600" b="1" dirty="0" smtClean="0"/>
              <a:t>Aliejus </a:t>
            </a:r>
            <a:r>
              <a:rPr lang="lt-LT" sz="3600" b="1" dirty="0"/>
              <a:t>– drėgmei</a:t>
            </a:r>
            <a:r>
              <a:rPr lang="lt-LT" sz="3600" b="1" dirty="0" smtClean="0"/>
              <a:t>.</a:t>
            </a:r>
          </a:p>
          <a:p>
            <a:r>
              <a:rPr lang="lt-LT" sz="3600" b="1" dirty="0" smtClean="0"/>
              <a:t>Sviestas </a:t>
            </a:r>
            <a:r>
              <a:rPr lang="lt-LT" sz="3600" b="1" dirty="0"/>
              <a:t>– kvapui ir skoniui</a:t>
            </a:r>
            <a:r>
              <a:rPr lang="lt-LT" sz="3600" b="1" dirty="0" smtClean="0"/>
              <a:t>.</a:t>
            </a:r>
          </a:p>
          <a:p>
            <a:r>
              <a:rPr lang="lt-LT" sz="3600" b="1" dirty="0" smtClean="0"/>
              <a:t>Margarinas </a:t>
            </a:r>
            <a:r>
              <a:rPr lang="lt-LT" sz="3600" b="1" dirty="0"/>
              <a:t>– purumui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228725"/>
            <a:ext cx="32657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725" y="1208544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/>
              <a:t>Pieno</a:t>
            </a:r>
            <a:r>
              <a:rPr lang="lt-LT" sz="2400" dirty="0"/>
              <a:t> produktai duonos ir pyrago gaminiams suteikia turtingą skonį, gražią spalvą ir ypatingą minkštumą. Jie paverčia paprastą duoną gardžiu pyragu ar prabangia bandele</a:t>
            </a:r>
            <a:r>
              <a:rPr lang="lt-LT" sz="2400" dirty="0" smtClean="0"/>
              <a:t>. Pienas dažnai </a:t>
            </a:r>
            <a:r>
              <a:rPr lang="lt-LT" sz="2400" dirty="0"/>
              <a:t>naudojamas vietoj vandens arba maišomas kartu su </a:t>
            </a:r>
            <a:r>
              <a:rPr lang="lt-LT" sz="2400" dirty="0" smtClean="0"/>
              <a:t>juo, </a:t>
            </a:r>
            <a:r>
              <a:rPr lang="lt-LT" sz="2400" dirty="0"/>
              <a:t>padeda kepiniui gražiai paruduoti. Pieno cukrus kepant karamelizuojasi, todėl plutelė tampa tamsiai </a:t>
            </a:r>
            <a:r>
              <a:rPr lang="lt-LT" sz="2400" dirty="0" smtClean="0"/>
              <a:t>auksinė. Kepiniai </a:t>
            </a:r>
            <a:r>
              <a:rPr lang="lt-LT" sz="2400" dirty="0"/>
              <a:t>tampa saldesni, švelnesni ir kvepia </a:t>
            </a:r>
            <a:r>
              <a:rPr lang="lt-LT" sz="2400" dirty="0" smtClean="0"/>
              <a:t>grietinėle. </a:t>
            </a:r>
            <a:r>
              <a:rPr lang="lt-LT" sz="2400" dirty="0"/>
              <a:t>Pienas padaro tešlą puresnę, o iškeptą minkštimą – baltesnį ir </a:t>
            </a:r>
            <a:r>
              <a:rPr lang="lt-LT" sz="2400" dirty="0" smtClean="0"/>
              <a:t>švelnesnį.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" y="957262"/>
            <a:ext cx="3871941" cy="230981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096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6325" y="8718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Kefyras arba rūgpienis</a:t>
            </a:r>
            <a:r>
              <a:rPr lang="lt-LT" sz="2400" dirty="0"/>
              <a:t>: Šie produktai yra rūgštūs. Jie labai tinka dėti į tešlą, kuri kildinama su soda (pavyzdžiui, kai kuriems pyragams ar blynams). Jie padaro gaminį labai drėgną.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76325" y="32245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Varškė: </a:t>
            </a:r>
            <a:r>
              <a:rPr lang="lt-LT" sz="2400" dirty="0"/>
              <a:t>Naudojama pyragų įdarams arba dedama tiesiai į tešlą (varškės spurgoms, varškės pyragams). Varškė suteikia gaminiui svorio ir sotumo.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76325" y="52013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Grietinė: </a:t>
            </a:r>
            <a:r>
              <a:rPr lang="lt-LT" sz="2400" dirty="0"/>
              <a:t>Prideda tešlai riebumo ir daro ją labai trapią bei tirpstančią burnoje.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926" y="871836"/>
            <a:ext cx="1939036" cy="129034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344" y="3047747"/>
            <a:ext cx="1900237" cy="1180147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850" y="3829735"/>
            <a:ext cx="1828800" cy="137160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336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49" y="888564"/>
            <a:ext cx="6407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/>
              <a:t>Pagrindinės žaliavos: be ko neiškepsime duonos?</a:t>
            </a:r>
          </a:p>
          <a:p>
            <a:r>
              <a:rPr lang="lt-LT" sz="2400" dirty="0"/>
              <a:t>Kiekvienas duonos ar pyrago gaminys prasideda nuo keturių svarbiausių ingredientų.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Miltai:</a:t>
            </a:r>
            <a:r>
              <a:rPr lang="lt-LT" sz="2400" dirty="0"/>
              <a:t> Tai gaminio pagrindas („kūnas“). Dažniausiai naudojami kvietiniai arba ruginiai miltai.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Vanduo:</a:t>
            </a:r>
            <a:r>
              <a:rPr lang="lt-LT" sz="2400" dirty="0"/>
              <a:t> Jis sujungia miltus į tešlą. Vanduo turi būti švarus ir drungnas.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Mielės:</a:t>
            </a:r>
            <a:r>
              <a:rPr lang="lt-LT" sz="2400" dirty="0"/>
              <a:t> Jos „pakelia“ tešlą, kad gaminys būtų minkštas ir pūstas.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Druska:</a:t>
            </a:r>
            <a:r>
              <a:rPr lang="lt-LT" sz="2400" dirty="0"/>
              <a:t> Suteikia skonį ir sustiprina tešlą.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68" y="888564"/>
            <a:ext cx="3740969" cy="2521386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551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75" y="6622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dirty="0"/>
              <a:t>Kiaušiniai duonos ir pyrago gaminiuose yra tarsi „stebuklingi klijai“. Jie padeda visoms dalelėms susijungti į vieną tvirtą ir gražų gaminį.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543550" y="194223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dirty="0"/>
              <a:t>Kiaušiniai atlieka kelis labai svarbius darbus</a:t>
            </a:r>
            <a:r>
              <a:rPr lang="lt-LT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Sujungia </a:t>
            </a:r>
            <a:r>
              <a:rPr lang="lt-LT" sz="2400" dirty="0"/>
              <a:t>(Suriša): Kiaušinio baltymas kepant sukietėja, todėl padeda pyragui išlaikyti savo formą ir nesubliūkšti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Suteikia </a:t>
            </a:r>
            <a:r>
              <a:rPr lang="lt-LT" sz="2400" dirty="0"/>
              <a:t>spalvą: Trynys suteikia tešlai gražią, geltoną spalvą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Padaro </a:t>
            </a:r>
            <a:r>
              <a:rPr lang="lt-LT" sz="2400" dirty="0"/>
              <a:t>puresnį: Plakti kiaušiniai (ypač baltymai) padeda tešlai labiau išsipūsti</a:t>
            </a:r>
            <a:r>
              <a:rPr lang="lt-L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Skonis</a:t>
            </a:r>
            <a:r>
              <a:rPr lang="lt-LT" sz="2400" dirty="0"/>
              <a:t>: Gaminiai tampa turtingesnio, sodresnio skonio.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4" y="2218462"/>
            <a:ext cx="3441909" cy="203921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347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675" y="204341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/>
              <a:t>Kiaušinių </a:t>
            </a:r>
            <a:r>
              <a:rPr lang="lt-LT" sz="3600" b="1" dirty="0" smtClean="0"/>
              <a:t>dalys</a:t>
            </a:r>
          </a:p>
          <a:p>
            <a:endParaRPr lang="lt-LT" sz="2400" b="1" dirty="0" smtClean="0"/>
          </a:p>
          <a:p>
            <a:r>
              <a:rPr lang="lt-LT" sz="2400" b="1" dirty="0" smtClean="0"/>
              <a:t>Trynys</a:t>
            </a:r>
            <a:r>
              <a:rPr lang="lt-LT" sz="2400" b="1" dirty="0"/>
              <a:t>: </a:t>
            </a:r>
            <a:r>
              <a:rPr lang="lt-LT" sz="2400" dirty="0"/>
              <a:t>Tai riebiausia dalis. Jis suteikia skonį, geltonumą ir minkštumą</a:t>
            </a:r>
            <a:r>
              <a:rPr lang="lt-LT" sz="2400" dirty="0" smtClean="0"/>
              <a:t>.</a:t>
            </a:r>
          </a:p>
          <a:p>
            <a:endParaRPr lang="lt-LT" sz="2400" dirty="0"/>
          </a:p>
          <a:p>
            <a:r>
              <a:rPr lang="lt-LT" sz="2400" b="1" dirty="0" smtClean="0"/>
              <a:t>Baltymas</a:t>
            </a:r>
            <a:r>
              <a:rPr lang="lt-LT" sz="2400" dirty="0"/>
              <a:t>: Tai dalis, kuri padeda gaminio struktūrai (kad jis būtų tvirtas).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4" y="938212"/>
            <a:ext cx="4310063" cy="2920739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475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167631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dirty="0"/>
              <a:t>Kiaušiniai naudojami ne tik tešlos viduje, bet ir išorėje</a:t>
            </a:r>
            <a:r>
              <a:rPr lang="lt-LT" sz="2800" dirty="0" smtClean="0"/>
              <a:t>:</a:t>
            </a:r>
          </a:p>
          <a:p>
            <a:r>
              <a:rPr lang="lt-LT" sz="2800" dirty="0" smtClean="0"/>
              <a:t>Prieš </a:t>
            </a:r>
            <a:r>
              <a:rPr lang="lt-LT" sz="2800" dirty="0"/>
              <a:t>kepimą: Bandeles aptepame kiaušinio plakiniu</a:t>
            </a:r>
            <a:r>
              <a:rPr lang="lt-LT" sz="2800" dirty="0" smtClean="0"/>
              <a:t>.</a:t>
            </a:r>
          </a:p>
          <a:p>
            <a:r>
              <a:rPr lang="lt-LT" sz="2800" dirty="0" smtClean="0"/>
              <a:t>Kodėl</a:t>
            </a:r>
            <a:r>
              <a:rPr lang="lt-LT" sz="2800" dirty="0"/>
              <a:t>? Iškepęs gaminys tampa neįtikėtinai blizgus, gražiai rudas ir atrodo labai skaniai. Jei neapteptume – bandelė būtų matinė ir blanki.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052512"/>
            <a:ext cx="3814555" cy="253841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705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48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1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45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3869" y="1435049"/>
            <a:ext cx="59274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/>
              <a:t>Miltai</a:t>
            </a:r>
            <a:r>
              <a:rPr lang="lt-LT" sz="3600" dirty="0"/>
              <a:t>: </a:t>
            </a:r>
            <a:r>
              <a:rPr lang="lt-LT" sz="2400" dirty="0"/>
              <a:t>Tai gaminio pagrindas („kūnas“). Dažniausiai naudojami kvietiniai arba ruginiai miltai</a:t>
            </a:r>
            <a:r>
              <a:rPr lang="lt-LT" sz="2400" dirty="0" smtClean="0"/>
              <a:t>.</a:t>
            </a:r>
          </a:p>
          <a:p>
            <a:r>
              <a:rPr lang="lt-LT" sz="2400" dirty="0" smtClean="0"/>
              <a:t> </a:t>
            </a:r>
            <a:r>
              <a:rPr lang="lt-LT" sz="2400" b="1" dirty="0"/>
              <a:t>Kvietiniai miltai</a:t>
            </a:r>
            <a:r>
              <a:rPr lang="lt-LT" sz="2400" dirty="0"/>
              <a:t>: Iš jų kepamos bandelės, batonai, pyragai, picos. Jie yra šviesūs ir padaro gaminį purų</a:t>
            </a:r>
            <a:r>
              <a:rPr lang="lt-LT" sz="2400" dirty="0" smtClean="0"/>
              <a:t>.</a:t>
            </a:r>
          </a:p>
          <a:p>
            <a:r>
              <a:rPr lang="lt-LT" sz="2400" b="1" dirty="0" smtClean="0"/>
              <a:t>Ruginiai </a:t>
            </a:r>
            <a:r>
              <a:rPr lang="lt-LT" sz="2400" b="1" dirty="0"/>
              <a:t>miltai: </a:t>
            </a:r>
            <a:r>
              <a:rPr lang="lt-LT" sz="2400" dirty="0"/>
              <a:t>Iš jų kepama tamsi, tikra lietuviška duona. Šie miltai yra sunkesni, pilkšvos spalvos.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8" y="1133108"/>
            <a:ext cx="4044673" cy="2691546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950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974" y="612845"/>
            <a:ext cx="69246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dirty="0"/>
              <a:t>Miltų rūšys </a:t>
            </a:r>
            <a:endParaRPr lang="lt-LT" sz="4000" dirty="0"/>
          </a:p>
          <a:p>
            <a:r>
              <a:rPr lang="lt-LT" sz="2400" dirty="0" smtClean="0"/>
              <a:t>Ant </a:t>
            </a:r>
            <a:r>
              <a:rPr lang="lt-LT" sz="2400" dirty="0"/>
              <a:t>miltų pakelių dažnai matome skaičius (pavyzdžiui, 550D ar 812C). Mokiniams svarbiausia atsiminti</a:t>
            </a:r>
            <a:r>
              <a:rPr lang="lt-LT" sz="2400" dirty="0" smtClean="0"/>
              <a:t>:</a:t>
            </a:r>
          </a:p>
          <a:p>
            <a:endParaRPr lang="lt-L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400" dirty="0" smtClean="0"/>
              <a:t>Aukščiausia </a:t>
            </a:r>
            <a:r>
              <a:rPr lang="lt-LT" sz="2400" dirty="0"/>
              <a:t>rūšis (balti miltai): Patys šviesiausi ir minkščiausi. Puikiai tinka tortams ir pyragams</a:t>
            </a:r>
            <a:r>
              <a:rPr lang="lt-LT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400" dirty="0" smtClean="0"/>
              <a:t>Pirma </a:t>
            </a:r>
            <a:r>
              <a:rPr lang="lt-LT" sz="2400" dirty="0"/>
              <a:t>ir antra rūšis: Miltai kiek tamsesni, juose yra daugiau grūdo dalelių. Tinka kasdienei duonai ir bandelėms</a:t>
            </a:r>
            <a:r>
              <a:rPr lang="lt-LT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400" dirty="0" smtClean="0"/>
              <a:t>Viso </a:t>
            </a:r>
            <a:r>
              <a:rPr lang="lt-LT" sz="2400" dirty="0"/>
              <a:t>grūdo (pilno grūdo) miltai: Patys sveikiausi, tamsūs, juose matosi sumaltos sėlenos (grūdo luobelės</a:t>
            </a:r>
            <a:r>
              <a:rPr lang="lt-LT" sz="2400" dirty="0" smtClean="0"/>
              <a:t>)..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87" y="3586162"/>
            <a:ext cx="1800225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966787"/>
            <a:ext cx="256222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62" y="25145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975" y="1680686"/>
            <a:ext cx="504825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/>
              <a:t>Svarbiausia </a:t>
            </a:r>
            <a:r>
              <a:rPr lang="lt-LT" sz="3200" b="1" dirty="0" smtClean="0"/>
              <a:t>miltų dalis</a:t>
            </a:r>
            <a:r>
              <a:rPr lang="lt-LT" sz="3200" b="1" dirty="0"/>
              <a:t>: </a:t>
            </a:r>
            <a:endParaRPr lang="lt-LT" sz="3200" b="1" dirty="0" smtClean="0"/>
          </a:p>
          <a:p>
            <a:endParaRPr lang="lt-LT" sz="3200" b="1" dirty="0" smtClean="0"/>
          </a:p>
          <a:p>
            <a:r>
              <a:rPr lang="lt-LT" sz="2400" b="1" dirty="0" smtClean="0"/>
              <a:t>Glitimas</a:t>
            </a:r>
            <a:r>
              <a:rPr lang="lt-LT" sz="2400" dirty="0" smtClean="0"/>
              <a:t> </a:t>
            </a:r>
            <a:r>
              <a:rPr lang="lt-LT" sz="2400" dirty="0"/>
              <a:t>(miltų „klijai“)Kvietiniuose miltuose yra medžiaga, vadinama </a:t>
            </a:r>
            <a:r>
              <a:rPr lang="lt-LT" sz="2400" dirty="0" smtClean="0"/>
              <a:t>glitimu.</a:t>
            </a:r>
          </a:p>
          <a:p>
            <a:r>
              <a:rPr lang="lt-LT" sz="2400" b="1" dirty="0" smtClean="0"/>
              <a:t>Ką </a:t>
            </a:r>
            <a:r>
              <a:rPr lang="lt-LT" sz="2400" b="1" dirty="0"/>
              <a:t>jis daro? </a:t>
            </a:r>
            <a:r>
              <a:rPr lang="lt-LT" sz="2400" dirty="0"/>
              <a:t>Kai miltus sumaišome su vandeniu, glitimas tampa tarsi „guma“, kuri sulaiko orą tešlos </a:t>
            </a:r>
            <a:r>
              <a:rPr lang="lt-LT" sz="2400" dirty="0" smtClean="0"/>
              <a:t>viduje. </a:t>
            </a:r>
            <a:r>
              <a:rPr lang="lt-LT" sz="2400" dirty="0"/>
              <a:t>Dėl glitimo tešla išsipučia, tampa elastinga ir neištyžta.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618" y="814387"/>
            <a:ext cx="4201020" cy="279558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00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2025" y="1594693"/>
            <a:ext cx="62102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/>
              <a:t>Kaip paruošti miltus kepimui</a:t>
            </a:r>
            <a:r>
              <a:rPr lang="lt-LT" sz="3600" b="1" dirty="0" smtClean="0"/>
              <a:t>?</a:t>
            </a:r>
          </a:p>
          <a:p>
            <a:r>
              <a:rPr lang="lt-LT" sz="3600" b="1" dirty="0" smtClean="0"/>
              <a:t>Prieš </a:t>
            </a:r>
            <a:r>
              <a:rPr lang="lt-LT" sz="2400" dirty="0"/>
              <a:t>beriant miltus į dubenį, reikia atlikti du svarbius darbus</a:t>
            </a:r>
            <a:r>
              <a:rPr lang="lt-LT" sz="24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400" dirty="0" smtClean="0"/>
              <a:t>Patikrinti ar miltai </a:t>
            </a:r>
            <a:r>
              <a:rPr lang="lt-LT" sz="2400" dirty="0"/>
              <a:t>sausi, be kvapo ir be jokių vabalėlių</a:t>
            </a:r>
            <a:r>
              <a:rPr lang="lt-LT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2400" dirty="0" smtClean="0"/>
              <a:t>Sijojimas</a:t>
            </a:r>
            <a:r>
              <a:rPr lang="lt-LT" sz="2400" dirty="0"/>
              <a:t>: Tai pagrindinis pasiruošimo darbas</a:t>
            </a:r>
            <a:r>
              <a:rPr lang="lt-LT" sz="2400" dirty="0" smtClean="0"/>
              <a:t>. Sijojame </a:t>
            </a:r>
            <a:r>
              <a:rPr lang="lt-LT" sz="2400" dirty="0"/>
              <a:t>per sietelį į </a:t>
            </a:r>
            <a:r>
              <a:rPr lang="lt-LT" sz="2400" dirty="0" smtClean="0"/>
              <a:t>dubenį. Tai darome tam, kad </a:t>
            </a:r>
            <a:r>
              <a:rPr lang="lt-LT" sz="2400" dirty="0"/>
              <a:t>miltai „prakvėpuotų“ (prisipildytų deguonies) ir kad išbyrėtų visi gumulėliai. Sijoti miltai visada garantuoja puresnį pyragą.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852487"/>
            <a:ext cx="3095625" cy="30956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18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0" y="227201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200" b="1" dirty="0"/>
              <a:t>Kaip saugiai laikyti miltus</a:t>
            </a:r>
            <a:r>
              <a:rPr lang="lt-LT" sz="3200" dirty="0" smtClean="0"/>
              <a:t>?</a:t>
            </a:r>
          </a:p>
          <a:p>
            <a:r>
              <a:rPr lang="lt-LT" sz="3200" dirty="0" smtClean="0"/>
              <a:t>Miltai </a:t>
            </a:r>
            <a:r>
              <a:rPr lang="lt-LT" sz="3200" dirty="0"/>
              <a:t>bijo drėgmės (jie gali supelyti).Juos reikia laikyti sausoje, vėsioje vietoje, geriausia – popieriniuose maišeliuose arba sandariuose induose.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57299"/>
            <a:ext cx="3081337" cy="39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1039922"/>
            <a:ext cx="103631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/>
              <a:t>Vanduo</a:t>
            </a:r>
            <a:r>
              <a:rPr lang="lt-LT" dirty="0"/>
              <a:t> </a:t>
            </a:r>
            <a:r>
              <a:rPr lang="lt-LT" sz="2000" dirty="0"/>
              <a:t>duonos gamyboje yra toks pat svarbus kaip ir miltai. </a:t>
            </a:r>
            <a:r>
              <a:rPr lang="lt-LT" sz="2000" dirty="0" smtClean="0"/>
              <a:t>Vandens </a:t>
            </a:r>
            <a:r>
              <a:rPr lang="lt-LT" sz="2000" dirty="0"/>
              <a:t>vaidmuo kepant </a:t>
            </a:r>
            <a:r>
              <a:rPr lang="lt-LT" sz="2000" dirty="0" smtClean="0"/>
              <a:t>duoną:</a:t>
            </a:r>
          </a:p>
          <a:p>
            <a:pPr marL="342900" indent="-342900">
              <a:buAutoNum type="arabicPeriod"/>
            </a:pPr>
            <a:r>
              <a:rPr lang="lt-LT" sz="2000" dirty="0" smtClean="0"/>
              <a:t>Tešlos sujungimas-vanduo </a:t>
            </a:r>
            <a:r>
              <a:rPr lang="lt-LT" sz="2000" dirty="0"/>
              <a:t>veikia kaip „klijai“. Tik įpylus vandens, miltai virsta vientisa mase – tešla. Jis sudrėkina miltų daleles, kad jos suliptų tarpusavyje</a:t>
            </a:r>
            <a:r>
              <a:rPr lang="lt-LT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lt-LT" sz="2000" dirty="0" smtClean="0"/>
              <a:t> </a:t>
            </a:r>
            <a:r>
              <a:rPr lang="lt-LT" sz="2000" dirty="0"/>
              <a:t>Mielių „</a:t>
            </a:r>
            <a:r>
              <a:rPr lang="lt-LT" sz="2000" dirty="0" smtClean="0"/>
              <a:t>pažadinimas“- mielės </a:t>
            </a:r>
            <a:r>
              <a:rPr lang="lt-LT" sz="2000" dirty="0"/>
              <a:t>yra gyvi organizmai, kurie „miega“, kol yra sausi.Vanduo jas </a:t>
            </a:r>
            <a:r>
              <a:rPr lang="lt-LT" sz="2000" dirty="0" smtClean="0"/>
              <a:t>prikelia. Gavusios </a:t>
            </a:r>
            <a:r>
              <a:rPr lang="lt-LT" sz="2000" dirty="0"/>
              <a:t>drėgmės, mielės pradeda dirbti, valgyti cukrų ir leisti </a:t>
            </a:r>
            <a:r>
              <a:rPr lang="lt-LT" sz="2000" dirty="0" smtClean="0"/>
              <a:t>burbuliukus. Be </a:t>
            </a:r>
            <a:r>
              <a:rPr lang="lt-LT" sz="2000" dirty="0"/>
              <a:t>vandens mielės neveiktų ir duona liktų kieta bei plokščia kaip blynas</a:t>
            </a:r>
            <a:r>
              <a:rPr lang="lt-LT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lt-LT" sz="2000" dirty="0" smtClean="0"/>
              <a:t> Miltuose </a:t>
            </a:r>
            <a:r>
              <a:rPr lang="lt-LT" sz="2000" dirty="0"/>
              <a:t>yra glitimas (miltų „guma“). Tačiau ši guma atsiranda tik tada, kai miltus sumaišome su vandeniu. Vanduo padaro tešlą tamprią, kad ją būtų galima minkyti ir formuoti bandeles</a:t>
            </a:r>
            <a:r>
              <a:rPr lang="lt-LT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lt-LT" sz="2000" dirty="0" smtClean="0"/>
              <a:t>Kepimo metu vanduo </a:t>
            </a:r>
            <a:r>
              <a:rPr lang="lt-LT" sz="2000" dirty="0"/>
              <a:t>virsta garais, kurie padeda duonai </a:t>
            </a:r>
            <a:r>
              <a:rPr lang="lt-LT" sz="2000" dirty="0" smtClean="0"/>
              <a:t>išsipūsti.</a:t>
            </a:r>
          </a:p>
          <a:p>
            <a:pPr marL="342900" indent="-342900">
              <a:buAutoNum type="arabicPeriod"/>
            </a:pPr>
            <a:r>
              <a:rPr lang="lt-LT" sz="2000" dirty="0" smtClean="0"/>
              <a:t>Vandens </a:t>
            </a:r>
            <a:r>
              <a:rPr lang="lt-LT" sz="2000" dirty="0"/>
              <a:t>temperatūra yra pats svarbiausias dalykas ruošiantis minkyti tešlą.Šaltas vanduo: Mielės „miegos“, tešla kils labai lėtai arba visai nekils</a:t>
            </a:r>
            <a:r>
              <a:rPr lang="lt-LT" sz="2000" dirty="0" smtClean="0"/>
              <a:t>. Karštas </a:t>
            </a:r>
            <a:r>
              <a:rPr lang="lt-LT" sz="2000" dirty="0"/>
              <a:t>vanduo: Virš </a:t>
            </a:r>
            <a:r>
              <a:rPr lang="lt-LT" sz="2000" dirty="0" smtClean="0"/>
              <a:t>45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lt-LT" sz="2000" dirty="0" smtClean="0"/>
              <a:t> </a:t>
            </a:r>
            <a:r>
              <a:rPr lang="lt-LT" sz="2000" dirty="0"/>
              <a:t>temperatūros vanduo mieles nužudo. Tešla nebeiškils</a:t>
            </a:r>
            <a:r>
              <a:rPr lang="lt-LT" sz="2000" dirty="0" smtClean="0"/>
              <a:t>. Drungnas </a:t>
            </a:r>
            <a:r>
              <a:rPr lang="lt-LT" sz="2000" dirty="0"/>
              <a:t>vanduo (apie </a:t>
            </a:r>
            <a:r>
              <a:rPr lang="lt-LT" sz="2000" dirty="0" smtClean="0"/>
              <a:t>30–35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lt-LT" sz="2000" dirty="0" smtClean="0"/>
              <a:t>): </a:t>
            </a:r>
            <a:r>
              <a:rPr lang="lt-LT" sz="2000" dirty="0"/>
              <a:t>Pats geriausias! Jis jaučiamas kaip maloni šiluma (panašiai kaip kūdikio vonelė). Tokiame vandenyje mielės jaučiasi geriausiai.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109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5" y="1240989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600" b="1" dirty="0"/>
              <a:t>Mielės </a:t>
            </a:r>
            <a:r>
              <a:rPr lang="lt-LT" sz="2400" dirty="0"/>
              <a:t>yra gyvi organizmai (grybeliai), kurie yra tokie maži, kad jų be mikroskopo nepamatytume. Kepyklose jos naudojamos tam, kad tešla „užaugtų</a:t>
            </a:r>
            <a:r>
              <a:rPr lang="lt-LT" sz="2400" dirty="0" smtClean="0"/>
              <a:t>“.</a:t>
            </a:r>
            <a:endParaRPr lang="lt-LT" sz="2400" dirty="0"/>
          </a:p>
          <a:p>
            <a:r>
              <a:rPr lang="lt-LT" sz="2400" dirty="0" smtClean="0"/>
              <a:t>Mielės </a:t>
            </a:r>
            <a:r>
              <a:rPr lang="lt-LT" sz="2400" dirty="0"/>
              <a:t>tešloje dirba labai svarbų </a:t>
            </a:r>
            <a:r>
              <a:rPr lang="lt-LT" sz="2400" dirty="0" smtClean="0"/>
              <a:t>darbą: Jos </a:t>
            </a:r>
            <a:r>
              <a:rPr lang="lt-LT" sz="2400" dirty="0"/>
              <a:t>minta miltuose esančiu </a:t>
            </a:r>
            <a:r>
              <a:rPr lang="lt-LT" sz="2400" dirty="0" smtClean="0"/>
              <a:t>cukrumi. Valgydamos </a:t>
            </a:r>
            <a:r>
              <a:rPr lang="lt-LT" sz="2400" dirty="0"/>
              <a:t>jos išskiria anglies dvideginio dujas (mažus oro burbuliukus</a:t>
            </a:r>
            <a:r>
              <a:rPr lang="lt-LT" sz="2400" dirty="0" smtClean="0"/>
              <a:t>).</a:t>
            </a:r>
            <a:r>
              <a:rPr lang="lt-LT" sz="2400" dirty="0"/>
              <a:t> </a:t>
            </a:r>
            <a:r>
              <a:rPr lang="lt-LT" sz="2400" dirty="0" smtClean="0"/>
              <a:t> </a:t>
            </a:r>
            <a:r>
              <a:rPr lang="lt-LT" sz="2400" dirty="0"/>
              <a:t>Šie burbuliukai įstringa tešloje, ją išpučia ir pakelia į viršų. Todėl iškepusi duona būna puri ir pilna mažų skylučių.[Paveikslėlis: Tešlos gabalėlis prieš kylimą (mažas) ir po kilimo (didelis ir akytas)]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612" y="1419224"/>
            <a:ext cx="3586163" cy="239077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492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1545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Garamond</vt:lpstr>
      <vt:lpstr>Times New Roman</vt:lpstr>
      <vt:lpstr>Wingdings</vt:lpstr>
      <vt:lpstr>Organic</vt:lpstr>
      <vt:lpstr>Maisto produktų ir žaliavų asortimentas, savybės, maistinė vertė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mokinys</dc:creator>
  <cp:lastModifiedBy>mokinys</cp:lastModifiedBy>
  <cp:revision>11</cp:revision>
  <dcterms:created xsi:type="dcterms:W3CDTF">2025-12-27T14:51:27Z</dcterms:created>
  <dcterms:modified xsi:type="dcterms:W3CDTF">2026-01-19T13:57:35Z</dcterms:modified>
</cp:coreProperties>
</file>