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3"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2800" b="1" dirty="0" smtClean="0"/>
              <a:t>Duonos </a:t>
            </a:r>
            <a:r>
              <a:rPr lang="lt-LT" sz="2800" b="1" dirty="0"/>
              <a:t>ir pyrago gaminių gamybos patalpų tvarkymas pagal geros higienos praktikos taisykles</a:t>
            </a:r>
            <a:endParaRPr lang="en-US" sz="2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615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153" y="1718745"/>
            <a:ext cx="9102969" cy="3108543"/>
          </a:xfrm>
          <a:prstGeom prst="rect">
            <a:avLst/>
          </a:prstGeom>
        </p:spPr>
        <p:txBody>
          <a:bodyPr wrap="square">
            <a:spAutoFit/>
          </a:bodyPr>
          <a:lstStyle/>
          <a:p>
            <a:r>
              <a:rPr lang="lt-LT" sz="2800" b="1" dirty="0"/>
              <a:t>Duonos ir pyrago gaminių gamybos patalpų tvarkymas pagal GHP</a:t>
            </a:r>
          </a:p>
          <a:p>
            <a:r>
              <a:rPr lang="lt-LT" sz="2800" dirty="0"/>
              <a:t>Geros higienos praktikos (GHP) taisyklės maisto pramonėje užtikrina, kad gamybos aplinka nekeltų grėsmės galutinio produkto saugai. Kepyklose, kur gausu birių žaliavų (miltų) ir naudojamas karštis bei drėgmė, patalpų priežiūra yra itin svarbi mikrobiologinės ir fizinės taršos prevencijai.</a:t>
            </a:r>
          </a:p>
        </p:txBody>
      </p:sp>
    </p:spTree>
    <p:extLst>
      <p:ext uri="{BB962C8B-B14F-4D97-AF65-F5344CB8AC3E}">
        <p14:creationId xmlns:p14="http://schemas.microsoft.com/office/powerpoint/2010/main" val="364059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283" y="617446"/>
            <a:ext cx="6693879" cy="5693866"/>
          </a:xfrm>
          <a:prstGeom prst="rect">
            <a:avLst/>
          </a:prstGeom>
        </p:spPr>
        <p:txBody>
          <a:bodyPr wrap="square">
            <a:spAutoFit/>
          </a:bodyPr>
          <a:lstStyle/>
          <a:p>
            <a:r>
              <a:rPr lang="lt-LT" sz="2800" b="1" dirty="0"/>
              <a:t>Patalpų planavimas ir paviršiai</a:t>
            </a:r>
          </a:p>
          <a:p>
            <a:pPr>
              <a:buFont typeface="Arial" panose="020B0604020202020204" pitchFamily="34" charset="0"/>
              <a:buChar char="•"/>
            </a:pPr>
            <a:r>
              <a:rPr lang="lt-LT" sz="2800" b="1" dirty="0"/>
              <a:t>Srautų atskyrimas:</a:t>
            </a:r>
            <a:r>
              <a:rPr lang="lt-LT" sz="2800" dirty="0"/>
              <a:t> Gamybos patalpos turi būti suplanuotos taip, kad žaliavų judėjimas nesusikirstų su gatavos produkcijos srautu (kryžminės taršos prevencija).</a:t>
            </a:r>
          </a:p>
          <a:p>
            <a:pPr>
              <a:buFont typeface="Arial" panose="020B0604020202020204" pitchFamily="34" charset="0"/>
              <a:buChar char="•"/>
            </a:pPr>
            <a:r>
              <a:rPr lang="lt-LT" sz="2800" b="1" dirty="0"/>
              <a:t>Sienos ir grindys:</a:t>
            </a:r>
            <a:r>
              <a:rPr lang="lt-LT" sz="2800" dirty="0"/>
              <a:t> Turi būti lygios, atsparios drėgmei, lengvai plaunamos ir dezinfekuojamos. Grindų ir sienų sandūros turėtų būti užapvalintos, kad nesikauptų nešvarumai.</a:t>
            </a:r>
          </a:p>
          <a:p>
            <a:pPr>
              <a:buFont typeface="Arial" panose="020B0604020202020204" pitchFamily="34" charset="0"/>
              <a:buChar char="•"/>
            </a:pPr>
            <a:r>
              <a:rPr lang="lt-LT" sz="2800" b="1" dirty="0"/>
              <a:t>Lubos:</a:t>
            </a:r>
            <a:r>
              <a:rPr lang="lt-LT" sz="2800" dirty="0"/>
              <a:t> Konstrukcijos turi užkirsti kelią dulkių kaupimuisi, pelėsių atsiradimui ir kondensato formavimuisi virš atvirų produktų.</a:t>
            </a:r>
          </a:p>
        </p:txBody>
      </p:sp>
      <p:pic>
        <p:nvPicPr>
          <p:cNvPr id="3" name="Picture 2"/>
          <p:cNvPicPr>
            <a:picLocks noChangeAspect="1"/>
          </p:cNvPicPr>
          <p:nvPr/>
        </p:nvPicPr>
        <p:blipFill>
          <a:blip r:embed="rId2"/>
          <a:stretch>
            <a:fillRect/>
          </a:stretch>
        </p:blipFill>
        <p:spPr>
          <a:xfrm>
            <a:off x="7359162" y="1508521"/>
            <a:ext cx="3766038" cy="2530307"/>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214084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225" y="581442"/>
            <a:ext cx="10915650" cy="5693866"/>
          </a:xfrm>
          <a:prstGeom prst="rect">
            <a:avLst/>
          </a:prstGeom>
        </p:spPr>
        <p:txBody>
          <a:bodyPr wrap="square">
            <a:spAutoFit/>
          </a:bodyPr>
          <a:lstStyle/>
          <a:p>
            <a:r>
              <a:rPr lang="lt-LT" sz="2800" b="1" dirty="0"/>
              <a:t>Valymo ir dezinfekavimo procesas</a:t>
            </a:r>
          </a:p>
          <a:p>
            <a:r>
              <a:rPr lang="lt-LT" sz="2800" dirty="0"/>
              <a:t>Patalpų tvarkymas skirstomas į kasdienį (einamąjį) ir periodinį (generalinį):</a:t>
            </a:r>
          </a:p>
          <a:p>
            <a:pPr>
              <a:buFont typeface="Arial" panose="020B0604020202020204" pitchFamily="34" charset="0"/>
              <a:buChar char="•"/>
            </a:pPr>
            <a:r>
              <a:rPr lang="lt-LT" sz="2800" b="1" dirty="0"/>
              <a:t>Sausas valymas:</a:t>
            </a:r>
            <a:r>
              <a:rPr lang="lt-LT" sz="2800" dirty="0"/>
              <a:t> Kepyklose tai pirmasis etapas – miltų dulkės ir trupiniai pašalinami dulkių siurbliais arba šepečiais (vengiama naudoti suspaustą orą, kuris pakelia dulkes į orą).</a:t>
            </a:r>
          </a:p>
          <a:p>
            <a:pPr>
              <a:buFont typeface="Arial" panose="020B0604020202020204" pitchFamily="34" charset="0"/>
              <a:buChar char="•"/>
            </a:pPr>
            <a:r>
              <a:rPr lang="lt-LT" sz="2800" b="1" dirty="0"/>
              <a:t>Drėgnas valymas:</a:t>
            </a:r>
            <a:r>
              <a:rPr lang="lt-LT" sz="2800" dirty="0"/>
              <a:t> Atliekamas naudojant vandenį ir ploviklius, kad būtų pašalinti riebalai ir prilipę nešvarumai.</a:t>
            </a:r>
          </a:p>
          <a:p>
            <a:pPr>
              <a:buFont typeface="Arial" panose="020B0604020202020204" pitchFamily="34" charset="0"/>
              <a:buChar char="•"/>
            </a:pPr>
            <a:r>
              <a:rPr lang="lt-LT" sz="2800" b="1" dirty="0"/>
              <a:t>Dezinfekcija:</a:t>
            </a:r>
            <a:r>
              <a:rPr lang="lt-LT" sz="2800" dirty="0"/>
              <a:t> Atliekama nuvalius paviršius. Naudojamos tik autorizuotos cheminės priemonės, kurios naikina mikroorganizmus, bet yra saugios maisto aplinkai.</a:t>
            </a:r>
          </a:p>
          <a:p>
            <a:pPr>
              <a:buFont typeface="Arial" panose="020B0604020202020204" pitchFamily="34" charset="0"/>
              <a:buChar char="•"/>
            </a:pPr>
            <a:r>
              <a:rPr lang="lt-LT" sz="2800" b="1" dirty="0"/>
              <a:t>Plovimo inventorius:</a:t>
            </a:r>
            <a:r>
              <a:rPr lang="lt-LT" sz="2800" dirty="0"/>
              <a:t> Valymo įrankiai (šluotos, kibirai, šluostės) turi būti pažymėti skirtingomis spalvomis (kodavimas spalvomis), kad gamybos zonų valymo įrankiai nebūtų naudojami tualetams ar sandėliams tvarkyti.</a:t>
            </a:r>
          </a:p>
        </p:txBody>
      </p:sp>
    </p:spTree>
    <p:extLst>
      <p:ext uri="{BB962C8B-B14F-4D97-AF65-F5344CB8AC3E}">
        <p14:creationId xmlns:p14="http://schemas.microsoft.com/office/powerpoint/2010/main" val="336046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950" y="1060788"/>
            <a:ext cx="6096000" cy="4401205"/>
          </a:xfrm>
          <a:prstGeom prst="rect">
            <a:avLst/>
          </a:prstGeom>
        </p:spPr>
        <p:txBody>
          <a:bodyPr>
            <a:spAutoFit/>
          </a:bodyPr>
          <a:lstStyle/>
          <a:p>
            <a:r>
              <a:rPr lang="lt-LT" sz="2800" b="1" dirty="0" smtClean="0"/>
              <a:t> </a:t>
            </a:r>
            <a:r>
              <a:rPr lang="lt-LT" sz="2800" b="1" dirty="0"/>
              <a:t>Įrenginių ir darbo vietos priežiūra</a:t>
            </a:r>
          </a:p>
          <a:p>
            <a:pPr>
              <a:buFont typeface="Arial" panose="020B0604020202020204" pitchFamily="34" charset="0"/>
              <a:buChar char="•"/>
            </a:pPr>
            <a:r>
              <a:rPr lang="lt-LT" sz="2800" b="1" dirty="0"/>
              <a:t>Išmontuojama įranga:</a:t>
            </a:r>
            <a:r>
              <a:rPr lang="lt-LT" sz="2800" dirty="0"/>
              <a:t> Tešlos maišyklės, dalytuvai ir kiti mechanizmai turi būti periodiškai išardomi ir išvalomi iš vidaus, kad ten nesiveistų kenkėjai (pvz., miltų kandys).</a:t>
            </a:r>
          </a:p>
          <a:p>
            <a:pPr>
              <a:buFont typeface="Arial" panose="020B0604020202020204" pitchFamily="34" charset="0"/>
              <a:buChar char="•"/>
            </a:pPr>
            <a:r>
              <a:rPr lang="lt-LT" sz="2800" b="1" dirty="0"/>
              <a:t>Skardų ir formų priežiūra:</a:t>
            </a:r>
            <a:r>
              <a:rPr lang="lt-LT" sz="2800" dirty="0"/>
              <a:t> Kepimo inventorius turi būti reguliariai plaunamas, nuvalant pridegusius riebalus ir anglies nuosėdas.</a:t>
            </a:r>
          </a:p>
        </p:txBody>
      </p:sp>
      <p:pic>
        <p:nvPicPr>
          <p:cNvPr id="3" name="Picture 2"/>
          <p:cNvPicPr>
            <a:picLocks noChangeAspect="1"/>
          </p:cNvPicPr>
          <p:nvPr/>
        </p:nvPicPr>
        <p:blipFill>
          <a:blip r:embed="rId2"/>
          <a:stretch>
            <a:fillRect/>
          </a:stretch>
        </p:blipFill>
        <p:spPr>
          <a:xfrm>
            <a:off x="7194597" y="1171574"/>
            <a:ext cx="3725816" cy="3781425"/>
          </a:xfrm>
          <a:prstGeom prst="rect">
            <a:avLst/>
          </a:prstGeom>
        </p:spPr>
      </p:pic>
    </p:spTree>
    <p:extLst>
      <p:ext uri="{BB962C8B-B14F-4D97-AF65-F5344CB8AC3E}">
        <p14:creationId xmlns:p14="http://schemas.microsoft.com/office/powerpoint/2010/main" val="342027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337013"/>
            <a:ext cx="6096000" cy="3970318"/>
          </a:xfrm>
          <a:prstGeom prst="rect">
            <a:avLst/>
          </a:prstGeom>
        </p:spPr>
        <p:txBody>
          <a:bodyPr>
            <a:spAutoFit/>
          </a:bodyPr>
          <a:lstStyle/>
          <a:p>
            <a:r>
              <a:rPr lang="lt-LT" sz="2800" b="1" dirty="0"/>
              <a:t>Kenkėjų kontrolė ir atliekų tvarkymas</a:t>
            </a:r>
          </a:p>
          <a:p>
            <a:pPr>
              <a:buFont typeface="Arial" panose="020B0604020202020204" pitchFamily="34" charset="0"/>
              <a:buChar char="•"/>
            </a:pPr>
            <a:r>
              <a:rPr lang="lt-LT" sz="2800" b="1" dirty="0"/>
              <a:t>Kenkėjų prevencija:</a:t>
            </a:r>
            <a:r>
              <a:rPr lang="lt-LT" sz="2800" dirty="0"/>
              <a:t> Visos angos, langai (su tinkleliais) ir durys turi būti sandarūs. Stebėjimas (monitoringas) atliekamas pagal sutartis su specializuotomis įmonėmis.</a:t>
            </a:r>
          </a:p>
          <a:p>
            <a:pPr>
              <a:buFont typeface="Arial" panose="020B0604020202020204" pitchFamily="34" charset="0"/>
              <a:buChar char="•"/>
            </a:pPr>
            <a:r>
              <a:rPr lang="lt-LT" sz="2800" b="1" dirty="0"/>
              <a:t>Atliekos:</a:t>
            </a:r>
            <a:r>
              <a:rPr lang="lt-LT" sz="2800" dirty="0"/>
              <a:t> Gamybinės atliekos renkamos į sandarius, pedalu atidaromus konteinerius, kurie ištuštinami pasibaigus pamainai ir reguliariai plaunami.</a:t>
            </a:r>
          </a:p>
        </p:txBody>
      </p:sp>
      <p:pic>
        <p:nvPicPr>
          <p:cNvPr id="3" name="Picture 2"/>
          <p:cNvPicPr>
            <a:picLocks noChangeAspect="1"/>
          </p:cNvPicPr>
          <p:nvPr/>
        </p:nvPicPr>
        <p:blipFill>
          <a:blip r:embed="rId2"/>
          <a:stretch>
            <a:fillRect/>
          </a:stretch>
        </p:blipFill>
        <p:spPr>
          <a:xfrm>
            <a:off x="7801173" y="1085850"/>
            <a:ext cx="3457377" cy="2533650"/>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343685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9675" y="1775936"/>
            <a:ext cx="6096000" cy="3108543"/>
          </a:xfrm>
          <a:prstGeom prst="rect">
            <a:avLst/>
          </a:prstGeom>
        </p:spPr>
        <p:txBody>
          <a:bodyPr>
            <a:spAutoFit/>
          </a:bodyPr>
          <a:lstStyle/>
          <a:p>
            <a:r>
              <a:rPr lang="lt-LT" sz="2800" b="1" dirty="0"/>
              <a:t>Dokumentavimas</a:t>
            </a:r>
          </a:p>
          <a:p>
            <a:r>
              <a:rPr lang="lt-LT" sz="2800" dirty="0"/>
              <a:t>Visi atlikti valymo ir dezinfekavimo darbai turi būti fiksuojami </a:t>
            </a:r>
            <a:endParaRPr lang="en-US" sz="2800" dirty="0" smtClean="0"/>
          </a:p>
          <a:p>
            <a:r>
              <a:rPr lang="lt-LT" sz="2800" b="1" dirty="0" smtClean="0"/>
              <a:t>Valymo </a:t>
            </a:r>
            <a:r>
              <a:rPr lang="lt-LT" sz="2800" b="1" dirty="0"/>
              <a:t>ir dezinfekavimo žurnaluose</a:t>
            </a:r>
            <a:r>
              <a:rPr lang="lt-LT" sz="2800" dirty="0"/>
              <a:t>. Tai leidžia atsekti, kas, kada ir kokiomis priemonėmis tvarkė patalpas, bei užtikrina atsakomybę.</a:t>
            </a:r>
          </a:p>
        </p:txBody>
      </p:sp>
      <p:pic>
        <p:nvPicPr>
          <p:cNvPr id="3" name="Picture 2"/>
          <p:cNvPicPr>
            <a:picLocks noChangeAspect="1"/>
          </p:cNvPicPr>
          <p:nvPr/>
        </p:nvPicPr>
        <p:blipFill>
          <a:blip r:embed="rId2"/>
          <a:stretch>
            <a:fillRect/>
          </a:stretch>
        </p:blipFill>
        <p:spPr>
          <a:xfrm>
            <a:off x="7740077" y="1347787"/>
            <a:ext cx="3370836" cy="2243138"/>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681468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397</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Duonos ir pyrago gaminių gamybos patalpų tvarkymas pagal geros higienos praktikos taisykles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Duonos ir pyrago gaminių gamybos patalpų tvarkymas pagal geros higienos praktikos taisykles</dc:title>
  <dc:creator>mokinys</dc:creator>
  <cp:lastModifiedBy>mokinys</cp:lastModifiedBy>
  <cp:revision>2</cp:revision>
  <dcterms:created xsi:type="dcterms:W3CDTF">2026-01-05T12:32:13Z</dcterms:created>
  <dcterms:modified xsi:type="dcterms:W3CDTF">2026-01-19T13:10:12Z</dcterms:modified>
</cp:coreProperties>
</file>