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529" y="2706400"/>
            <a:ext cx="6815669" cy="1515533"/>
          </a:xfrm>
        </p:spPr>
        <p:txBody>
          <a:bodyPr/>
          <a:lstStyle/>
          <a:p>
            <a:r>
              <a:rPr lang="lt-LT" sz="4000" b="1" dirty="0"/>
              <a:t>Maisto produktų ir žaliavų pirminis paruošimas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1808" y="639305"/>
            <a:ext cx="103338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200" dirty="0"/>
              <a:t>Ši tema apima kritinį etapą tarp sandėliavimo ir maišymo. Pirminis paruošimas užtikrina, kad į tešlą nepateks pašalinių kūnų, o žaliavos bus optimalios būklės technologiniam procesui</a:t>
            </a:r>
            <a:r>
              <a:rPr lang="lt-LT" sz="2200" dirty="0" smtClean="0"/>
              <a:t>.</a:t>
            </a:r>
            <a:endParaRPr lang="en-US" sz="2200" dirty="0" smtClean="0"/>
          </a:p>
          <a:p>
            <a:endParaRPr lang="en-US" sz="2200" dirty="0" smtClean="0"/>
          </a:p>
          <a:p>
            <a:pPr marL="457200" indent="-457200">
              <a:buAutoNum type="arabicPeriod"/>
            </a:pPr>
            <a:r>
              <a:rPr lang="lt-LT" sz="2200" b="1" dirty="0" smtClean="0"/>
              <a:t>Kokybės </a:t>
            </a:r>
            <a:r>
              <a:rPr lang="lt-LT" sz="2200" b="1" dirty="0"/>
              <a:t>ir realizavimo termino </a:t>
            </a:r>
            <a:r>
              <a:rPr lang="lt-LT" sz="2200" b="1" dirty="0" smtClean="0"/>
              <a:t>patikrinimas</a:t>
            </a:r>
            <a:r>
              <a:rPr lang="en-US" sz="2200" b="1" dirty="0" smtClean="0"/>
              <a:t> -</a:t>
            </a:r>
            <a:r>
              <a:rPr lang="en-US" sz="2200" dirty="0"/>
              <a:t>p</a:t>
            </a:r>
            <a:r>
              <a:rPr lang="lt-LT" sz="2200" dirty="0" smtClean="0"/>
              <a:t>rieš </a:t>
            </a:r>
            <a:r>
              <a:rPr lang="lt-LT" sz="2200" dirty="0"/>
              <a:t>pradedant bet kokį paruošimą, būtina atlikti įėjimo kontrolę, net jei žaliava sandėlyje gulėjo tik vieną dieną</a:t>
            </a:r>
            <a:r>
              <a:rPr lang="lt-LT" sz="2200" dirty="0" smtClean="0"/>
              <a:t>.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lt-LT" sz="2200" b="1" dirty="0" smtClean="0"/>
              <a:t>Galiojimo </a:t>
            </a:r>
            <a:r>
              <a:rPr lang="lt-LT" sz="2200" b="1" dirty="0"/>
              <a:t>laiko tikrinimas</a:t>
            </a:r>
            <a:r>
              <a:rPr lang="lt-LT" sz="2200" dirty="0"/>
              <a:t>: </a:t>
            </a:r>
            <a:r>
              <a:rPr lang="en-US" sz="2200" dirty="0" smtClean="0"/>
              <a:t>d</a:t>
            </a:r>
            <a:r>
              <a:rPr lang="lt-LT" sz="2200" dirty="0" smtClean="0"/>
              <a:t>arbuotojas </a:t>
            </a:r>
            <a:r>
              <a:rPr lang="lt-LT" sz="2200" dirty="0"/>
              <a:t>privalo įsitikinti, kad data ant pakuotės nepasibaigusi. Svarbu patikrinti ir „atidarytos pakuotės“ galiojimą (pvz., kiaušinių masė po atidarymo galioja žymiai trumpiau nei nurodyta originali data</a:t>
            </a:r>
            <a:r>
              <a:rPr lang="lt-LT" sz="2200" dirty="0" smtClean="0"/>
              <a:t>).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lt-LT" sz="2200" b="1" dirty="0" smtClean="0"/>
              <a:t>Pakuotės </a:t>
            </a:r>
            <a:r>
              <a:rPr lang="lt-LT" sz="2200" b="1" dirty="0" smtClean="0"/>
              <a:t>vientisumas</a:t>
            </a:r>
            <a:r>
              <a:rPr lang="lt-LT" sz="2200" b="1" dirty="0"/>
              <a:t>: </a:t>
            </a:r>
            <a:r>
              <a:rPr lang="lt-LT" sz="2200" dirty="0"/>
              <a:t>Tikrinama, ar maišai nėra suplyšę, ar skardinės nėra įlenktos, ar plastikinėse taroje nėra kondensato (pelėsio rizika</a:t>
            </a:r>
            <a:r>
              <a:rPr lang="lt-LT" sz="2200" dirty="0" smtClean="0"/>
              <a:t>).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lt-LT" sz="2200" b="1" dirty="0" smtClean="0"/>
              <a:t>Juslinė </a:t>
            </a:r>
            <a:r>
              <a:rPr lang="lt-LT" sz="2200" b="1" dirty="0"/>
              <a:t>kontrolė </a:t>
            </a:r>
            <a:r>
              <a:rPr lang="lt-LT" sz="2200" dirty="0"/>
              <a:t>(Organoleptika): </a:t>
            </a:r>
            <a:r>
              <a:rPr lang="en-US" sz="2200" dirty="0"/>
              <a:t>k</a:t>
            </a:r>
            <a:r>
              <a:rPr lang="lt-LT" sz="2200" dirty="0" smtClean="0"/>
              <a:t>vapas</a:t>
            </a:r>
            <a:r>
              <a:rPr lang="lt-LT" sz="2200" dirty="0"/>
              <a:t>: </a:t>
            </a:r>
            <a:r>
              <a:rPr lang="en-US" sz="2200" dirty="0" smtClean="0"/>
              <a:t>a</a:t>
            </a:r>
            <a:r>
              <a:rPr lang="lt-LT" sz="2200" dirty="0" smtClean="0"/>
              <a:t>r </a:t>
            </a:r>
            <a:r>
              <a:rPr lang="lt-LT" sz="2200" dirty="0"/>
              <a:t>nėra pašalinių kvapų (naftos produktų, drėgmės, pelėsio).Spalva: Ar nėra pakitusi spalva (pvz., pageltę riebalai</a:t>
            </a:r>
            <a:r>
              <a:rPr lang="lt-LT" sz="2200" dirty="0" smtClean="0"/>
              <a:t>).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lt-LT" sz="2200" b="1" dirty="0" smtClean="0"/>
              <a:t>Kenkejų </a:t>
            </a:r>
            <a:r>
              <a:rPr lang="lt-LT" sz="2200" b="1" dirty="0"/>
              <a:t>kontrolė: </a:t>
            </a:r>
            <a:r>
              <a:rPr lang="lt-LT" sz="2200" dirty="0"/>
              <a:t>Tikrinama, ar miltuose nėra voratinklių, kokonų ar judančių vabzdžių (miltų kandžių ar vabalų).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38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783" y="747154"/>
            <a:ext cx="70104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Maisto produktų ir žaliavų paruošimas </a:t>
            </a:r>
            <a:r>
              <a:rPr lang="lt-LT" sz="2400" b="1" dirty="0" smtClean="0"/>
              <a:t>gamybai</a:t>
            </a:r>
            <a:endParaRPr lang="en-US" sz="2400" b="1" dirty="0" smtClean="0"/>
          </a:p>
          <a:p>
            <a:endParaRPr lang="en-US" sz="2400" b="1" dirty="0"/>
          </a:p>
          <a:p>
            <a:endParaRPr lang="lt-LT" sz="2400" b="1" dirty="0"/>
          </a:p>
          <a:p>
            <a:r>
              <a:rPr lang="lt-LT" sz="2400" dirty="0"/>
              <a:t>Kiekviena žaliavų grupė paruošiama specifiškai, vadovaujantis Geros higienos praktikos taisyklėmis:</a:t>
            </a:r>
          </a:p>
          <a:p>
            <a:r>
              <a:rPr lang="lt-LT" sz="2400" b="1" dirty="0"/>
              <a:t>Birių produktų paruošimas (Miltai, cukrus, druska)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Sijojimas:</a:t>
            </a:r>
            <a:r>
              <a:rPr lang="lt-LT" sz="2400" dirty="0"/>
              <a:t> Tai privalomas procesas. Sijojant pašalinamos mechaninės priemaišos (virvės likučiai, popierius, gumulai) ir miltai prisotinami deguonimi, kas pagerina mielių veiklą.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Magnetinė separacija:</a:t>
            </a:r>
            <a:r>
              <a:rPr lang="lt-LT" sz="2400" dirty="0"/>
              <a:t> Pramoninėse kepyklose miltų padavimo linijose įrengiami magnetai metalo dulkėms sulaikyti.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870" y="1866533"/>
            <a:ext cx="2619375" cy="174307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660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21464"/>
            <a:ext cx="84486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Skystų produktų ir kiaušinių </a:t>
            </a:r>
            <a:r>
              <a:rPr lang="lt-LT" sz="2800" b="1" dirty="0" smtClean="0"/>
              <a:t>paruošimas</a:t>
            </a:r>
            <a:endParaRPr lang="en-US" sz="2800" b="1" dirty="0" smtClean="0"/>
          </a:p>
          <a:p>
            <a:endParaRPr lang="lt-LT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Vanduo:</a:t>
            </a:r>
            <a:r>
              <a:rPr lang="lt-LT" sz="2800" dirty="0"/>
              <a:t> Ruošiamas reikiamos temperatūros (maišomas karštas ir šaltas), kad tešlos temperatūra po maišymo būtų 26–30°C.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Kiaušiniai:</a:t>
            </a:r>
            <a:r>
              <a:rPr lang="lt-LT" sz="2800" dirty="0"/>
              <a:t> Jei naudojami švieži kiaušiniai, jie privalo būti plaunami specialiuose tirpaluose (dezinfekuojami), kad salmoneliozės sukėlėjai nuo lukšto nepatektų į gaminį. Daugumoje įmonių dabar naudojama pasterizuota kiaušinių masė, kuri tik supilama ir pasveriama.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Mielės:</a:t>
            </a:r>
            <a:r>
              <a:rPr lang="lt-LT" sz="2800" dirty="0"/>
              <a:t> Presuotos mielės sutrupinamos ir ištirpinamos šiltame vandenyje (suspensija), kad tolygiai pasiskirstytų tešloje.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75" y="1500187"/>
            <a:ext cx="2147887" cy="1429321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339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574239"/>
            <a:ext cx="69056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Riebalų paruošimas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Lydymas arba suminkštinimas:</a:t>
            </a:r>
            <a:r>
              <a:rPr lang="lt-LT" sz="2800" dirty="0"/>
              <a:t> Priklausomai nuo receptūros, riebalai gali būti ištirpinami iki skystos būsenos arba paliekami kambario temperatūroje, kol pasieks plastišką konsistenciją (ypač svarbu smėlinei ar sluoksniuotai tešlai).</a:t>
            </a:r>
          </a:p>
          <a:p>
            <a:r>
              <a:rPr lang="lt-LT" sz="2800" b="1" dirty="0"/>
              <a:t>Priedų paruošimas (Vaisiai, riešutai, sėklos)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Plovimas ir perrinkimas:</a:t>
            </a:r>
            <a:r>
              <a:rPr lang="lt-LT" sz="2800" dirty="0"/>
              <a:t> Džiovinti vaisiai (razinos, cukatai) plaunami ir nusausinami. Riešutai perrenkami, pašalinant lukštų likučius, kartais pakaitinami (skrudinami) skoniui išryškinti.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3557587"/>
            <a:ext cx="2762250" cy="16478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5" y="776287"/>
            <a:ext cx="2781300" cy="16478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133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" y="116118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Saugos reikalavimai paruošimo metu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Taros valymas:</a:t>
            </a:r>
            <a:r>
              <a:rPr lang="lt-LT" sz="2800" dirty="0"/>
              <a:t> Prieš atidarant miltų maišą, jo išorė nuvaloma šepečiu, kad dulkės ir purvas nuo maišo nepatektų į vidų.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Atskiras inventorius:</a:t>
            </a:r>
            <a:r>
              <a:rPr lang="lt-LT" sz="2800" dirty="0"/>
              <a:t> Kiekvienai žaliavų grupei paruošti naudojamas tam skirtas ir paženklintas inventorius (samteliai, kibirai, peiliai).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97" y="1743075"/>
            <a:ext cx="2541716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40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447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Maisto produktų ir žaliavų pirminis paruošimas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Maisto produktų ir žaliavų pirminis paruošimas</dc:title>
  <dc:creator>mokinys</dc:creator>
  <cp:lastModifiedBy>mokinys</cp:lastModifiedBy>
  <cp:revision>3</cp:revision>
  <dcterms:created xsi:type="dcterms:W3CDTF">2026-01-05T12:59:26Z</dcterms:created>
  <dcterms:modified xsi:type="dcterms:W3CDTF">2026-01-19T14:08:48Z</dcterms:modified>
</cp:coreProperties>
</file>