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600" b="1" dirty="0"/>
              <a:t>Duonos ir pyrago gaminių receptūros, technologijos kortelės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9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992" y="223975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dirty="0"/>
              <a:t>Ši tema apjungia gamybos planavimą ir pradinį gamybos etapą. Tikslus receptūros laikymasis ir preciziškas žaliavų svėrimas yra esminės sąlygos, norint kiekvieną kartą gauti vienodos kokybės gaminį.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605" y="1099197"/>
            <a:ext cx="2802435" cy="39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177" y="821683"/>
            <a:ext cx="11315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Kiekvienas gaminys įmonėje turi turėti oficialų dokumentą – </a:t>
            </a:r>
            <a:r>
              <a:rPr lang="lt-LT" sz="2400" b="1" dirty="0"/>
              <a:t>technologinę kortelę</a:t>
            </a:r>
            <a:r>
              <a:rPr lang="lt-LT" sz="2400" dirty="0"/>
              <a:t>. Tai gamybos „instrukcija“, kuria privalo vadovautis darbuotojai.</a:t>
            </a:r>
          </a:p>
          <a:p>
            <a:r>
              <a:rPr lang="lt-LT" sz="2400" b="1" dirty="0"/>
              <a:t>Technologinės kortelės sudėtis:</a:t>
            </a:r>
            <a:endParaRPr lang="lt-L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Gaminio pavadinimas:</a:t>
            </a:r>
            <a:r>
              <a:rPr lang="lt-LT" sz="2400" dirty="0"/>
              <a:t> Tikslus pavadinimas pagal asortimentą.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Receptūra (išeiga):</a:t>
            </a:r>
            <a:r>
              <a:rPr lang="lt-LT" sz="2400" dirty="0"/>
              <a:t> Nurodomas žaliavų kiekis, reikalingas tam tikram kiekiui tešlos arba galutinių gaminių (pvz., 100 kg tešlos arba 100 vnt. bandelių).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Bruto ir neto svoriai:</a:t>
            </a:r>
            <a:endParaRPr lang="lt-L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i="1" dirty="0"/>
              <a:t>Bruto</a:t>
            </a:r>
            <a:r>
              <a:rPr lang="lt-LT" sz="2400" dirty="0"/>
              <a:t> – žaliavos svoris prieš pirminį apdorojimą (pvz., kiaušiniai su lukštais).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i="1" dirty="0"/>
              <a:t>Neto</a:t>
            </a:r>
            <a:r>
              <a:rPr lang="lt-LT" sz="2400" dirty="0"/>
              <a:t> – grynasis žaliavos svoris, patenkantis į gaminį.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Gamybos eigos aprašymas:</a:t>
            </a:r>
            <a:r>
              <a:rPr lang="lt-LT" sz="2400" dirty="0"/>
              <a:t> Tešlos maišymo trukmė, temperatūriniai režimai, kildinimo laikas, kepimo temperatūra ir trukmė.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Kokybės rodikliai:</a:t>
            </a:r>
            <a:r>
              <a:rPr lang="lt-LT" sz="2400" dirty="0"/>
              <a:t> Kaip turi atrodyti galutinis gaminys (spalva, forma, skonis, kvapas).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Maistinė ir energinė vertė:</a:t>
            </a:r>
            <a:r>
              <a:rPr lang="lt-LT" sz="2400" dirty="0"/>
              <a:t> Baltymai, riebalai, angliavandeniai ir kcal.</a:t>
            </a:r>
          </a:p>
        </p:txBody>
      </p:sp>
    </p:spTree>
    <p:extLst>
      <p:ext uri="{BB962C8B-B14F-4D97-AF65-F5344CB8AC3E}">
        <p14:creationId xmlns:p14="http://schemas.microsoft.com/office/powerpoint/2010/main" val="207948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685" y="993174"/>
            <a:ext cx="10928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Žaliavų svėrimas tešlai užmaišyti</a:t>
            </a:r>
          </a:p>
          <a:p>
            <a:r>
              <a:rPr lang="lt-LT" sz="2400" dirty="0"/>
              <a:t>Žaliavų paruošimas (dozavimas) yra pirmasis technologinio proceso etapas. Net nedidelė klaida šiame etape gali sugadinti visą partiją.</a:t>
            </a:r>
          </a:p>
          <a:p>
            <a:r>
              <a:rPr lang="lt-LT" sz="2400" b="1" dirty="0"/>
              <a:t>Pagrindiniai svėrimo principai: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Tikslumas:</a:t>
            </a:r>
            <a:r>
              <a:rPr lang="lt-LT" sz="2400" dirty="0"/>
              <a:t> Birioms žaliavoms (miltams, cukrui) naudojamos platforminės svarstyklės, o mažo kiekio priedams (druskai, mielėms, prieskoniams) – tikslios elektroninės svarstyklės.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Svarstyklių patikra:</a:t>
            </a:r>
            <a:r>
              <a:rPr lang="lt-LT" sz="2400" dirty="0"/>
              <a:t> Prieš pradedant darbą įsitikinama, kad svarstyklės yra švarios, stovi lygiai ir rodo nulį („tara“ funkcija). Svarstyklės turi būti metrologiškai patikrintos.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Sijojimas:</a:t>
            </a:r>
            <a:r>
              <a:rPr lang="lt-LT" sz="2400" dirty="0"/>
              <a:t> Nors tai mechaninis procesas, miltų svėrimas dažnai vyksta kartu su sijojimu. Tai padeda pašalinti galimas priemaišas ir prisotinti miltus deguonimi (geresnis kildinimas).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Temperatūros kontrolė:</a:t>
            </a:r>
            <a:r>
              <a:rPr lang="lt-LT" sz="2400" dirty="0"/>
              <a:t> Sveriant vandenį, būtina pamatuoti jo temperatūrą pagal technologinėje kortelėje nurodytus reikalavimus (tai lemia tešlos rūgimo greitį).</a:t>
            </a:r>
          </a:p>
        </p:txBody>
      </p:sp>
    </p:spTree>
    <p:extLst>
      <p:ext uri="{BB962C8B-B14F-4D97-AF65-F5344CB8AC3E}">
        <p14:creationId xmlns:p14="http://schemas.microsoft.com/office/powerpoint/2010/main" val="395603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561" y="738362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Žaliavų dozavimo tvarka: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Dažniausiai pirmiausia dozuojami skysčiai (vanduo, pienas) arba miltai (priklausomai nuo maišyklės tipo).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Mielės paprastai tirpinamos šiltame vandenyje (jei naudojamos presuotos mielės).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Druska ir cukrus beriami atskirai, kad tiesioginis kontaktas su mielėmis jų nesusilpnintų.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dirty="0"/>
              <a:t>Riebalai paprastai dedami maišymo pabaigoje, kad neslopintų gliuteno tinklo formavimosi.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19" y="897548"/>
            <a:ext cx="3033346" cy="3033346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685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156638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 smtClean="0"/>
              <a:t>Praktinis patarimas darbuotojui:</a:t>
            </a:r>
          </a:p>
          <a:p>
            <a:r>
              <a:rPr lang="lt-LT" sz="2800" dirty="0" smtClean="0"/>
              <a:t>Visada naudokite </a:t>
            </a:r>
            <a:r>
              <a:rPr lang="lt-LT" sz="2800" b="1" dirty="0" smtClean="0"/>
              <a:t>„tara“ (nulinimo)</a:t>
            </a:r>
            <a:r>
              <a:rPr lang="lt-LT" sz="2800" dirty="0" smtClean="0"/>
              <a:t> funkciją kiekvienai naujai žaliavai, jei sveriate jas į tą patį indą, tačiau rekomenduojama druską ir mieles sverti į atskirus indelius, kad būtų lengviau ištaisyti klaidą perdozavus.</a:t>
            </a:r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024" y="1842611"/>
            <a:ext cx="3539014" cy="35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413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Duonos ir pyrago gaminių receptūros, technologijos kortelės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Duonos ir pyrago gaminių receptūros, technologijos kortelės</dc:title>
  <dc:creator>mokinys</dc:creator>
  <cp:lastModifiedBy>mokinys</cp:lastModifiedBy>
  <cp:revision>2</cp:revision>
  <dcterms:created xsi:type="dcterms:W3CDTF">2026-01-05T12:52:46Z</dcterms:created>
  <dcterms:modified xsi:type="dcterms:W3CDTF">2026-01-19T13:15:55Z</dcterms:modified>
</cp:coreProperties>
</file>