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sz="4400" b="1" dirty="0"/>
              <a:t>Švaros priemonių naudojimas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26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2293" y="1756174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dirty="0"/>
              <a:t>Švaros priemonių (ploviklių ir dezinfekantų) naudojimas maisto pramonėje, o ypač kepyklose, yra griežtai reglamentuotas procesas. Netinkamas chemijos naudojimas gali tapti cheminės taršos priežastimi, todėl būtina laikytis nustatytų taisyklių.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922" y="1112593"/>
            <a:ext cx="3473282" cy="393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44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9052" y="564692"/>
            <a:ext cx="679938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Švaros priemonių klasifikacija ir parinkimas</a:t>
            </a:r>
          </a:p>
          <a:p>
            <a:r>
              <a:rPr lang="lt-LT" sz="2800" dirty="0"/>
              <a:t>Maisto tvarkymo vietose naudojamos priemonės skirstomos į dvi pagrindines grupes: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Plovikliai:</a:t>
            </a:r>
            <a:r>
              <a:rPr lang="lt-LT" sz="2800" dirty="0"/>
              <a:t> Skirti pašalinti matomus nešvarumus, riebalus, miltų apnašas ir degėsius. Jie nenaikina mikroorganizmų, bet paruošia paviršių dezinfekcijai.</a:t>
            </a:r>
          </a:p>
          <a:p>
            <a:pPr>
              <a:buFont typeface="+mj-lt"/>
              <a:buAutoNum type="arabicPeriod"/>
            </a:pPr>
            <a:r>
              <a:rPr lang="lt-LT" sz="2800" b="1" dirty="0"/>
              <a:t>Dezinfekantai:</a:t>
            </a:r>
            <a:r>
              <a:rPr lang="lt-LT" sz="2800" dirty="0"/>
              <a:t> Cheminės medžiagos, skirtos sunaikinti mikroorganizmus (bakterijas, pelėsius, virusus) iki saugaus lygio.</a:t>
            </a:r>
          </a:p>
          <a:p>
            <a:pPr marL="742950" lvl="1" indent="-285750">
              <a:buFont typeface="+mj-lt"/>
              <a:buAutoNum type="arabicPeriod"/>
            </a:pPr>
            <a:r>
              <a:rPr lang="lt-LT" sz="2800" i="1" dirty="0"/>
              <a:t>Pastaba:</a:t>
            </a:r>
            <a:r>
              <a:rPr lang="lt-LT" sz="2800" dirty="0"/>
              <a:t> Dažnai naudojami kombinuoti plovikliai-dezinfekantai, kurie atlieka abi funkcijas vienu metu.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761" y="783614"/>
            <a:ext cx="3339978" cy="333997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604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0" y="883414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Pagrindinės taisyklės naudojant chemiją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Leistinumas:</a:t>
            </a:r>
            <a:r>
              <a:rPr lang="lt-LT" sz="2400" dirty="0"/>
              <a:t> Galima naudoti tik tas priemones, kurios yra registruotos ir autorizuotos naudoti maisto pramonėje. Jos turi turėti saugos duomenų lapus (SDL).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Koncentracija:</a:t>
            </a:r>
            <a:r>
              <a:rPr lang="lt-LT" sz="2400" dirty="0"/>
              <a:t> Griežtai laikomasi gamintojo nurodytų dozavimo proporcijų. Per maža koncentracija bus neefektyvi, o per didelė – gali pakenkti paviršiams arba likti produkte.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400" b="1" dirty="0"/>
              <a:t>Temperatūra:</a:t>
            </a:r>
            <a:r>
              <a:rPr lang="lt-LT" sz="2400" dirty="0"/>
              <a:t> Kai kurie plovikliai geriausiai veikia šiltame vandenyje (pvz., riebalų šalinimui), tačiau per karštas vanduo gali suskaidyti dezinfekanto veikliąsias medžiagas.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733425"/>
            <a:ext cx="3638550" cy="3418982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85592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753666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400" b="1" dirty="0"/>
              <a:t>Valymo eiga (5 žingsnių taisyklė)</a:t>
            </a:r>
          </a:p>
          <a:p>
            <a:r>
              <a:rPr lang="lt-LT" sz="2400" dirty="0"/>
              <a:t>Norint užtikrinti maksimalią higieną, rekomenduojama laikytis šios sekos: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Pirminis valymas:</a:t>
            </a:r>
            <a:r>
              <a:rPr lang="lt-LT" sz="2400" dirty="0"/>
              <a:t> Sausas miltų, trupinių ir likučių pašalinimas šepečiu ar dulkių siurbliu.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Plovimas:</a:t>
            </a:r>
            <a:r>
              <a:rPr lang="lt-LT" sz="2400" dirty="0"/>
              <a:t> Paviršių padengimas ploviklio tirpalu, mechaninis trynimas (jei reikia).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Skalavimas:</a:t>
            </a:r>
            <a:r>
              <a:rPr lang="lt-LT" sz="2400" dirty="0"/>
              <a:t> Ploviklio likučių nuplovimas švariu vandeniu.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Dezinfekavimas:</a:t>
            </a:r>
            <a:r>
              <a:rPr lang="lt-LT" sz="2400" dirty="0"/>
              <a:t> Dezinfekanto užpurškimas ir palikimas veikti (ekspozicijos laikas).</a:t>
            </a:r>
          </a:p>
          <a:p>
            <a:pPr>
              <a:buFont typeface="+mj-lt"/>
              <a:buAutoNum type="arabicPeriod"/>
            </a:pPr>
            <a:r>
              <a:rPr lang="lt-LT" sz="2400" b="1" dirty="0"/>
              <a:t>Galutinis skalavimas ir džiovinimas:</a:t>
            </a:r>
            <a:r>
              <a:rPr lang="lt-LT" sz="2400" dirty="0"/>
              <a:t> Daugumą dezinfekantų reikia nuskalauti (nebent instrukcijoje nurodyta kitaip) ir leisti paviršiams išdžiūti natūraliai.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694" y="871537"/>
            <a:ext cx="4172393" cy="2776538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3370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9625" y="536139"/>
            <a:ext cx="691515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800" b="1" dirty="0"/>
              <a:t>Saugus švaros priemonių laikymas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Atskira patalpa:</a:t>
            </a:r>
            <a:r>
              <a:rPr lang="lt-LT" sz="2800" dirty="0"/>
              <a:t> Chemija turi būti laikoma specialiai tam skirtoje, rakinamoje patalpoje arba spintoje, toli nuo maisto produktų.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Ženklinimas:</a:t>
            </a:r>
            <a:r>
              <a:rPr lang="lt-LT" sz="2800" dirty="0"/>
              <a:t> Visos talpos privalo turėti originalias etiketes. Jei tirpalas supilamas į purkštuvą, jis privalo būti aiškiai paženklintas (pavadinimas, koncentracija, data).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Asmeninės apsaugos priemonės (AAP):</a:t>
            </a:r>
            <a:r>
              <a:rPr lang="lt-LT" sz="2800" dirty="0"/>
              <a:t> Dirbant su koncentratais, privaloma dėvėti pirštines, kartais – apsauginius akinius ar prijuostes, kad būtų išvengta cheminių nudegimų.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775" y="955397"/>
            <a:ext cx="3724274" cy="2320223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914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72100" y="1561237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t-LT" sz="2800" b="1" dirty="0"/>
              <a:t>Spalvinis kodavimas (GHP elementas)</a:t>
            </a:r>
          </a:p>
          <a:p>
            <a:r>
              <a:rPr lang="lt-LT" sz="2800" dirty="0"/>
              <a:t>Kad būtų išvengta mikroorganizmų pernešimo, valymo inventorius dažnai koduojamas spalvomis: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Raudona:</a:t>
            </a:r>
            <a:r>
              <a:rPr lang="lt-LT" sz="2800" dirty="0"/>
              <a:t> Tualetai, sanitariniai mazgai.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Mėlyna:</a:t>
            </a:r>
            <a:r>
              <a:rPr lang="lt-LT" sz="2800" dirty="0"/>
              <a:t> Bendrosios patalpos, sandėliai.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lt-LT" sz="2800" b="1" dirty="0"/>
              <a:t>Žalia/Geltona:</a:t>
            </a:r>
            <a:r>
              <a:rPr lang="lt-LT" sz="2800" dirty="0"/>
              <a:t> Gamybinės zonos, stalai, įrenginiai.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1561237"/>
            <a:ext cx="2143125" cy="2143125"/>
          </a:xfrm>
          <a:prstGeom prst="rect">
            <a:avLst/>
          </a:prstGeom>
          <a:effectLst>
            <a:reflection stA="99000" endPos="65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380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699" y="1102668"/>
            <a:ext cx="4714875" cy="47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61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</TotalTime>
  <Words>396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Švaros priemonių naudojimas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Švaros priemonių naudojimas</dc:title>
  <dc:creator>mokinys</dc:creator>
  <cp:lastModifiedBy>Evelina</cp:lastModifiedBy>
  <cp:revision>3</cp:revision>
  <dcterms:created xsi:type="dcterms:W3CDTF">2026-01-05T12:35:49Z</dcterms:created>
  <dcterms:modified xsi:type="dcterms:W3CDTF">2026-04-20T06:02:46Z</dcterms:modified>
</cp:coreProperties>
</file>