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3600" b="1" dirty="0"/>
              <a:t>Žaliavų paruošimo technologinės operacijos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b="1" dirty="0"/>
              <a:t>Žaliavų sąnaudų normos ir gamybos technologijos instrukcijos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3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771" y="656929"/>
            <a:ext cx="8139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Žaliavų paruošimo technologinės </a:t>
            </a:r>
            <a:r>
              <a:rPr lang="lt-LT" sz="2400" b="1" dirty="0" smtClean="0"/>
              <a:t>operacijos</a:t>
            </a:r>
            <a:endParaRPr lang="en-US" sz="2400" b="1" dirty="0" smtClean="0"/>
          </a:p>
          <a:p>
            <a:endParaRPr lang="lt-LT" sz="2400" b="1" dirty="0"/>
          </a:p>
          <a:p>
            <a:r>
              <a:rPr lang="lt-LT" sz="2400" dirty="0"/>
              <a:t>Šiame etape žaliavos paverčiamos technologiniam procesui tinkama būsena. Tai kritinis žingsnis, nes nuo jo priklauso tešlos kilimas, tekstūra ir skonis.</a:t>
            </a:r>
          </a:p>
          <a:p>
            <a:r>
              <a:rPr lang="lt-LT" sz="2400" b="1" dirty="0"/>
              <a:t>Žaliavos, skirtos tešlai užmaišyti</a:t>
            </a:r>
          </a:p>
          <a:p>
            <a:r>
              <a:rPr lang="lt-LT" sz="2400" dirty="0"/>
              <a:t>Tešlos pagrindą sudaro: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Miltų mišiniai:</a:t>
            </a:r>
            <a:r>
              <a:rPr lang="lt-LT" sz="2400" dirty="0"/>
              <a:t> Dažnai maišomos skirtingos miltų rūšys (pvz., kvietiniai su ruginiais) arba miltai iš skirtingų partijų, kad būtų suvienodintas glitimo kiekis.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Vanduo:</a:t>
            </a:r>
            <a:r>
              <a:rPr lang="lt-LT" sz="2400" dirty="0"/>
              <a:t> Reguliuojama jo temperatūra, kuri apskaičiuojama pagal formulę, įvertinant miltų temperatūrą ir patalpos šilumą.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Biologiniai kildintojai:</a:t>
            </a:r>
            <a:r>
              <a:rPr lang="lt-LT" sz="2400" dirty="0"/>
              <a:t> Mielės (presuotos, sausos) arba natūralus raugas.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Priedai:</a:t>
            </a:r>
            <a:r>
              <a:rPr lang="lt-LT" sz="2400" dirty="0"/>
              <a:t> Druska, cukrus, riebalai, kiaušinių produktai.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287" y="1905000"/>
            <a:ext cx="2638425" cy="1733550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278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681088"/>
            <a:ext cx="8410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Žaliavų, mišinių ir maisto priedų </a:t>
            </a:r>
            <a:r>
              <a:rPr lang="lt-LT" sz="2400" b="1" dirty="0" smtClean="0"/>
              <a:t>paruošimas</a:t>
            </a:r>
            <a:endParaRPr lang="en-US" sz="2400" b="1" dirty="0" smtClean="0"/>
          </a:p>
          <a:p>
            <a:endParaRPr lang="lt-LT" sz="2400" b="1" dirty="0"/>
          </a:p>
          <a:p>
            <a:r>
              <a:rPr lang="lt-LT" sz="2400" dirty="0"/>
              <a:t>Prieš patenkant į maišyklę, atliekamos šios operacijos: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Miltų paruošimas:</a:t>
            </a:r>
            <a:r>
              <a:rPr lang="lt-LT" sz="2400" dirty="0"/>
              <a:t> Sijojimas (pašalinamos priemaišos, miltai prisotinami deguonimi) ir temperatūros suvienodinimas (miltai turi pabūti gamybos patalpoje bent 24 val.).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Mielių aktyvavimas:</a:t>
            </a:r>
            <a:r>
              <a:rPr lang="lt-LT" sz="2400" dirty="0"/>
              <a:t> Presuotos mielės tirpinamos šiltame (30–35°C) vandenyje, sukuriant mielių suspensiją.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Sūrimų ir sirupų ruošimas:</a:t>
            </a:r>
            <a:r>
              <a:rPr lang="lt-LT" sz="2400" dirty="0"/>
              <a:t> Druska ir cukrus dažnai ištirpinami vandenyje ir filtruojami, kad į tešlą nepatektų netirpių kristalų ar smėlio.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Priedų emulgavimas:</a:t>
            </a:r>
            <a:r>
              <a:rPr lang="lt-LT" sz="2400" dirty="0"/>
              <a:t> Riebalai sumaišomi su dalimi vandens ar pieno, kad geriau pasiskirstytų tešloje.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Sausų priedų (sėklų, riešutų) paruošimas:</a:t>
            </a:r>
            <a:r>
              <a:rPr lang="lt-LT" sz="2400" dirty="0"/>
              <a:t> Perrenkami, plaunami, jei reikia – skrudinami arba mirkomi (kad neatimtų drėgmės iš tešlos).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787" y="1619249"/>
            <a:ext cx="2557463" cy="170497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330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139" y="634948"/>
            <a:ext cx="80449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Žaliavų sąnaudų normos ir gamybos technologijos </a:t>
            </a:r>
            <a:r>
              <a:rPr lang="lt-LT" sz="2400" b="1" dirty="0" smtClean="0"/>
              <a:t>instrukcijos</a:t>
            </a:r>
            <a:endParaRPr lang="en-US" sz="2400" b="1" dirty="0" smtClean="0"/>
          </a:p>
          <a:p>
            <a:endParaRPr lang="lt-LT" sz="2400" b="1" dirty="0"/>
          </a:p>
          <a:p>
            <a:r>
              <a:rPr lang="lt-LT" sz="2400" dirty="0"/>
              <a:t>Tai gamybos „dokumentinis pamatas“, kuris leidžia įmonei dirbti stabiliai ir pelningai.</a:t>
            </a:r>
          </a:p>
          <a:p>
            <a:r>
              <a:rPr lang="lt-LT" sz="2400" b="1" dirty="0"/>
              <a:t>Žaliavų sąnaudų normos</a:t>
            </a:r>
          </a:p>
          <a:p>
            <a:r>
              <a:rPr lang="lt-LT" sz="2400" dirty="0"/>
              <a:t>Tai nustatytas kiekis žaliavų, reikalingas pagaminti tam tikrą produkcijos vienetą (pvz., 100 kg duonos arba 1 vnt. bandelės).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Bruto norma:</a:t>
            </a:r>
            <a:r>
              <a:rPr lang="lt-LT" sz="2400" dirty="0"/>
              <a:t> Žaliavos kiekis su natūraliais nuostoliais (pvz., miltai, kurie lieka maišuose ar ant sijotuvo sienelių).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Neto norma:</a:t>
            </a:r>
            <a:r>
              <a:rPr lang="lt-LT" sz="2400" dirty="0"/>
              <a:t> Grynasis žaliavos kiekis, kuris faktiškai sunaudojamas tešloje.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Nuostolių įvertinimas:</a:t>
            </a:r>
            <a:r>
              <a:rPr lang="lt-LT" sz="2400" dirty="0"/>
              <a:t> Į normas įskaičiuojami technologiniai nuostoliai: dulkėjimas (miltų), pridžiūvimas prie įrangos, svorio netekimas kepant (apkepas) ir vėstant (atvėsis).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835" y="2144223"/>
            <a:ext cx="2619375" cy="174307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898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739" y="982286"/>
            <a:ext cx="101463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Gamybos technologinės instrukcijos</a:t>
            </a:r>
          </a:p>
          <a:p>
            <a:r>
              <a:rPr lang="lt-LT" sz="2800" dirty="0"/>
              <a:t>Tai pagrindinis dokumentas, kuriame smulkiai aprašomas visas gamybos procesas: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Paruošiamasis etapas:</a:t>
            </a:r>
            <a:r>
              <a:rPr lang="lt-LT" sz="2800" dirty="0"/>
              <a:t> Kaip ruošti žaliavas.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Tešlos maišymas:</a:t>
            </a:r>
            <a:r>
              <a:rPr lang="lt-LT" sz="2800" dirty="0"/>
              <a:t> Trukmė, greitis, temperatūra.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Fermentacija (rūgimas):</a:t>
            </a:r>
            <a:r>
              <a:rPr lang="lt-LT" sz="2800" dirty="0"/>
              <a:t> Trukmė, drėgmė, rūgštingumo parametrai.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Formavimas ir kildinimas:</a:t>
            </a:r>
            <a:r>
              <a:rPr lang="lt-LT" sz="2800" dirty="0"/>
              <a:t> Gabalėlių svoris, kildinimo spintos parametrai.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Kepimas:</a:t>
            </a:r>
            <a:r>
              <a:rPr lang="lt-LT" sz="2800" dirty="0"/>
              <a:t> Temperatūrinė kreivė, drėkinimas garais, trukmė.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Gatavo gaminio kokybė:</a:t>
            </a:r>
            <a:r>
              <a:rPr lang="lt-LT" sz="2800" dirty="0"/>
              <a:t> Išvaizdos, skonio, kvapo ir laboratorinių rodiklių reikalavimai.</a:t>
            </a:r>
          </a:p>
        </p:txBody>
      </p:sp>
    </p:spTree>
    <p:extLst>
      <p:ext uri="{BB962C8B-B14F-4D97-AF65-F5344CB8AC3E}">
        <p14:creationId xmlns:p14="http://schemas.microsoft.com/office/powerpoint/2010/main" val="165501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1423" y="1061500"/>
            <a:ext cx="66587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Kalkuliacinės ir technologinės kortelės</a:t>
            </a:r>
          </a:p>
          <a:p>
            <a:r>
              <a:rPr lang="lt-LT" sz="2800" dirty="0"/>
              <a:t>Šie dokumentai skiriasi savo paskirtimi: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Technologinė kortelė:</a:t>
            </a:r>
            <a:r>
              <a:rPr lang="lt-LT" sz="2800" dirty="0"/>
              <a:t> Darbinis dokumentas kepėjui. Joje nurodyta sudėtis, gamybos eiga ir techniniai parametrai.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Kalkuliacinė kortelė:</a:t>
            </a:r>
            <a:r>
              <a:rPr lang="lt-LT" sz="2800" dirty="0"/>
              <a:t> Ekonominis dokumentas buhalterijai. Joje žaliavų sąnaudos paverčiamos pinigine verte, pridedami tiesioginiai ir netiesioginiai kaštai (elektra, darbas, pakuotė) ir nustatoma gaminio </a:t>
            </a:r>
            <a:r>
              <a:rPr lang="lt-LT" sz="2800" b="1" dirty="0"/>
              <a:t>savikaina</a:t>
            </a:r>
            <a:r>
              <a:rPr lang="lt-LT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993" y="2363121"/>
            <a:ext cx="2057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9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04899"/>
            <a:ext cx="6481763" cy="48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73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481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Žaliavų paruošimo technologinės operacijos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Žaliavų paruošimo technologinės operacijos</dc:title>
  <dc:creator>mokinys</dc:creator>
  <cp:lastModifiedBy>mokinys</cp:lastModifiedBy>
  <cp:revision>2</cp:revision>
  <dcterms:created xsi:type="dcterms:W3CDTF">2026-01-05T13:08:57Z</dcterms:created>
  <dcterms:modified xsi:type="dcterms:W3CDTF">2026-01-19T14:21:59Z</dcterms:modified>
</cp:coreProperties>
</file>