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3600" b="1" dirty="0"/>
              <a:t>Maisto produktai ir žaliavos duonos ir pyrago gaminiams gaminti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1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753" y="573402"/>
            <a:ext cx="106826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Žaliavų kokybės </a:t>
            </a:r>
            <a:r>
              <a:rPr lang="lt-LT" sz="2400" b="1" dirty="0" smtClean="0"/>
              <a:t>reikalavimai</a:t>
            </a:r>
            <a:endParaRPr lang="en-US" sz="2400" b="1" dirty="0" smtClean="0"/>
          </a:p>
          <a:p>
            <a:endParaRPr lang="lt-LT" sz="2400" b="1" dirty="0"/>
          </a:p>
          <a:p>
            <a:r>
              <a:rPr lang="lt-LT" sz="2400" dirty="0"/>
              <a:t>Žaliavų kokybė kepykloje vertinama dviem būdais: </a:t>
            </a:r>
            <a:r>
              <a:rPr lang="lt-LT" sz="2400" b="1" dirty="0"/>
              <a:t>jusliniu</a:t>
            </a:r>
            <a:r>
              <a:rPr lang="lt-LT" sz="2400" dirty="0"/>
              <a:t> (organoleptiniu) ir </a:t>
            </a:r>
            <a:r>
              <a:rPr lang="lt-LT" sz="2400" b="1" dirty="0"/>
              <a:t>dokumentiniu</a:t>
            </a:r>
            <a:r>
              <a:rPr lang="lt-LT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Jusliniai rodikliai:</a:t>
            </a:r>
            <a:endParaRPr lang="lt-LT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Miltai:</a:t>
            </a:r>
            <a:r>
              <a:rPr lang="lt-LT" sz="2400" dirty="0"/>
              <a:t> Spalva turi būti būdinga rūšiai (balta arba pilkšva), be tamsių taškelių. Skonis – be kartumo ar rūgštumo. Kvapas – specifinis, be pelėsio ar drėgmės tvaiko. Suspaudus saujoje, miltai neturi sušokti į gumulą (tai rodytų per didelę drėgmę).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Mielės:</a:t>
            </a:r>
            <a:r>
              <a:rPr lang="lt-LT" sz="2400" dirty="0"/>
              <a:t> Presuotos mielės turi būti pilkšvai kreminės spalvos, lūžti (o ne teptis), turėti malonų alkoholinį kvapą.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Riebalai:</a:t>
            </a:r>
            <a:r>
              <a:rPr lang="lt-LT" sz="2400" dirty="0"/>
              <a:t> Sviestas ar margarinas turi būti vienalytės spalvos, be pašalinio kvapo ar pageltusių kraštų (oksidacijos požymių).</a:t>
            </a:r>
          </a:p>
        </p:txBody>
      </p:sp>
      <p:sp>
        <p:nvSpPr>
          <p:cNvPr id="3" name="Rectangle 2"/>
          <p:cNvSpPr/>
          <p:nvPr/>
        </p:nvSpPr>
        <p:spPr>
          <a:xfrm>
            <a:off x="814753" y="5279712"/>
            <a:ext cx="9278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Fizikiniai-cheminiai rodikliai:</a:t>
            </a:r>
            <a:r>
              <a:rPr lang="lt-LT" sz="2400" dirty="0"/>
              <a:t> Tai rodikliai, nurodomi tiekėjo kokybės pažymėjimuose (pvz., miltų drėgnis, glitimo kiekis ir kokybė, pelėsingumas).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251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0247" y="1290017"/>
            <a:ext cx="100408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Maisto produktų (galutinių žaliavų) kokybės </a:t>
            </a:r>
            <a:r>
              <a:rPr lang="lt-LT" sz="2400" b="1" dirty="0" smtClean="0"/>
              <a:t>reikalavimai</a:t>
            </a:r>
            <a:endParaRPr lang="en-US" sz="2400" b="1" dirty="0" smtClean="0"/>
          </a:p>
          <a:p>
            <a:endParaRPr lang="lt-LT" sz="2400" b="1" dirty="0"/>
          </a:p>
          <a:p>
            <a:r>
              <a:rPr lang="lt-LT" sz="2400" dirty="0"/>
              <a:t>Tai reikalavimai pusgaminiams ar priedams, kurie jau yra paruošti naudoti (pvz., uogienės, įdarai, glajai):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Saugos reikalavimai:</a:t>
            </a:r>
            <a:r>
              <a:rPr lang="lt-LT" sz="2400" dirty="0"/>
              <a:t> Produktai negali būti užteršti svetimkūniais (metalo drožlėmis, stiklu) ar kenksmingais mikroorganizmais.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Atitiktis specifikacijai:</a:t>
            </a:r>
            <a:r>
              <a:rPr lang="lt-LT" sz="2400" dirty="0"/>
              <a:t> Produkto sudėtis turi atitikti deklaruojamą etiketėje (pvz., jei nurodyta „braškių įdaras“, jame negali būti obuolių tyrės su dažikliais, jei tai nenumatyta receptūroje).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Pakuotės vientisumas:</a:t>
            </a:r>
            <a:r>
              <a:rPr lang="lt-LT" sz="2400" dirty="0"/>
              <a:t> Draudžiama naudoti žaliavas iš pažeistų, surūdijusių ar išsipūtusių (bombažas) pakuočių.</a:t>
            </a:r>
          </a:p>
        </p:txBody>
      </p:sp>
    </p:spTree>
    <p:extLst>
      <p:ext uri="{BB962C8B-B14F-4D97-AF65-F5344CB8AC3E}">
        <p14:creationId xmlns:p14="http://schemas.microsoft.com/office/powerpoint/2010/main" val="193695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115" y="812974"/>
            <a:ext cx="1002323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Maisto produktų ir žaliavų parinkimas pagal technologinę </a:t>
            </a:r>
            <a:r>
              <a:rPr lang="lt-LT" sz="2400" b="1" dirty="0" smtClean="0"/>
              <a:t>kortelę</a:t>
            </a:r>
            <a:endParaRPr lang="en-US" sz="2400" b="1" dirty="0" smtClean="0"/>
          </a:p>
          <a:p>
            <a:endParaRPr lang="lt-LT" sz="2400" b="1" dirty="0"/>
          </a:p>
          <a:p>
            <a:r>
              <a:rPr lang="lt-LT" sz="2400" dirty="0"/>
              <a:t>Technologinė kortelė yra pagrindinis dokumentas, pagal kurį darbuotojas parenka žaliavas. Procesas vyksta tokia seka:</a:t>
            </a:r>
          </a:p>
          <a:p>
            <a:pPr>
              <a:buFont typeface="+mj-lt"/>
              <a:buAutoNum type="arabicPeriod"/>
            </a:pPr>
            <a:r>
              <a:rPr lang="lt-LT" sz="2400" b="1" dirty="0"/>
              <a:t>Receptūros analizė:</a:t>
            </a:r>
            <a:r>
              <a:rPr lang="lt-LT" sz="2400" dirty="0"/>
              <a:t> Darbuotojas perskaito kortelę ir susidaro reikiamų žaliavų sąrašą (pvz., miltų rūšis, riebalų tipas – aliejus ar margarinas).</a:t>
            </a:r>
          </a:p>
          <a:p>
            <a:pPr>
              <a:buFont typeface="+mj-lt"/>
              <a:buAutoNum type="arabicPeriod"/>
            </a:pPr>
            <a:r>
              <a:rPr lang="lt-LT" sz="2400" b="1" dirty="0"/>
              <a:t>Partijų atranka (FIFO):</a:t>
            </a:r>
            <a:r>
              <a:rPr lang="lt-LT" sz="2400" dirty="0"/>
              <a:t> Pirmiausia imamos tos žaliavos, kurių galiojimo laikas trumpiausias (taikant </a:t>
            </a:r>
            <a:r>
              <a:rPr lang="lt-LT" sz="2400" i="1" dirty="0"/>
              <a:t>First In, First Out</a:t>
            </a:r>
            <a:r>
              <a:rPr lang="lt-LT" sz="2400" dirty="0"/>
              <a:t> principą).</a:t>
            </a:r>
          </a:p>
          <a:p>
            <a:pPr>
              <a:buFont typeface="+mj-lt"/>
              <a:buAutoNum type="arabicPeriod"/>
            </a:pPr>
            <a:r>
              <a:rPr lang="lt-LT" sz="2400" b="1" dirty="0"/>
              <a:t>Atitikties tikrinimas:</a:t>
            </a:r>
            <a:r>
              <a:rPr lang="lt-LT" sz="2400" dirty="0"/>
              <a:t> Įsitikinama, ar turimų miltų savybės (pvz., glitimo kiekis) tinka konkrečiam gaminiui. Pavyzdžiui, bandelėms reikia „stiprių“ miltų, o sausainiams – „silpnesnių“.</a:t>
            </a:r>
          </a:p>
          <a:p>
            <a:pPr>
              <a:buFont typeface="+mj-lt"/>
              <a:buAutoNum type="arabicPeriod"/>
            </a:pPr>
            <a:r>
              <a:rPr lang="lt-LT" sz="2400" b="1" dirty="0"/>
              <a:t>Paruošimas dozavimui:</a:t>
            </a:r>
            <a:r>
              <a:rPr lang="lt-LT" sz="2400" dirty="0"/>
              <a:t> Žaliavos atnešamos į svėrimo zoną, nuvalomos pakuotės (kad dulkės nuo maišų nepatektų į tešlą), miltai persijojami.</a:t>
            </a:r>
          </a:p>
        </p:txBody>
      </p:sp>
    </p:spTree>
    <p:extLst>
      <p:ext uri="{BB962C8B-B14F-4D97-AF65-F5344CB8AC3E}">
        <p14:creationId xmlns:p14="http://schemas.microsoft.com/office/powerpoint/2010/main" val="376340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1423" y="110989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/>
              <a:t>Praktinė pastaba dėl žaliavų pakeitimo:</a:t>
            </a:r>
          </a:p>
          <a:p>
            <a:r>
              <a:rPr lang="lt-LT" sz="2800" dirty="0"/>
              <a:t>Gaminant pagal technologinę kortelę, </a:t>
            </a:r>
            <a:r>
              <a:rPr lang="lt-LT" sz="2800" b="1" dirty="0"/>
              <a:t>savavališkai keisti vienos žaliavos kita</a:t>
            </a:r>
            <a:r>
              <a:rPr lang="lt-LT" sz="2800" dirty="0"/>
              <a:t> (pvz., sviesto margarinu arba cukraus medumi) </a:t>
            </a:r>
            <a:r>
              <a:rPr lang="lt-LT" sz="2800" b="1" dirty="0"/>
              <a:t>draudžiama</a:t>
            </a:r>
            <a:r>
              <a:rPr lang="lt-LT" sz="2800" dirty="0"/>
              <a:t>, nes tai keičia ne tik skonį, bet ir gaminio drėgmę, kepimo laiką bei alergenų sudėtį. Bet koks pakeitimas turi būti derinamas su technologu ir įforminamas kortelėje.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343" y="1378926"/>
            <a:ext cx="2721000" cy="38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10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421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Maisto produktai ir žaliavos duonos ir pyrago gaminiams gaminti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Maisto produktai ir žaliavos duonos ir pyrago gaminiams gaminti</dc:title>
  <dc:creator>mokinys</dc:creator>
  <cp:lastModifiedBy>mokinys</cp:lastModifiedBy>
  <cp:revision>2</cp:revision>
  <dcterms:created xsi:type="dcterms:W3CDTF">2026-01-05T12:56:50Z</dcterms:created>
  <dcterms:modified xsi:type="dcterms:W3CDTF">2026-01-19T13:48:54Z</dcterms:modified>
</cp:coreProperties>
</file>