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4000" b="1" dirty="0"/>
              <a:t>Maisto produktų ir žaliavų pakuočių ženklinimas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0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5238" y="188588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3600" b="1" dirty="0"/>
              <a:t>Ženklinimas</a:t>
            </a:r>
            <a:r>
              <a:rPr lang="lt-LT" sz="3600" dirty="0"/>
              <a:t> – tai informacija apie maisto produktą, pateikiama ant pakuotės, etiketėje arba prie produkto. Lietuvoje ir ES tai reglamentuoja </a:t>
            </a:r>
            <a:r>
              <a:rPr lang="lt-LT" sz="3600" b="1" dirty="0"/>
              <a:t>Reglamentas (ES) Nr. 1169/2011</a:t>
            </a:r>
            <a:r>
              <a:rPr lang="lt-LT" sz="3600" dirty="0"/>
              <a:t>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329" y="2202624"/>
            <a:ext cx="3537975" cy="27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7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737" y="612845"/>
            <a:ext cx="105331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200" b="1" dirty="0"/>
              <a:t>Maisto produktų ir žaliavų pakuočių ženklinimo etiketės</a:t>
            </a:r>
          </a:p>
          <a:p>
            <a:r>
              <a:rPr lang="lt-LT" sz="2200" dirty="0"/>
              <a:t>Kiekvienoje žaliavos pakuotėje (pvz., miltų maiše ar mielių dėžėje) privalo būti ši privaloma informacija: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200" b="1" dirty="0"/>
              <a:t>Pavadinimas:</a:t>
            </a:r>
            <a:r>
              <a:rPr lang="lt-LT" sz="2200" dirty="0"/>
              <a:t> Tikslus produkto pavadinimas (pvz., „Aukščiausios rūšies kvietiniai miltai“).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200" b="1" dirty="0"/>
              <a:t>Sudedamųjų dalių sąrašas:</a:t>
            </a:r>
            <a:r>
              <a:rPr lang="lt-LT" sz="2200" dirty="0"/>
              <a:t> Visos žaliavos mažėjimo tvarka.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200" b="1" dirty="0"/>
              <a:t>Alergenai:</a:t>
            </a:r>
            <a:r>
              <a:rPr lang="lt-LT" sz="2200" dirty="0"/>
              <a:t> Jie turi būti aiškiai išskirti (paryškinti, pabraukti) – pvz., </a:t>
            </a:r>
            <a:r>
              <a:rPr lang="lt-LT" sz="2200" b="1" dirty="0"/>
              <a:t>kviečiai</a:t>
            </a:r>
            <a:r>
              <a:rPr lang="lt-LT" sz="2200" dirty="0"/>
              <a:t>, </a:t>
            </a:r>
            <a:r>
              <a:rPr lang="lt-LT" sz="2200" b="1" dirty="0"/>
              <a:t>pienas</a:t>
            </a:r>
            <a:r>
              <a:rPr lang="lt-LT" sz="2200" dirty="0"/>
              <a:t>, </a:t>
            </a:r>
            <a:r>
              <a:rPr lang="lt-LT" sz="2200" b="1" dirty="0"/>
              <a:t>kiaušiniai</a:t>
            </a:r>
            <a:r>
              <a:rPr lang="lt-LT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200" b="1" dirty="0"/>
              <a:t>Grynasis kiekis:</a:t>
            </a:r>
            <a:r>
              <a:rPr lang="lt-LT" sz="2200" dirty="0"/>
              <a:t> Produkto svoris arba tūris be pakuotės.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200" b="1" dirty="0"/>
              <a:t>Tinkamumo vartoti terminas:</a:t>
            </a:r>
            <a:r>
              <a:rPr lang="lt-LT" sz="2200" dirty="0"/>
              <a:t> * </a:t>
            </a:r>
            <a:r>
              <a:rPr lang="lt-LT" sz="2200" i="1" dirty="0"/>
              <a:t>„Geriausias iki...“</a:t>
            </a:r>
            <a:r>
              <a:rPr lang="lt-LT" sz="2200" dirty="0"/>
              <a:t> (nurodo kokybės išlaikymą, tinka biriems produktams).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200" i="1" dirty="0"/>
              <a:t>„Tinka vartoti iki...“</a:t>
            </a:r>
            <a:r>
              <a:rPr lang="lt-LT" sz="2200" dirty="0"/>
              <a:t> (nurodo saugą, tinka greitai gendantiems produktams, pvz., kiaušinių masei, pieno produktams).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200" b="1" dirty="0"/>
              <a:t>Gamintojo duomenys:</a:t>
            </a:r>
            <a:r>
              <a:rPr lang="lt-LT" sz="2200" dirty="0"/>
              <a:t> Įmonės pavadinimas ir adresas.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200" b="1" dirty="0"/>
              <a:t>Kilmės šalis:</a:t>
            </a:r>
            <a:r>
              <a:rPr lang="lt-LT" sz="2200" dirty="0"/>
              <a:t> Jei jos nenurodymas klaidintų vartotoją.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200" b="1" dirty="0"/>
              <a:t>Partijos numeris (L):</a:t>
            </a:r>
            <a:r>
              <a:rPr lang="lt-LT" sz="2200" dirty="0"/>
              <a:t> Reikalingas atsekamumui, jei produktą tektų atšaukti iš rinkos.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200" b="1" dirty="0"/>
              <a:t>Maistingumo deklaracija:</a:t>
            </a:r>
            <a:r>
              <a:rPr lang="lt-LT" sz="2200" dirty="0"/>
              <a:t> Energinė vertė, riebalai, angliavandeniai, baltymai, druska.</a:t>
            </a:r>
          </a:p>
        </p:txBody>
      </p:sp>
    </p:spTree>
    <p:extLst>
      <p:ext uri="{BB962C8B-B14F-4D97-AF65-F5344CB8AC3E}">
        <p14:creationId xmlns:p14="http://schemas.microsoft.com/office/powerpoint/2010/main" val="44643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762" y="531619"/>
            <a:ext cx="110871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Maisto produktų ir žaliavų laikymo sąlygos</a:t>
            </a:r>
          </a:p>
          <a:p>
            <a:r>
              <a:rPr lang="lt-LT" sz="2800" dirty="0"/>
              <a:t>Netinkamai laikomos žaliavos praranda savo technologines savybes (pvz., drėgni miltai nesikelia, o riebalai apkarsta).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Sausos žaliavos (miltai, cukrus, druska):</a:t>
            </a:r>
            <a:r>
              <a:rPr lang="lt-LT" sz="2800" dirty="0"/>
              <a:t> Laikomos vėsiose (apie +18°C), gerai vėdinamose patalpose, kurių drėgmė neviršija 65–70%. Privaloma laikyti ant padėklų (ne ant grindų!), kad būtų cirkuliacija.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Greitai gendantys produktai (pienas, kiaušiniai, mielės):</a:t>
            </a:r>
            <a:r>
              <a:rPr lang="lt-LT" sz="2800" dirty="0"/>
              <a:t> Laikomi šaldytuvuose (+2°C iki +6°C temperatūroje).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Riebalai (sviestas, margarinas):</a:t>
            </a:r>
            <a:r>
              <a:rPr lang="lt-LT" sz="2800" dirty="0"/>
              <a:t> Turi būti laikomi tamsioje vietoje, nes šviesa skatina oksidaciją (apkartimą). Temperatūra priklauso nuo rūšies (nuo +4°C iki -18°C).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Kaimynystės taisyklė:</a:t>
            </a:r>
            <a:r>
              <a:rPr lang="lt-LT" sz="2800" dirty="0"/>
              <a:t> Negalima kartu laikyti stiprų kvapą turinčių produktų (pvz., prieskonių) su kvapus sugeriančiais produktais (pvz., miltais ar sviestu).</a:t>
            </a:r>
          </a:p>
        </p:txBody>
      </p:sp>
    </p:spTree>
    <p:extLst>
      <p:ext uri="{BB962C8B-B14F-4D97-AF65-F5344CB8AC3E}">
        <p14:creationId xmlns:p14="http://schemas.microsoft.com/office/powerpoint/2010/main" val="156202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656971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Realizavimo terminai ir kontrolė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FIFO principas (First In, First Out):</a:t>
            </a:r>
            <a:r>
              <a:rPr lang="lt-LT" sz="2400" dirty="0"/>
              <a:t> Pirma gauta žaliava turi būti sunaudojama pirmoji. Tai apsaugo nuo senų atsargų kaupimosi.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Terminų stebėjimas:</a:t>
            </a:r>
            <a:r>
              <a:rPr lang="lt-LT" sz="2400" dirty="0"/>
              <a:t> Darbuotojai privalo kasdien tikrinti žaliavų galiojimo laikus ir pildyti atitinkamus žurnalus.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Pažeista pakuotė:</a:t>
            </a:r>
            <a:r>
              <a:rPr lang="lt-LT" sz="2400" dirty="0"/>
              <a:t> Jei pakuotė pažeista, produktas turi būti naudojamas nedelsiant arba brokuojamas, nes prarandamas sterilumas ir apsauga nuo kenkėjų.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Atidarytos pakuotės:</a:t>
            </a:r>
            <a:r>
              <a:rPr lang="lt-LT" sz="2400" dirty="0"/>
              <a:t> Atidarius originalią pakuotę (pvz., pieno pakelį), būtina užrašyti atidarymo datą ir laiką, nes galiojimo laikas paprastai sutrumpėja iki 24–48 valandų.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349" y="1362972"/>
            <a:ext cx="3768132" cy="2110154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409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033462"/>
            <a:ext cx="4529137" cy="461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74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433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Maisto produktų ir žaliavų pakuočių ženklinimas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Maisto produktų ir žaliavų pakuočių ženklinimas</dc:title>
  <dc:creator>mokinys</dc:creator>
  <cp:lastModifiedBy>mokinys</cp:lastModifiedBy>
  <cp:revision>2</cp:revision>
  <dcterms:created xsi:type="dcterms:W3CDTF">2026-01-05T12:50:43Z</dcterms:created>
  <dcterms:modified xsi:type="dcterms:W3CDTF">2026-01-19T14:01:42Z</dcterms:modified>
</cp:coreProperties>
</file>