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7" d="100"/>
          <a:sy n="77" d="100"/>
        </p:scale>
        <p:origin x="68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Title 1"/>
          <p:cNvSpPr>
            <a:spLocks noGrp="1"/>
          </p:cNvSpPr>
          <p:nvPr>
            <p:ph type="ctrTitle"/>
          </p:nvPr>
        </p:nvSpPr>
        <p:spPr>
          <a:xfrm>
            <a:off x="1128403" y="945913"/>
            <a:ext cx="8637073" cy="2618554"/>
          </a:xfrm>
        </p:spPr>
        <p:txBody>
          <a:bodyPr bIns="0" anchor="b">
            <a:normAutofit/>
          </a:bodyPr>
          <a:lstStyle>
            <a:lvl1pPr algn="l">
              <a:defRPr sz="6600"/>
            </a:lvl1pPr>
          </a:lstStyle>
          <a:p>
            <a:r>
              <a:rPr lang="lt-LT" smtClean="0"/>
              <a:t>Spustelėję redag. ruoš. pavad. stilių</a:t>
            </a:r>
            <a:endParaRPr lang="en-US" dirty="0"/>
          </a:p>
        </p:txBody>
      </p:sp>
      <p:sp>
        <p:nvSpPr>
          <p:cNvPr id="3" name="Subtitle 2"/>
          <p:cNvSpPr>
            <a:spLocks noGrp="1"/>
          </p:cNvSpPr>
          <p:nvPr>
            <p:ph type="subTitle" idx="1"/>
          </p:nvPr>
        </p:nvSpPr>
        <p:spPr>
          <a:xfrm>
            <a:off x="1128404" y="3564467"/>
            <a:ext cx="8637072" cy="1071095"/>
          </a:xfrm>
        </p:spPr>
        <p:txBody>
          <a:bodyPr tIns="91440" bIns="91440">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smtClean="0"/>
              <a:t>Spustelėkite norėdami redaguoti šablono paantraštės stilių</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1/15/2025</a:t>
            </a:fld>
            <a:endParaRPr lang="en-US" dirty="0"/>
          </a:p>
        </p:txBody>
      </p:sp>
      <p:sp>
        <p:nvSpPr>
          <p:cNvPr id="5" name="Footer Placeholder 4"/>
          <p:cNvSpPr>
            <a:spLocks noGrp="1"/>
          </p:cNvSpPr>
          <p:nvPr>
            <p:ph type="ftr" sz="quarter" idx="11"/>
          </p:nvPr>
        </p:nvSpPr>
        <p:spPr>
          <a:xfrm>
            <a:off x="1127124" y="329307"/>
            <a:ext cx="5943668" cy="309201"/>
          </a:xfrm>
        </p:spPr>
        <p:txBody>
          <a:bodyPr/>
          <a:lstStyle/>
          <a:p>
            <a:endParaRPr lang="en-US" dirty="0"/>
          </a:p>
        </p:txBody>
      </p:sp>
      <p:sp>
        <p:nvSpPr>
          <p:cNvPr id="6" name="Slide Number Placeholder 5"/>
          <p:cNvSpPr>
            <a:spLocks noGrp="1"/>
          </p:cNvSpPr>
          <p:nvPr>
            <p:ph type="sldNum" sz="quarter" idx="12"/>
          </p:nvPr>
        </p:nvSpPr>
        <p:spPr>
          <a:xfrm>
            <a:off x="9924392" y="134930"/>
            <a:ext cx="811019" cy="503578"/>
          </a:xfrm>
        </p:spPr>
        <p:txBody>
          <a:bodyPr/>
          <a:lstStyle/>
          <a:p>
            <a:fld id="{6D22F896-40B5-4ADD-8801-0D06FADFA095}" type="slidenum">
              <a:rPr lang="en-US" dirty="0"/>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dirty="0"/>
          </a:p>
        </p:txBody>
      </p:sp>
      <p:sp>
        <p:nvSpPr>
          <p:cNvPr id="3" name="Vertical Text Placeholder 2"/>
          <p:cNvSpPr>
            <a:spLocks noGrp="1"/>
          </p:cNvSpPr>
          <p:nvPr>
            <p:ph type="body" orient="vert" idx="1"/>
          </p:nvPr>
        </p:nvSpPr>
        <p:spPr/>
        <p:txBody>
          <a:bodyPr vert="eaVert"/>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pic>
        <p:nvPicPr>
          <p:cNvPr id="15" name="Picture 14"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4709" y="798973"/>
            <a:ext cx="1615742" cy="4659889"/>
          </a:xfrm>
        </p:spPr>
        <p:txBody>
          <a:bodyPr vert="eaVert"/>
          <a:lstStyle>
            <a:lvl1pPr algn="l">
              <a:defRPr/>
            </a:lvl1pPr>
          </a:lstStyle>
          <a:p>
            <a:r>
              <a:rPr lang="lt-LT" smtClean="0"/>
              <a:t>Spustelėję redag. ruoš. pavad. stilių</a:t>
            </a:r>
            <a:endParaRPr lang="en-US" dirty="0"/>
          </a:p>
        </p:txBody>
      </p:sp>
      <p:sp>
        <p:nvSpPr>
          <p:cNvPr id="3" name="Vertical Text Placeholder 2"/>
          <p:cNvSpPr>
            <a:spLocks noGrp="1"/>
          </p:cNvSpPr>
          <p:nvPr>
            <p:ph type="body" orient="vert" idx="1"/>
          </p:nvPr>
        </p:nvSpPr>
        <p:spPr>
          <a:xfrm>
            <a:off x="1130270" y="798973"/>
            <a:ext cx="7828830" cy="4659889"/>
          </a:xfrm>
        </p:spPr>
        <p:txBody>
          <a:bodyPr vert="eaVert"/>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pic>
        <p:nvPicPr>
          <p:cNvPr id="17" name="Picture 16"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59215" b="36435"/>
          <a:stretch/>
        </p:blipFill>
        <p:spPr>
          <a:xfrm rot="5400000">
            <a:off x="8642279" y="3046916"/>
            <a:ext cx="4663440" cy="155448"/>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dirty="0"/>
          </a:p>
        </p:txBody>
      </p:sp>
      <p:sp>
        <p:nvSpPr>
          <p:cNvPr id="3" name="Content Placeholder 2"/>
          <p:cNvSpPr>
            <a:spLocks noGrp="1"/>
          </p:cNvSpPr>
          <p:nvPr>
            <p:ph idx="1"/>
          </p:nvPr>
        </p:nvSpPr>
        <p:spPr/>
        <p:txBody>
          <a:bodyPr anchor="t"/>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10"/>
          </p:nvPr>
        </p:nvSpPr>
        <p:spPr/>
        <p:txBody>
          <a:bodyPr/>
          <a:lstStyle>
            <a:lvl1pPr>
              <a:defRPr sz="1200"/>
            </a:lvl1pPr>
          </a:lstStyle>
          <a:p>
            <a:fld id="{48A87A34-81AB-432B-8DAE-1953F412C126}" type="datetimeFigureOut">
              <a:rPr lang="en-US" dirty="0"/>
              <a:pPr/>
              <a:t>1/15/2025</a:t>
            </a:fld>
            <a:endParaRPr lang="en-US" dirty="0"/>
          </a:p>
        </p:txBody>
      </p:sp>
      <p:sp>
        <p:nvSpPr>
          <p:cNvPr id="5" name="Footer Placeholder 4"/>
          <p:cNvSpPr>
            <a:spLocks noGrp="1"/>
          </p:cNvSpPr>
          <p:nvPr>
            <p:ph type="ftr" sz="quarter" idx="11"/>
          </p:nvPr>
        </p:nvSpPr>
        <p:spPr/>
        <p:txBody>
          <a:bodyPr/>
          <a:lstStyle>
            <a:lvl1pPr>
              <a:defRPr sz="1200"/>
            </a:lvl1p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pic>
        <p:nvPicPr>
          <p:cNvPr id="24" name="Picture 2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Title 1"/>
          <p:cNvSpPr>
            <a:spLocks noGrp="1"/>
          </p:cNvSpPr>
          <p:nvPr>
            <p:ph type="title"/>
          </p:nvPr>
        </p:nvSpPr>
        <p:spPr>
          <a:xfrm>
            <a:off x="1129167" y="1756129"/>
            <a:ext cx="8619060" cy="2050065"/>
          </a:xfrm>
        </p:spPr>
        <p:txBody>
          <a:bodyPr anchor="b">
            <a:normAutofit/>
          </a:bodyPr>
          <a:lstStyle>
            <a:lvl1pPr algn="l">
              <a:defRPr sz="3600"/>
            </a:lvl1pPr>
          </a:lstStyle>
          <a:p>
            <a:r>
              <a:rPr lang="lt-LT" smtClean="0"/>
              <a:t>Spustelėję redag. ruoš. pavad. stilių</a:t>
            </a:r>
            <a:endParaRPr lang="en-US" dirty="0"/>
          </a:p>
        </p:txBody>
      </p:sp>
      <p:sp>
        <p:nvSpPr>
          <p:cNvPr id="3" name="Text Placeholder 2"/>
          <p:cNvSpPr>
            <a:spLocks noGrp="1"/>
          </p:cNvSpPr>
          <p:nvPr>
            <p:ph type="body" idx="1"/>
          </p:nvPr>
        </p:nvSpPr>
        <p:spPr>
          <a:xfrm>
            <a:off x="1129166" y="3806195"/>
            <a:ext cx="861906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t-LT" smtClean="0"/>
              <a:t>Redaguoti šablono teksto stilius</a:t>
            </a:r>
          </a:p>
        </p:txBody>
      </p:sp>
      <p:sp>
        <p:nvSpPr>
          <p:cNvPr id="4" name="Date Placeholder 3"/>
          <p:cNvSpPr>
            <a:spLocks noGrp="1"/>
          </p:cNvSpPr>
          <p:nvPr>
            <p:ph type="dt" sz="half" idx="10"/>
          </p:nvPr>
        </p:nvSpPr>
        <p:spPr/>
        <p:txBody>
          <a:bodyPr/>
          <a:lstStyle/>
          <a:p>
            <a:fld id="{48A87A34-81AB-432B-8DAE-1953F412C126}" type="datetimeFigureOut">
              <a:rPr lang="en-US" dirty="0"/>
              <a:t>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Title 1"/>
          <p:cNvSpPr>
            <a:spLocks noGrp="1"/>
          </p:cNvSpPr>
          <p:nvPr>
            <p:ph type="title"/>
          </p:nvPr>
        </p:nvSpPr>
        <p:spPr>
          <a:xfrm>
            <a:off x="1131052" y="958037"/>
            <a:ext cx="9605635" cy="1059305"/>
          </a:xfrm>
        </p:spPr>
        <p:txBody>
          <a:bodyPr/>
          <a:lstStyle/>
          <a:p>
            <a:r>
              <a:rPr lang="lt-LT" smtClean="0"/>
              <a:t>Spustelėję redag. ruoš. pavad. stilių</a:t>
            </a:r>
            <a:endParaRPr lang="en-US" dirty="0"/>
          </a:p>
        </p:txBody>
      </p:sp>
      <p:sp>
        <p:nvSpPr>
          <p:cNvPr id="3" name="Content Placeholder 2"/>
          <p:cNvSpPr>
            <a:spLocks noGrp="1"/>
          </p:cNvSpPr>
          <p:nvPr>
            <p:ph sz="half" idx="1"/>
          </p:nvPr>
        </p:nvSpPr>
        <p:spPr>
          <a:xfrm>
            <a:off x="1129166" y="2165621"/>
            <a:ext cx="4645152" cy="3293852"/>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Content Placeholder 3"/>
          <p:cNvSpPr>
            <a:spLocks noGrp="1"/>
          </p:cNvSpPr>
          <p:nvPr>
            <p:ph sz="half" idx="2"/>
          </p:nvPr>
        </p:nvSpPr>
        <p:spPr>
          <a:xfrm>
            <a:off x="6095606" y="2171769"/>
            <a:ext cx="4645152" cy="3287094"/>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Title 1"/>
          <p:cNvSpPr>
            <a:spLocks noGrp="1"/>
          </p:cNvSpPr>
          <p:nvPr>
            <p:ph type="title"/>
          </p:nvPr>
        </p:nvSpPr>
        <p:spPr>
          <a:xfrm>
            <a:off x="1129166" y="953336"/>
            <a:ext cx="9607661" cy="1056319"/>
          </a:xfrm>
        </p:spPr>
        <p:txBody>
          <a:bodyPr/>
          <a:lstStyle/>
          <a:p>
            <a:r>
              <a:rPr lang="lt-LT" smtClean="0"/>
              <a:t>Spustelėję redag. ruoš. pavad. stilių</a:t>
            </a:r>
            <a:endParaRPr lang="en-US" dirty="0"/>
          </a:p>
        </p:txBody>
      </p:sp>
      <p:sp>
        <p:nvSpPr>
          <p:cNvPr id="3" name="Text Placeholder 2"/>
          <p:cNvSpPr>
            <a:spLocks noGrp="1"/>
          </p:cNvSpPr>
          <p:nvPr>
            <p:ph type="body" idx="1"/>
          </p:nvPr>
        </p:nvSpPr>
        <p:spPr>
          <a:xfrm>
            <a:off x="1129166" y="2169727"/>
            <a:ext cx="4645152" cy="801943"/>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Redaguoti šablono teksto stilius</a:t>
            </a:r>
          </a:p>
        </p:txBody>
      </p:sp>
      <p:sp>
        <p:nvSpPr>
          <p:cNvPr id="4" name="Content Placeholder 3"/>
          <p:cNvSpPr>
            <a:spLocks noGrp="1"/>
          </p:cNvSpPr>
          <p:nvPr>
            <p:ph sz="half" idx="2"/>
          </p:nvPr>
        </p:nvSpPr>
        <p:spPr>
          <a:xfrm>
            <a:off x="1129166" y="2974448"/>
            <a:ext cx="4645152" cy="2493876"/>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5" name="Text Placeholder 4"/>
          <p:cNvSpPr>
            <a:spLocks noGrp="1"/>
          </p:cNvSpPr>
          <p:nvPr>
            <p:ph type="body" sz="quarter" idx="3"/>
          </p:nvPr>
        </p:nvSpPr>
        <p:spPr>
          <a:xfrm>
            <a:off x="6094337" y="2173181"/>
            <a:ext cx="4645152" cy="802237"/>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Redaguoti šablono teksto stilius</a:t>
            </a:r>
          </a:p>
        </p:txBody>
      </p:sp>
      <p:sp>
        <p:nvSpPr>
          <p:cNvPr id="6" name="Content Placeholder 5"/>
          <p:cNvSpPr>
            <a:spLocks noGrp="1"/>
          </p:cNvSpPr>
          <p:nvPr>
            <p:ph sz="quarter" idx="4"/>
          </p:nvPr>
        </p:nvSpPr>
        <p:spPr>
          <a:xfrm>
            <a:off x="6094337" y="2971669"/>
            <a:ext cx="4645152" cy="2487193"/>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pic>
        <p:nvPicPr>
          <p:cNvPr id="18" name="Picture 17"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pic>
        <p:nvPicPr>
          <p:cNvPr id="14" name="Picture 1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1124291" y="952578"/>
            <a:ext cx="3275013" cy="2322176"/>
          </a:xfrm>
        </p:spPr>
        <p:txBody>
          <a:bodyPr anchor="b">
            <a:normAutofit/>
          </a:bodyPr>
          <a:lstStyle>
            <a:lvl1pPr algn="l">
              <a:defRPr sz="2400"/>
            </a:lvl1pPr>
          </a:lstStyle>
          <a:p>
            <a:r>
              <a:rPr lang="lt-LT" smtClean="0"/>
              <a:t>Spustelėję redag. ruoš. pavad. stilių</a:t>
            </a:r>
            <a:endParaRPr lang="en-US" dirty="0"/>
          </a:p>
        </p:txBody>
      </p:sp>
      <p:sp>
        <p:nvSpPr>
          <p:cNvPr id="3" name="Content Placeholder 2"/>
          <p:cNvSpPr>
            <a:spLocks noGrp="1"/>
          </p:cNvSpPr>
          <p:nvPr>
            <p:ph idx="1"/>
          </p:nvPr>
        </p:nvSpPr>
        <p:spPr>
          <a:xfrm>
            <a:off x="4723334" y="952578"/>
            <a:ext cx="6012470" cy="4505221"/>
          </a:xfrm>
        </p:spPr>
        <p:txBody>
          <a:bodyPr anchor="ct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Text Placeholder 3"/>
          <p:cNvSpPr>
            <a:spLocks noGrp="1"/>
          </p:cNvSpPr>
          <p:nvPr>
            <p:ph type="body" sz="half" idx="2"/>
          </p:nvPr>
        </p:nvSpPr>
        <p:spPr>
          <a:xfrm>
            <a:off x="1124291" y="3274754"/>
            <a:ext cx="3275013" cy="2178918"/>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smtClean="0"/>
              <a:t>Redaguoti šablono teksto stilius</a:t>
            </a:r>
          </a:p>
        </p:txBody>
      </p:sp>
      <p:sp>
        <p:nvSpPr>
          <p:cNvPr id="5" name="Date Placeholder 4"/>
          <p:cNvSpPr>
            <a:spLocks noGrp="1"/>
          </p:cNvSpPr>
          <p:nvPr>
            <p:ph type="dt" sz="half" idx="10"/>
          </p:nvPr>
        </p:nvSpPr>
        <p:spPr/>
        <p:txBody>
          <a:bodyPr/>
          <a:lstStyle/>
          <a:p>
            <a:fld id="{48A87A34-81AB-432B-8DAE-1953F412C126}" type="datetimeFigureOut">
              <a:rPr lang="en-US" dirty="0"/>
              <a:t>1/15/2025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tx1">
                    <a:lumMod val="85000"/>
                    <a:lumOff val="15000"/>
                  </a:schemeClr>
                </a:gs>
                <a:gs pos="100000">
                  <a:schemeClr val="tx1">
                    <a:lumMod val="95000"/>
                    <a:lumOff val="5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14300" prst="artDeco"/>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129124" y="1129513"/>
            <a:ext cx="5854872" cy="1924208"/>
          </a:xfrm>
        </p:spPr>
        <p:txBody>
          <a:bodyPr anchor="b">
            <a:normAutofit/>
          </a:bodyPr>
          <a:lstStyle>
            <a:lvl1pPr>
              <a:defRPr sz="3200"/>
            </a:lvl1pPr>
          </a:lstStyle>
          <a:p>
            <a:r>
              <a:rPr lang="lt-LT" smtClean="0"/>
              <a:t>Spustelėję redag. ruoš. pavad. stilių</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lt-LT" smtClean="0"/>
              <a:t>Spustelėkite piktogr. norėdami įtraukti pav.</a:t>
            </a:r>
            <a:endParaRPr lang="en-US" dirty="0"/>
          </a:p>
        </p:txBody>
      </p:sp>
      <p:sp>
        <p:nvSpPr>
          <p:cNvPr id="4" name="Text Placeholder 3"/>
          <p:cNvSpPr>
            <a:spLocks noGrp="1"/>
          </p:cNvSpPr>
          <p:nvPr>
            <p:ph type="body" sz="half" idx="2"/>
          </p:nvPr>
        </p:nvSpPr>
        <p:spPr>
          <a:xfrm>
            <a:off x="1128247" y="3053721"/>
            <a:ext cx="5846486" cy="2096013"/>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smtClean="0"/>
              <a:t>Redaguoti šablono teksto stilius</a:t>
            </a:r>
          </a:p>
        </p:txBody>
      </p:sp>
      <p:sp>
        <p:nvSpPr>
          <p:cNvPr id="5" name="Date Placeholder 4"/>
          <p:cNvSpPr>
            <a:spLocks noGrp="1"/>
          </p:cNvSpPr>
          <p:nvPr>
            <p:ph type="dt" sz="half" idx="10"/>
          </p:nvPr>
        </p:nvSpPr>
        <p:spPr>
          <a:xfrm>
            <a:off x="1125300" y="5469856"/>
            <a:ext cx="5849605" cy="320123"/>
          </a:xfrm>
        </p:spPr>
        <p:txBody>
          <a:bodyPr/>
          <a:lstStyle>
            <a:lvl1pPr algn="l">
              <a:defRPr/>
            </a:lvl1pPr>
          </a:lstStyle>
          <a:p>
            <a:fld id="{48A87A34-81AB-432B-8DAE-1953F412C126}" type="datetimeFigureOut">
              <a:rPr lang="en-US" dirty="0"/>
              <a:pPr/>
              <a:t>1/15/2025</a:t>
            </a:fld>
            <a:endParaRPr lang="en-US" dirty="0"/>
          </a:p>
        </p:txBody>
      </p:sp>
      <p:sp>
        <p:nvSpPr>
          <p:cNvPr id="6" name="Footer Placeholder 5"/>
          <p:cNvSpPr>
            <a:spLocks noGrp="1"/>
          </p:cNvSpPr>
          <p:nvPr>
            <p:ph type="ftr" sz="quarter" idx="11"/>
          </p:nvPr>
        </p:nvSpPr>
        <p:spPr>
          <a:xfrm>
            <a:off x="1125300" y="318640"/>
            <a:ext cx="4877818" cy="320931"/>
          </a:xfrm>
        </p:spPr>
        <p:txBody>
          <a:bodyPr/>
          <a:lstStyle/>
          <a:p>
            <a:endParaRPr lang="en-US" dirty="0"/>
          </a:p>
        </p:txBody>
      </p:sp>
      <p:sp>
        <p:nvSpPr>
          <p:cNvPr id="7" name="Slide Number Placeholder 6"/>
          <p:cNvSpPr>
            <a:spLocks noGrp="1"/>
          </p:cNvSpPr>
          <p:nvPr>
            <p:ph type="sldNum" sz="quarter" idx="12"/>
          </p:nvPr>
        </p:nvSpPr>
        <p:spPr>
          <a:xfrm>
            <a:off x="6176794" y="137408"/>
            <a:ext cx="811019" cy="503578"/>
          </a:xfrm>
        </p:spPr>
        <p:txBody>
          <a:bodyPr/>
          <a:lstStyle/>
          <a:p>
            <a:fld id="{6D22F896-40B5-4ADD-8801-0D06FADFA095}" type="slidenum">
              <a:rPr lang="en-US" dirty="0"/>
              <a:t>‹#›</a:t>
            </a:fld>
            <a:endParaRPr lang="en-US" dirty="0"/>
          </a:p>
        </p:txBody>
      </p:sp>
      <p:pic>
        <p:nvPicPr>
          <p:cNvPr id="22" name="Picture 21"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t="474" r="48549" b="36564"/>
          <a:stretch/>
        </p:blipFill>
        <p:spPr>
          <a:xfrm>
            <a:off x="1125460" y="643464"/>
            <a:ext cx="5879592" cy="155448"/>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19336"/>
            <a:ext cx="12192000" cy="742950"/>
          </a:xfrm>
          <a:prstGeom prst="rect">
            <a:avLst/>
          </a:prstGeom>
        </p:spPr>
      </p:pic>
      <p:sp>
        <p:nvSpPr>
          <p:cNvPr id="13" name="Rectangle 12"/>
          <p:cNvSpPr/>
          <p:nvPr/>
        </p:nvSpPr>
        <p:spPr>
          <a:xfrm>
            <a:off x="0" y="468769"/>
            <a:ext cx="12192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a:off x="0" y="6121269"/>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130270" y="953324"/>
            <a:ext cx="9603275" cy="1049235"/>
          </a:xfrm>
          <a:prstGeom prst="rect">
            <a:avLst/>
          </a:prstGeom>
        </p:spPr>
        <p:txBody>
          <a:bodyPr vert="horz" lIns="91440" tIns="45720" rIns="91440" bIns="45720" rtlCol="0" anchor="t">
            <a:normAutofit/>
          </a:bodyPr>
          <a:lstStyle/>
          <a:p>
            <a:r>
              <a:rPr lang="lt-LT" smtClean="0"/>
              <a:t>Spustelėję redag. ruoš. pavad. stilių</a:t>
            </a:r>
            <a:endParaRPr lang="en-US" dirty="0"/>
          </a:p>
        </p:txBody>
      </p:sp>
      <p:sp>
        <p:nvSpPr>
          <p:cNvPr id="3" name="Text Placeholder 2"/>
          <p:cNvSpPr>
            <a:spLocks noGrp="1"/>
          </p:cNvSpPr>
          <p:nvPr>
            <p:ph type="body" idx="1"/>
          </p:nvPr>
        </p:nvSpPr>
        <p:spPr>
          <a:xfrm>
            <a:off x="1130270" y="2171769"/>
            <a:ext cx="9603275" cy="3294576"/>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232830" y="330370"/>
            <a:ext cx="2515396"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1/15/2025</a:t>
            </a:fld>
            <a:endParaRPr lang="en-US" dirty="0"/>
          </a:p>
        </p:txBody>
      </p:sp>
      <p:sp>
        <p:nvSpPr>
          <p:cNvPr id="5" name="Footer Placeholder 4"/>
          <p:cNvSpPr>
            <a:spLocks noGrp="1"/>
          </p:cNvSpPr>
          <p:nvPr>
            <p:ph type="ftr" sz="quarter" idx="3"/>
          </p:nvPr>
        </p:nvSpPr>
        <p:spPr>
          <a:xfrm>
            <a:off x="1130270"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9918076" y="137408"/>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ctrTitle"/>
          </p:nvPr>
        </p:nvSpPr>
        <p:spPr>
          <a:xfrm>
            <a:off x="1128403" y="1027135"/>
            <a:ext cx="9982183" cy="1753643"/>
          </a:xfrm>
        </p:spPr>
        <p:txBody>
          <a:bodyPr>
            <a:normAutofit/>
          </a:bodyPr>
          <a:lstStyle/>
          <a:p>
            <a:pPr algn="ctr"/>
            <a:r>
              <a:rPr lang="lt-LT" sz="4400" b="1" i="1" dirty="0"/>
              <a:t>Dažų savybės</a:t>
            </a:r>
            <a:br>
              <a:rPr lang="lt-LT" sz="4400" b="1" i="1" dirty="0"/>
            </a:br>
            <a:endParaRPr lang="lt-LT" sz="4400" b="1" i="1" dirty="0"/>
          </a:p>
        </p:txBody>
      </p:sp>
      <p:sp>
        <p:nvSpPr>
          <p:cNvPr id="3" name="Antrinis pavadinimas 2"/>
          <p:cNvSpPr>
            <a:spLocks noGrp="1"/>
          </p:cNvSpPr>
          <p:nvPr>
            <p:ph type="subTitle" idx="1"/>
          </p:nvPr>
        </p:nvSpPr>
        <p:spPr>
          <a:xfrm>
            <a:off x="713985" y="2555310"/>
            <a:ext cx="10847538" cy="3582443"/>
          </a:xfrm>
        </p:spPr>
        <p:txBody>
          <a:bodyPr>
            <a:normAutofit/>
          </a:bodyPr>
          <a:lstStyle/>
          <a:p>
            <a:endParaRPr lang="lt-LT" dirty="0"/>
          </a:p>
          <a:p>
            <a:endParaRPr lang="lt-LT" dirty="0"/>
          </a:p>
        </p:txBody>
      </p:sp>
      <p:pic>
        <p:nvPicPr>
          <p:cNvPr id="4" name="Picture 2" descr="Dažų savybė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677466" y="2675731"/>
            <a:ext cx="4921668" cy="311129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Sienų dažyma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38586" y="2675731"/>
            <a:ext cx="5022937" cy="31112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85730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130270" y="826717"/>
            <a:ext cx="9603275" cy="926927"/>
          </a:xfrm>
        </p:spPr>
        <p:txBody>
          <a:bodyPr>
            <a:normAutofit fontScale="90000"/>
          </a:bodyPr>
          <a:lstStyle/>
          <a:p>
            <a:pPr algn="ctr"/>
            <a:r>
              <a:rPr lang="lt-LT" b="1" i="1" dirty="0"/>
              <a:t>Kokie dažai geriausi</a:t>
            </a:r>
            <a:r>
              <a:rPr lang="lt-LT" i="1" dirty="0"/>
              <a:t/>
            </a:r>
            <a:br>
              <a:rPr lang="lt-LT" i="1" dirty="0"/>
            </a:br>
            <a:endParaRPr lang="lt-LT" i="1" dirty="0"/>
          </a:p>
        </p:txBody>
      </p:sp>
      <p:sp>
        <p:nvSpPr>
          <p:cNvPr id="3" name="Turinio vietos rezervavimo ženklas 2"/>
          <p:cNvSpPr>
            <a:spLocks noGrp="1"/>
          </p:cNvSpPr>
          <p:nvPr>
            <p:ph idx="1"/>
          </p:nvPr>
        </p:nvSpPr>
        <p:spPr>
          <a:xfrm>
            <a:off x="313151" y="1453019"/>
            <a:ext cx="11523945" cy="4559474"/>
          </a:xfrm>
        </p:spPr>
        <p:txBody>
          <a:bodyPr>
            <a:normAutofit fontScale="85000" lnSpcReduction="20000"/>
          </a:bodyPr>
          <a:lstStyle/>
          <a:p>
            <a:pPr algn="just"/>
            <a:r>
              <a:rPr lang="lt-LT" sz="2100" b="1" dirty="0" smtClean="0"/>
              <a:t>Vandens </a:t>
            </a:r>
            <a:r>
              <a:rPr lang="lt-LT" sz="2100" b="1" dirty="0"/>
              <a:t>dispersiniai dažai</a:t>
            </a:r>
            <a:r>
              <a:rPr lang="lt-LT" sz="2100" dirty="0"/>
              <a:t>. Tai polimerų suspensijos vandenyje ir dažiklių junginys. Šiuos dažus naudoti labai paprasta. Jiems nereikalingas tirpiklis - skiesti galima tiesiog vandeniu. Dažais </a:t>
            </a:r>
            <a:r>
              <a:rPr lang="lt-LT" sz="2100" dirty="0" smtClean="0"/>
              <a:t>išteptas rankas </a:t>
            </a:r>
            <a:r>
              <a:rPr lang="lt-LT" sz="2100" dirty="0"/>
              <a:t>bei </a:t>
            </a:r>
            <a:r>
              <a:rPr lang="lt-LT" sz="2100" dirty="0" smtClean="0"/>
              <a:t>instrumentus </a:t>
            </a:r>
            <a:r>
              <a:rPr lang="lt-LT" sz="2100" dirty="0"/>
              <a:t>nuplauti </a:t>
            </a:r>
            <a:r>
              <a:rPr lang="lt-LT" sz="2100" dirty="0" smtClean="0"/>
              <a:t>galima vandeniu. </a:t>
            </a:r>
            <a:r>
              <a:rPr lang="lt-LT" sz="2100" dirty="0"/>
              <a:t>Dažams galima suteikti norimą atspalvį. Kai kurių vandens dispersinių dažų struktūra tokia, kad leidžia dažytiems paviršiams kvėpuoti. Tai teigiamai veikia patalpos mikroklimatą. Tačiau šie dažai turi ir savų trūkumų. Paviršius užsiteršia šiek tiek greičiau, nei dažytas </a:t>
            </a:r>
            <a:r>
              <a:rPr lang="lt-LT" sz="2100" dirty="0" err="1"/>
              <a:t>alkidiniu</a:t>
            </a:r>
            <a:r>
              <a:rPr lang="lt-LT" sz="2100" dirty="0"/>
              <a:t> emaliu. Tačiau atspariems vandeniui dažams tai ne problema - dažytą paviršių galima nuplauti.</a:t>
            </a:r>
          </a:p>
          <a:p>
            <a:pPr algn="just"/>
            <a:r>
              <a:rPr lang="lt-LT" sz="2100" dirty="0"/>
              <a:t>Dar vienas vandens dispersinių dažų privalumas - džiūvimo greitis. Po 30-60 min. prie paviršiaus jau nelimpa dulkės, praėjus 12 val., dažai jau būna pilnai išdžiūvę. Dažniausiai šie dažai gaminami balti, o spalva jiems suteikiama pridėjus atitinkamų pigmentų. Tačiau dėl nepakankamo patvarumo grindų, pavyzdžiui, tokiais dažais dažyti jau nebegalima.</a:t>
            </a:r>
          </a:p>
          <a:p>
            <a:pPr algn="just"/>
            <a:r>
              <a:rPr lang="lt-LT" sz="2100" dirty="0"/>
              <a:t>Turtinga spalvų gama ir didesniu nei vandens dispersiniai dažai atsparumu agresyviam aplinkos poveikiui pasižymi </a:t>
            </a:r>
            <a:r>
              <a:rPr lang="lt-LT" sz="2100" dirty="0" err="1"/>
              <a:t>alkidinės</a:t>
            </a:r>
            <a:r>
              <a:rPr lang="lt-LT" sz="2100" dirty="0"/>
              <a:t> emalės. Išdžiūvusios jos sudaro atsparią, lengvai plaunamą plėvelę. Šie dažai būna tiek blizgantys, tiek matiniai. Tačiau jie blogai praleidžia orą, ilgesnis džiūvimo laikas.</a:t>
            </a:r>
          </a:p>
          <a:p>
            <a:endParaRPr lang="lt-LT" dirty="0"/>
          </a:p>
        </p:txBody>
      </p:sp>
    </p:spTree>
    <p:extLst>
      <p:ext uri="{BB962C8B-B14F-4D97-AF65-F5344CB8AC3E}">
        <p14:creationId xmlns:p14="http://schemas.microsoft.com/office/powerpoint/2010/main" val="7414943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pPr algn="ctr"/>
            <a:r>
              <a:rPr lang="lt-LT" b="1" i="1" dirty="0"/>
              <a:t>Kokie dažai geriausi</a:t>
            </a:r>
            <a:endParaRPr lang="lt-LT" i="1" dirty="0"/>
          </a:p>
        </p:txBody>
      </p:sp>
      <p:sp>
        <p:nvSpPr>
          <p:cNvPr id="3" name="Turinio vietos rezervavimo ženklas 2"/>
          <p:cNvSpPr>
            <a:spLocks noGrp="1"/>
          </p:cNvSpPr>
          <p:nvPr>
            <p:ph idx="1"/>
          </p:nvPr>
        </p:nvSpPr>
        <p:spPr>
          <a:xfrm>
            <a:off x="375782" y="1603332"/>
            <a:ext cx="11461314" cy="4183693"/>
          </a:xfrm>
        </p:spPr>
        <p:txBody>
          <a:bodyPr>
            <a:normAutofit lnSpcReduction="10000"/>
          </a:bodyPr>
          <a:lstStyle/>
          <a:p>
            <a:pPr algn="just"/>
            <a:r>
              <a:rPr lang="lt-LT" sz="2200" dirty="0"/>
              <a:t>Į </a:t>
            </a:r>
            <a:r>
              <a:rPr lang="lt-LT" sz="2200" b="1" dirty="0"/>
              <a:t>emalių</a:t>
            </a:r>
            <a:r>
              <a:rPr lang="lt-LT" sz="2200" dirty="0"/>
              <a:t> sudėtį įeina </a:t>
            </a:r>
            <a:r>
              <a:rPr lang="lt-LT" sz="2200" dirty="0" err="1"/>
              <a:t>alkidinis</a:t>
            </a:r>
            <a:r>
              <a:rPr lang="lt-LT" sz="2200" dirty="0"/>
              <a:t> lakas, tirpiklis (</a:t>
            </a:r>
            <a:r>
              <a:rPr lang="lt-LT" sz="2200" dirty="0" err="1"/>
              <a:t>vaitspiritas</a:t>
            </a:r>
            <a:r>
              <a:rPr lang="lt-LT" sz="2200" dirty="0"/>
              <a:t>), sikatyvai (džiūvimo </a:t>
            </a:r>
            <a:r>
              <a:rPr lang="lt-LT" sz="2200" dirty="0" err="1"/>
              <a:t>greitintojai</a:t>
            </a:r>
            <a:r>
              <a:rPr lang="lt-LT" sz="2200" dirty="0"/>
              <a:t>) ir pigmentai.</a:t>
            </a:r>
          </a:p>
          <a:p>
            <a:pPr algn="just"/>
            <a:r>
              <a:rPr lang="lt-LT" sz="2200" dirty="0"/>
              <a:t>Pagrindiniai šių dažų rodikliai - </a:t>
            </a:r>
            <a:r>
              <a:rPr lang="lt-LT" sz="2200" dirty="0" err="1"/>
              <a:t>dengiamumas</a:t>
            </a:r>
            <a:r>
              <a:rPr lang="lt-LT" sz="2200" dirty="0"/>
              <a:t> (t</a:t>
            </a:r>
            <a:r>
              <a:rPr lang="lt-LT" sz="2200" dirty="0" smtClean="0"/>
              <a:t>. y</a:t>
            </a:r>
            <a:r>
              <a:rPr lang="lt-LT" sz="2200" dirty="0"/>
              <a:t>., dažų išeiga vienam kvadratiniam metrui) ir darbinis klampumas. Pastarasis lemia dažymo kokybę. Pavyzdžiui, jei dažai pernelyg skysti, paviršiuje bus matyti nutekėjimai, jei tiršti - teptuko žymės. Todėl pernelyg tiršti emaliai skiedžiami tirpikliu. Vis dėlto, nepamirškite, kad atskiedus spalvos tonas pasikeis. Norint to išvengti, dengiama dviem sluoksniais. Pirmasis sluoksnis dažomas skiestais dažais, antrasis - neskiestais. </a:t>
            </a:r>
            <a:r>
              <a:rPr lang="lt-LT" sz="2200" dirty="0" err="1"/>
              <a:t>Alkidiniais</a:t>
            </a:r>
            <a:r>
              <a:rPr lang="lt-LT" sz="2200" dirty="0"/>
              <a:t> emaliais galima nudažyti bet kokią medžiagą, prieš tai nugruntavus ir nuglaisčius paviršių.</a:t>
            </a:r>
          </a:p>
          <a:p>
            <a:endParaRPr lang="lt-LT" dirty="0"/>
          </a:p>
        </p:txBody>
      </p:sp>
    </p:spTree>
    <p:extLst>
      <p:ext uri="{BB962C8B-B14F-4D97-AF65-F5344CB8AC3E}">
        <p14:creationId xmlns:p14="http://schemas.microsoft.com/office/powerpoint/2010/main" val="18202030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pPr algn="ctr"/>
            <a:r>
              <a:rPr lang="lt-LT" b="1" i="1" dirty="0"/>
              <a:t>Kokie dažai geriausi</a:t>
            </a:r>
            <a:endParaRPr lang="lt-LT" dirty="0"/>
          </a:p>
        </p:txBody>
      </p:sp>
      <p:sp>
        <p:nvSpPr>
          <p:cNvPr id="3" name="Turinio vietos rezervavimo ženklas 2"/>
          <p:cNvSpPr>
            <a:spLocks noGrp="1"/>
          </p:cNvSpPr>
          <p:nvPr>
            <p:ph idx="1"/>
          </p:nvPr>
        </p:nvSpPr>
        <p:spPr>
          <a:xfrm>
            <a:off x="338203" y="1590805"/>
            <a:ext cx="11448789" cy="4258850"/>
          </a:xfrm>
        </p:spPr>
        <p:txBody>
          <a:bodyPr>
            <a:normAutofit/>
          </a:bodyPr>
          <a:lstStyle/>
          <a:p>
            <a:pPr algn="just"/>
            <a:r>
              <a:rPr lang="lt-LT" sz="2200" b="1" dirty="0" smtClean="0"/>
              <a:t>Aliejiniai </a:t>
            </a:r>
            <a:r>
              <a:rPr lang="lt-LT" sz="2200" b="1" dirty="0"/>
              <a:t>dažai</a:t>
            </a:r>
            <a:r>
              <a:rPr lang="lt-LT" sz="2200" dirty="0"/>
              <a:t> nusileidžia </a:t>
            </a:r>
            <a:r>
              <a:rPr lang="lt-LT" sz="2200" dirty="0" err="1"/>
              <a:t>alkidinėms</a:t>
            </a:r>
            <a:r>
              <a:rPr lang="lt-LT" sz="2200" dirty="0"/>
              <a:t> emalėms plėvelės tvirtumu, estetiškumu ir </a:t>
            </a:r>
            <a:r>
              <a:rPr lang="lt-LT" sz="2200" dirty="0" smtClean="0"/>
              <a:t>spalvos </a:t>
            </a:r>
            <a:r>
              <a:rPr lang="lt-LT" sz="2200" dirty="0"/>
              <a:t>skaidrumu, o vandens dispersiniams dažams atsparumu drėgmei bei trynimui. Be to jie džiūsta ilgiau. Šių dažų struktūra panaši į </a:t>
            </a:r>
            <a:r>
              <a:rPr lang="lt-LT" sz="2200" dirty="0" err="1"/>
              <a:t>alkidinių</a:t>
            </a:r>
            <a:r>
              <a:rPr lang="lt-LT" sz="2200" dirty="0"/>
              <a:t> dažų, tik rišiklis šiuose dažuose - aliejus, kuris oksidacijos proceso metu išdžiūsta. Dažniausiai tai natūralus aliejus (pavyzdžiui saulėgrąžų, sėmenų). Nuo aliejaus kokybės didžiąja dalimi priklauso ir pačių dažų kokybė. Tačiau ultravioletiniams spinduliams neatsparus aliejus negali būti ilgaamžis rišiklis. Saulės spinduliai anksčiau ar vėliau "sunaikins" dangą.</a:t>
            </a:r>
          </a:p>
          <a:p>
            <a:pPr algn="just"/>
            <a:r>
              <a:rPr lang="lt-LT" sz="2200" dirty="0"/>
              <a:t>Aliejinių dažų privalumas - didelis </a:t>
            </a:r>
            <a:r>
              <a:rPr lang="lt-LT" sz="2200" dirty="0" err="1"/>
              <a:t>skvarbumas</a:t>
            </a:r>
            <a:r>
              <a:rPr lang="lt-LT" sz="2200" dirty="0"/>
              <a:t> ir nedidelė išeiga. Jie puikiai tinka kaip gruntas, pavyzdžiui, prieš dažant lentas.</a:t>
            </a:r>
          </a:p>
          <a:p>
            <a:endParaRPr lang="lt-LT" dirty="0"/>
          </a:p>
        </p:txBody>
      </p:sp>
    </p:spTree>
    <p:extLst>
      <p:ext uri="{BB962C8B-B14F-4D97-AF65-F5344CB8AC3E}">
        <p14:creationId xmlns:p14="http://schemas.microsoft.com/office/powerpoint/2010/main" val="2646320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130270" y="901874"/>
            <a:ext cx="9603275" cy="964504"/>
          </a:xfrm>
        </p:spPr>
        <p:txBody>
          <a:bodyPr>
            <a:normAutofit fontScale="90000"/>
          </a:bodyPr>
          <a:lstStyle/>
          <a:p>
            <a:pPr algn="ctr"/>
            <a:r>
              <a:rPr lang="lt-LT" sz="3600" b="1" i="1" dirty="0"/>
              <a:t>Kokio blizgumo parinkti dažus</a:t>
            </a:r>
            <a:r>
              <a:rPr lang="lt-LT" i="1" dirty="0"/>
              <a:t/>
            </a:r>
            <a:br>
              <a:rPr lang="lt-LT" i="1" dirty="0"/>
            </a:br>
            <a:endParaRPr lang="lt-LT" i="1" dirty="0"/>
          </a:p>
        </p:txBody>
      </p:sp>
      <p:sp>
        <p:nvSpPr>
          <p:cNvPr id="3" name="Turinio vietos rezervavimo ženklas 2"/>
          <p:cNvSpPr>
            <a:spLocks noGrp="1"/>
          </p:cNvSpPr>
          <p:nvPr>
            <p:ph idx="1"/>
          </p:nvPr>
        </p:nvSpPr>
        <p:spPr>
          <a:xfrm>
            <a:off x="225468" y="1866377"/>
            <a:ext cx="11674258" cy="4008329"/>
          </a:xfrm>
        </p:spPr>
        <p:txBody>
          <a:bodyPr>
            <a:normAutofit/>
          </a:bodyPr>
          <a:lstStyle/>
          <a:p>
            <a:pPr algn="just"/>
            <a:r>
              <a:rPr lang="lt-LT" sz="2400" dirty="0"/>
              <a:t>Šilko blizgesio paviršius yra artimas matiniam ir palengvina darbą, nes nebūtinas itin lygus paviršius. Nors atrodo, kad skirtumas tarp šilko ir matinių dažų nėra didelis, nudažius didesnį plotą, jis tampa akivaizdus, tad visuomet įvertinkite dažomo paviršiaus ypatybes.</a:t>
            </a:r>
          </a:p>
          <a:p>
            <a:pPr algn="just"/>
            <a:r>
              <a:rPr lang="lt-LT" sz="2400" dirty="0"/>
              <a:t>Dažant blizgiais dažais ir ruošiantis tepti kitą sluoksnį, būtina įsitikinti, kad prieš tai užteptieji jau visiškai išdžiūvo.</a:t>
            </a:r>
          </a:p>
          <a:p>
            <a:pPr algn="just"/>
            <a:r>
              <a:rPr lang="lt-LT" sz="2400" dirty="0"/>
              <a:t>Kuo blizgesnis paviršius, tuo lengviau jis valomas ir tuo yra atsparesnis.</a:t>
            </a:r>
          </a:p>
          <a:p>
            <a:pPr algn="just"/>
            <a:endParaRPr lang="lt-LT" sz="2400" dirty="0"/>
          </a:p>
        </p:txBody>
      </p:sp>
    </p:spTree>
    <p:extLst>
      <p:ext uri="{BB962C8B-B14F-4D97-AF65-F5344CB8AC3E}">
        <p14:creationId xmlns:p14="http://schemas.microsoft.com/office/powerpoint/2010/main" val="20282262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pPr algn="ctr"/>
            <a:r>
              <a:rPr lang="lt-LT" b="1" i="1" dirty="0"/>
              <a:t>Kokio blizgumo parinkti dažus</a:t>
            </a:r>
            <a:r>
              <a:rPr lang="lt-LT" i="1" dirty="0"/>
              <a:t/>
            </a:r>
            <a:br>
              <a:rPr lang="lt-LT" i="1" dirty="0"/>
            </a:br>
            <a:endParaRPr lang="lt-LT" dirty="0"/>
          </a:p>
        </p:txBody>
      </p:sp>
      <p:sp>
        <p:nvSpPr>
          <p:cNvPr id="3" name="Turinio vietos rezervavimo ženklas 2"/>
          <p:cNvSpPr>
            <a:spLocks noGrp="1"/>
          </p:cNvSpPr>
          <p:nvPr>
            <p:ph idx="1"/>
          </p:nvPr>
        </p:nvSpPr>
        <p:spPr>
          <a:xfrm>
            <a:off x="375782" y="1816274"/>
            <a:ext cx="11423736" cy="4045907"/>
          </a:xfrm>
        </p:spPr>
        <p:txBody>
          <a:bodyPr>
            <a:normAutofit fontScale="92500" lnSpcReduction="20000"/>
          </a:bodyPr>
          <a:lstStyle/>
          <a:p>
            <a:r>
              <a:rPr lang="lt-LT" b="1" i="1" dirty="0"/>
              <a:t>Dažai vaikų kambariui</a:t>
            </a:r>
            <a:endParaRPr lang="lt-LT" dirty="0"/>
          </a:p>
          <a:p>
            <a:pPr algn="just"/>
            <a:r>
              <a:rPr lang="lt-LT" dirty="0"/>
              <a:t>Sienas dažyti rekomenduojama šiek tiek blizgiais arba šilko blizgumo dažais, o duris ir  apdailą - pusiau blizgiais (kadangi šias vietas teks dažniau valyti).</a:t>
            </a:r>
          </a:p>
          <a:p>
            <a:r>
              <a:rPr lang="lt-LT" b="1" i="1" dirty="0"/>
              <a:t>Matiniai dažai</a:t>
            </a:r>
            <a:endParaRPr lang="lt-LT" dirty="0"/>
          </a:p>
          <a:p>
            <a:pPr algn="just"/>
            <a:r>
              <a:rPr lang="lt-LT" dirty="0"/>
              <a:t>Jei norite kambariui suteikti kaimiško natūralumo, pasendinti sienas ar baldus, rinkitės visiškai matinius dažus. Jei numanote, kad juos neišvengiamai teks valyti, pasirinkite matinius emalinius dažus apdailai ir šiek tiek blizgius matinius dažus sienoms.</a:t>
            </a:r>
          </a:p>
          <a:p>
            <a:r>
              <a:rPr lang="lt-LT" b="1" i="1" dirty="0"/>
              <a:t>Blizgūs dažai</a:t>
            </a:r>
            <a:endParaRPr lang="lt-LT" dirty="0"/>
          </a:p>
          <a:p>
            <a:pPr algn="just"/>
            <a:r>
              <a:rPr lang="lt-LT" dirty="0"/>
              <a:t>Net jei siekiate tokio įspūdžio, nedažykite viso kambario blizgiais dažais - jis gali tapti šaltas ir nejaukus. Akcentuokite detales ir nepamirškite kruopščiai išlyginti dažomų paviršių, kadangi blizgesys visus nelygumus itin išryškins.</a:t>
            </a:r>
          </a:p>
          <a:p>
            <a:endParaRPr lang="lt-LT" dirty="0"/>
          </a:p>
        </p:txBody>
      </p:sp>
    </p:spTree>
    <p:extLst>
      <p:ext uri="{BB962C8B-B14F-4D97-AF65-F5344CB8AC3E}">
        <p14:creationId xmlns:p14="http://schemas.microsoft.com/office/powerpoint/2010/main" val="38079559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130270" y="1014607"/>
            <a:ext cx="9603275" cy="776615"/>
          </a:xfrm>
        </p:spPr>
        <p:txBody>
          <a:bodyPr>
            <a:noAutofit/>
          </a:bodyPr>
          <a:lstStyle/>
          <a:p>
            <a:pPr algn="ctr"/>
            <a:r>
              <a:rPr lang="lt-LT" b="1" i="1" dirty="0"/>
              <a:t>Kokio blizgumo parinkti dažus</a:t>
            </a:r>
            <a:r>
              <a:rPr lang="lt-LT" i="1" dirty="0"/>
              <a:t/>
            </a:r>
            <a:br>
              <a:rPr lang="lt-LT" i="1" dirty="0"/>
            </a:br>
            <a:endParaRPr lang="lt-LT" dirty="0"/>
          </a:p>
        </p:txBody>
      </p:sp>
      <p:sp>
        <p:nvSpPr>
          <p:cNvPr id="3" name="Turinio vietos rezervavimo ženklas 2"/>
          <p:cNvSpPr>
            <a:spLocks noGrp="1"/>
          </p:cNvSpPr>
          <p:nvPr>
            <p:ph idx="1"/>
          </p:nvPr>
        </p:nvSpPr>
        <p:spPr>
          <a:xfrm>
            <a:off x="288099" y="1691014"/>
            <a:ext cx="11724361" cy="4183693"/>
          </a:xfrm>
        </p:spPr>
        <p:txBody>
          <a:bodyPr/>
          <a:lstStyle/>
          <a:p>
            <a:r>
              <a:rPr lang="lt-LT" sz="2400" b="1" i="1" dirty="0"/>
              <a:t>Dažai luboms</a:t>
            </a:r>
            <a:endParaRPr lang="lt-LT" sz="2400" dirty="0"/>
          </a:p>
          <a:p>
            <a:pPr algn="just"/>
            <a:r>
              <a:rPr lang="lt-LT" sz="2400" dirty="0"/>
              <a:t>Dauguma atvejų lubos dažomos matiniais dažais, blizgesys tinka tik nepriekaištingai lygioms ir aukštoms luboms.</a:t>
            </a:r>
          </a:p>
          <a:p>
            <a:pPr algn="just"/>
            <a:r>
              <a:rPr lang="lt-LT" sz="2400" b="1" i="1" dirty="0"/>
              <a:t>Dažai voniai ir virtuvei</a:t>
            </a:r>
            <a:endParaRPr lang="lt-LT" sz="2400" dirty="0"/>
          </a:p>
          <a:p>
            <a:pPr algn="just"/>
            <a:r>
              <a:rPr lang="lt-LT" sz="2400" dirty="0"/>
              <a:t>Šiose vietose neišvengiama drėgmė, garai, vanduo, todėl geriausia rinktis pusiau blizgius dažus. Rečiau naudojamas patalpas (tokias kaip svečių vonia ar pan.) galima dažyti ir šilko ar šiek tiek blizgiais matiniais dažais.</a:t>
            </a:r>
          </a:p>
          <a:p>
            <a:endParaRPr lang="lt-LT" dirty="0"/>
          </a:p>
        </p:txBody>
      </p:sp>
    </p:spTree>
    <p:extLst>
      <p:ext uri="{BB962C8B-B14F-4D97-AF65-F5344CB8AC3E}">
        <p14:creationId xmlns:p14="http://schemas.microsoft.com/office/powerpoint/2010/main" val="26010682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endParaRPr lang="lt-LT"/>
          </a:p>
        </p:txBody>
      </p:sp>
      <p:sp>
        <p:nvSpPr>
          <p:cNvPr id="5" name="Turinio vietos rezervavimo ženklas 4"/>
          <p:cNvSpPr>
            <a:spLocks noGrp="1"/>
          </p:cNvSpPr>
          <p:nvPr>
            <p:ph idx="1"/>
          </p:nvPr>
        </p:nvSpPr>
        <p:spPr/>
        <p:txBody>
          <a:bodyPr/>
          <a:lstStyle/>
          <a:p>
            <a:endParaRPr lang="lt-LT"/>
          </a:p>
        </p:txBody>
      </p:sp>
    </p:spTree>
    <p:extLst>
      <p:ext uri="{BB962C8B-B14F-4D97-AF65-F5344CB8AC3E}">
        <p14:creationId xmlns:p14="http://schemas.microsoft.com/office/powerpoint/2010/main" val="2666276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130270" y="953325"/>
            <a:ext cx="9603275" cy="1218444"/>
          </a:xfrm>
        </p:spPr>
        <p:txBody>
          <a:bodyPr>
            <a:normAutofit/>
          </a:bodyPr>
          <a:lstStyle/>
          <a:p>
            <a:pPr algn="ctr"/>
            <a:r>
              <a:rPr lang="lt-LT" b="1" i="1" dirty="0"/>
              <a:t>Dažų savybės</a:t>
            </a:r>
            <a:br>
              <a:rPr lang="lt-LT" b="1" i="1" dirty="0"/>
            </a:br>
            <a:endParaRPr lang="lt-LT" dirty="0"/>
          </a:p>
        </p:txBody>
      </p:sp>
      <p:sp>
        <p:nvSpPr>
          <p:cNvPr id="3" name="Turinio vietos rezervavimo ženklas 2"/>
          <p:cNvSpPr>
            <a:spLocks noGrp="1"/>
          </p:cNvSpPr>
          <p:nvPr>
            <p:ph idx="1"/>
          </p:nvPr>
        </p:nvSpPr>
        <p:spPr>
          <a:xfrm>
            <a:off x="513568" y="1841326"/>
            <a:ext cx="11473840" cy="4183693"/>
          </a:xfrm>
        </p:spPr>
        <p:txBody>
          <a:bodyPr>
            <a:normAutofit/>
          </a:bodyPr>
          <a:lstStyle/>
          <a:p>
            <a:r>
              <a:rPr lang="lt-LT" sz="2200" b="1" i="1" dirty="0"/>
              <a:t>Gruntiniai dažai</a:t>
            </a:r>
            <a:endParaRPr lang="lt-LT" sz="2200" dirty="0"/>
          </a:p>
          <a:p>
            <a:pPr algn="just"/>
            <a:r>
              <a:rPr lang="lt-LT" sz="2200" dirty="0"/>
              <a:t>Gruntiniai dažai sulygina dažomą paviršių, gerina viršutinio sluoksnio sukibimą su paviršiumi, veikia </a:t>
            </a:r>
            <a:r>
              <a:rPr lang="lt-LT" sz="2200" dirty="0" err="1"/>
              <a:t>antikoroziškai</a:t>
            </a:r>
            <a:r>
              <a:rPr lang="lt-LT" sz="2200" dirty="0"/>
              <a:t>. Gruntiniai dažai dažniausiai naudojami medžio, metalo paviršiams, taip pat tais atvejais, kuomet kardinaliai keičiama sienų spalva. Gruntiniai dažai ilgai laikosi, užtikrina kitų sluoksnių atsparumą lupimuisi.</a:t>
            </a:r>
          </a:p>
          <a:p>
            <a:pPr algn="just"/>
            <a:r>
              <a:rPr lang="lt-LT" sz="2200" b="1" i="1" dirty="0"/>
              <a:t>Apdailai skirti dažai</a:t>
            </a:r>
            <a:endParaRPr lang="lt-LT" sz="2200" dirty="0"/>
          </a:p>
          <a:p>
            <a:pPr algn="just"/>
            <a:r>
              <a:rPr lang="lt-LT" sz="2200" dirty="0"/>
              <a:t>Populiariausi </a:t>
            </a:r>
            <a:r>
              <a:rPr lang="lt-LT" sz="2200" dirty="0" smtClean="0"/>
              <a:t>šiuo </a:t>
            </a:r>
            <a:r>
              <a:rPr lang="lt-LT" sz="2200" dirty="0"/>
              <a:t>metu yra lateksiniai (vandens pagrindu) ir </a:t>
            </a:r>
            <a:r>
              <a:rPr lang="lt-LT" sz="2200" dirty="0" err="1"/>
              <a:t>alkidiniai</a:t>
            </a:r>
            <a:r>
              <a:rPr lang="lt-LT" sz="2200" dirty="0"/>
              <a:t> (aliejaus pagrindu) gaminami dažai.</a:t>
            </a:r>
          </a:p>
          <a:p>
            <a:endParaRPr lang="lt-LT" dirty="0"/>
          </a:p>
        </p:txBody>
      </p:sp>
    </p:spTree>
    <p:extLst>
      <p:ext uri="{BB962C8B-B14F-4D97-AF65-F5344CB8AC3E}">
        <p14:creationId xmlns:p14="http://schemas.microsoft.com/office/powerpoint/2010/main" val="3467572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130270" y="953324"/>
            <a:ext cx="9603275" cy="1038313"/>
          </a:xfrm>
        </p:spPr>
        <p:txBody>
          <a:bodyPr>
            <a:normAutofit/>
          </a:bodyPr>
          <a:lstStyle/>
          <a:p>
            <a:pPr algn="ctr"/>
            <a:r>
              <a:rPr lang="lt-LT" b="1" i="1" dirty="0"/>
              <a:t>Dažų savybės</a:t>
            </a:r>
            <a:br>
              <a:rPr lang="lt-LT" b="1" i="1" dirty="0"/>
            </a:br>
            <a:endParaRPr lang="lt-LT" dirty="0"/>
          </a:p>
        </p:txBody>
      </p:sp>
      <p:sp>
        <p:nvSpPr>
          <p:cNvPr id="3" name="Turinio vietos rezervavimo ženklas 2"/>
          <p:cNvSpPr>
            <a:spLocks noGrp="1"/>
          </p:cNvSpPr>
          <p:nvPr>
            <p:ph idx="1"/>
          </p:nvPr>
        </p:nvSpPr>
        <p:spPr>
          <a:xfrm>
            <a:off x="501041" y="1878904"/>
            <a:ext cx="11173217" cy="4121063"/>
          </a:xfrm>
        </p:spPr>
        <p:txBody>
          <a:bodyPr/>
          <a:lstStyle/>
          <a:p>
            <a:r>
              <a:rPr lang="lt-LT" sz="2200" b="1" i="1" dirty="0"/>
              <a:t>Lateksiniai dažai</a:t>
            </a:r>
            <a:endParaRPr lang="lt-LT" sz="2200" dirty="0"/>
          </a:p>
          <a:p>
            <a:pPr algn="just"/>
            <a:r>
              <a:rPr lang="lt-LT" sz="2200" dirty="0"/>
              <a:t>Pačio latekso dažniausiai dažuose nebūna, gamybai naudojamas akrilas. Šie dažai lengvai naudojami, yra beveik bekvapiai ir nedegūs, gali būti valomi tik vandeniu ir muilu. Taip pat šie vandens pagrindu pagaminti dažai leidžia nudažytam paviršiui „kvėpuoti", o tuo pačiu - ir išvengti dažų sluoksnio trūkinėjimo ir lupimosi. Pigesniuose dažuose yra daugiau vandens, brangesniuose - daugiau sintetinės akrilo masės. Kai kurie gamintojai vietoje akrilo naudoja kitas </a:t>
            </a:r>
            <a:r>
              <a:rPr lang="lt-LT" sz="2200" dirty="0" smtClean="0"/>
              <a:t>rišamąsias </a:t>
            </a:r>
            <a:r>
              <a:rPr lang="lt-LT" sz="2200" dirty="0"/>
              <a:t>ir užpildančias medžiagas, tačiau akrilas laikomas kokybiškiausia iš jų.</a:t>
            </a:r>
          </a:p>
          <a:p>
            <a:endParaRPr lang="lt-LT" dirty="0"/>
          </a:p>
        </p:txBody>
      </p:sp>
    </p:spTree>
    <p:extLst>
      <p:ext uri="{BB962C8B-B14F-4D97-AF65-F5344CB8AC3E}">
        <p14:creationId xmlns:p14="http://schemas.microsoft.com/office/powerpoint/2010/main" val="36320677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pPr algn="ctr"/>
            <a:r>
              <a:rPr lang="lt-LT" b="1" i="1" dirty="0"/>
              <a:t>Dažų savybės</a:t>
            </a:r>
            <a:br>
              <a:rPr lang="lt-LT" b="1" i="1" dirty="0"/>
            </a:br>
            <a:endParaRPr lang="lt-LT" dirty="0"/>
          </a:p>
        </p:txBody>
      </p:sp>
      <p:sp>
        <p:nvSpPr>
          <p:cNvPr id="3" name="Turinio vietos rezervavimo ženklas 2"/>
          <p:cNvSpPr>
            <a:spLocks noGrp="1"/>
          </p:cNvSpPr>
          <p:nvPr>
            <p:ph idx="1"/>
          </p:nvPr>
        </p:nvSpPr>
        <p:spPr>
          <a:xfrm>
            <a:off x="450937" y="1640910"/>
            <a:ext cx="11361107" cy="4384109"/>
          </a:xfrm>
        </p:spPr>
        <p:txBody>
          <a:bodyPr>
            <a:normAutofit fontScale="62500" lnSpcReduction="20000"/>
          </a:bodyPr>
          <a:lstStyle/>
          <a:p>
            <a:pPr algn="just"/>
            <a:r>
              <a:rPr lang="lt-LT" sz="2700" b="1" i="1" dirty="0" err="1" smtClean="0"/>
              <a:t>Alkidiniai</a:t>
            </a:r>
            <a:r>
              <a:rPr lang="lt-LT" sz="2700" b="1" i="1" dirty="0" smtClean="0"/>
              <a:t> dažai</a:t>
            </a:r>
            <a:endParaRPr lang="lt-LT" sz="2700" dirty="0" smtClean="0"/>
          </a:p>
          <a:p>
            <a:pPr algn="just"/>
            <a:r>
              <a:rPr lang="lt-LT" sz="2700" dirty="0" smtClean="0"/>
              <a:t>Aliejiniai dažai gaminami arba iš natūralaus sėmenų aliejaus arba naudojant sintetinę dervą - </a:t>
            </a:r>
            <a:r>
              <a:rPr lang="lt-LT" sz="2700" dirty="0" err="1" smtClean="0"/>
              <a:t>alkidą</a:t>
            </a:r>
            <a:r>
              <a:rPr lang="lt-LT" sz="2700" dirty="0" smtClean="0"/>
              <a:t> ir yra apibendrintai vadinami </a:t>
            </a:r>
            <a:r>
              <a:rPr lang="lt-LT" sz="2700" dirty="0" err="1" smtClean="0"/>
              <a:t>alkidiniais</a:t>
            </a:r>
            <a:r>
              <a:rPr lang="lt-LT" sz="2700" dirty="0" smtClean="0"/>
              <a:t>. Šiems dažams reikalingi mineraliniai tirpikliai. Šiais dažais padengtas paviršius tampa blizgus ir itin atsparus trynimui, todėl tinka langams, durims dažyti. Daugiausiai šie dažai naudojami pramonėje, statybose ir panašiai.</a:t>
            </a:r>
          </a:p>
          <a:p>
            <a:pPr algn="just"/>
            <a:r>
              <a:rPr lang="lt-LT" sz="2700" dirty="0" smtClean="0"/>
              <a:t>Pagal atspindimą šviesos kiekį dažai skirstomi į blizgius, pusiau blizgius, šilko blizgesio ir matinius.</a:t>
            </a:r>
          </a:p>
          <a:p>
            <a:pPr algn="just"/>
            <a:r>
              <a:rPr lang="lt-LT" sz="2700" dirty="0" smtClean="0"/>
              <a:t>Matiniai: padeda paslėpti paviršiaus nelygumus. Dažniausiai naudojami luboms ir sienoms ten, kur nėra daug trinties.</a:t>
            </a:r>
          </a:p>
          <a:p>
            <a:pPr algn="just"/>
            <a:r>
              <a:rPr lang="lt-LT" sz="2700" dirty="0" smtClean="0"/>
              <a:t>Šilko blizgumo: artimas kiaušinio lukšto glotniam blizgumui. Jais padengtas paviršius yra ilgaamžiškesnis ir atsparesnis rūdims nei naudojant matinius dažus.</a:t>
            </a:r>
          </a:p>
          <a:p>
            <a:pPr algn="just"/>
            <a:r>
              <a:rPr lang="lt-LT" sz="2700" dirty="0" smtClean="0"/>
              <a:t>Pusiau blizgūs dažai yra ilgaamžiai, lengvai valomi, tad tinka paviršiams, kuriuos teks dažnai valyti.</a:t>
            </a:r>
          </a:p>
          <a:p>
            <a:pPr algn="just"/>
            <a:r>
              <a:rPr lang="lt-LT" sz="2700" dirty="0" smtClean="0"/>
              <a:t>Blizgūs dažai: yra atspariausi ir lengviausiai valomi, tačiau turi vieną trūkumą: jais padengtame paviršiuje išryškėja visi nelygumai.</a:t>
            </a:r>
          </a:p>
          <a:p>
            <a:endParaRPr lang="lt-LT" dirty="0"/>
          </a:p>
        </p:txBody>
      </p:sp>
    </p:spTree>
    <p:extLst>
      <p:ext uri="{BB962C8B-B14F-4D97-AF65-F5344CB8AC3E}">
        <p14:creationId xmlns:p14="http://schemas.microsoft.com/office/powerpoint/2010/main" val="42563528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130270" y="953325"/>
            <a:ext cx="9603275" cy="1125996"/>
          </a:xfrm>
        </p:spPr>
        <p:txBody>
          <a:bodyPr>
            <a:normAutofit/>
          </a:bodyPr>
          <a:lstStyle/>
          <a:p>
            <a:pPr algn="ctr"/>
            <a:r>
              <a:rPr lang="lt-LT" b="1" i="1" dirty="0"/>
              <a:t>Dažų savybės</a:t>
            </a:r>
            <a:br>
              <a:rPr lang="lt-LT" b="1" i="1" dirty="0"/>
            </a:br>
            <a:endParaRPr lang="lt-LT" dirty="0"/>
          </a:p>
        </p:txBody>
      </p:sp>
      <p:sp>
        <p:nvSpPr>
          <p:cNvPr id="3" name="Turinio vietos rezervavimo ženklas 2"/>
          <p:cNvSpPr>
            <a:spLocks noGrp="1"/>
          </p:cNvSpPr>
          <p:nvPr>
            <p:ph idx="1"/>
          </p:nvPr>
        </p:nvSpPr>
        <p:spPr>
          <a:xfrm>
            <a:off x="338204" y="1803748"/>
            <a:ext cx="11574048" cy="4171167"/>
          </a:xfrm>
        </p:spPr>
        <p:txBody>
          <a:bodyPr>
            <a:normAutofit/>
          </a:bodyPr>
          <a:lstStyle/>
          <a:p>
            <a:r>
              <a:rPr lang="lt-LT" b="1" i="1" dirty="0"/>
              <a:t>Matiniai dažai</a:t>
            </a:r>
            <a:endParaRPr lang="lt-LT" dirty="0"/>
          </a:p>
          <a:p>
            <a:r>
              <a:rPr lang="lt-LT" dirty="0"/>
              <a:t>Matiniai dažai išdžiūvę neatspindi šviesos, todėl itin tinka įvairiems paviršiaus nelygumams paslėpti. Kai kurie dažų gamintojai reklamose teigia, jog jų gamybos matinius dažus galima valyti, dažniausiai juos valyti itin sunku, todėl geriausia truputį dažų pasilikti atsargai ir susitepusias vietas pakartotinai nudažyti. Labiausiai šie dažai tinka luboms ir kitiems retai liečiamiems paviršiams. Taip pat gaminami emaliniai dažai su matiniu paviršiumi - juos </a:t>
            </a:r>
            <a:r>
              <a:rPr lang="lt-LT" dirty="0" smtClean="0"/>
              <a:t>kartkartėmis </a:t>
            </a:r>
            <a:r>
              <a:rPr lang="lt-LT" dirty="0"/>
              <a:t>galima valyti</a:t>
            </a:r>
            <a:r>
              <a:rPr lang="lt-LT" dirty="0" smtClean="0"/>
              <a:t>.</a:t>
            </a:r>
          </a:p>
          <a:p>
            <a:pPr marL="0" indent="0" algn="just">
              <a:buNone/>
            </a:pPr>
            <a:r>
              <a:rPr lang="lt-LT" dirty="0" smtClean="0"/>
              <a:t>   Šiek </a:t>
            </a:r>
            <a:r>
              <a:rPr lang="lt-LT" dirty="0"/>
              <a:t>tiek blizgūs </a:t>
            </a:r>
            <a:r>
              <a:rPr lang="lt-LT" dirty="0" smtClean="0"/>
              <a:t>matiniai dažai. Tokių </a:t>
            </a:r>
            <a:r>
              <a:rPr lang="lt-LT" dirty="0"/>
              <a:t>dažų savybės yra panašios kaip matinių, tačiau </a:t>
            </a:r>
            <a:r>
              <a:rPr lang="lt-LT" dirty="0" smtClean="0"/>
              <a:t>     išdžiūvę </a:t>
            </a:r>
            <a:r>
              <a:rPr lang="lt-LT" dirty="0"/>
              <a:t>šie dažai šiek tiek </a:t>
            </a:r>
            <a:r>
              <a:rPr lang="lt-LT" dirty="0" smtClean="0"/>
              <a:t>blizga. </a:t>
            </a:r>
            <a:r>
              <a:rPr lang="lt-LT" dirty="0"/>
              <a:t>Tinka sienoms dažyti, kadangi yra valomi.</a:t>
            </a:r>
          </a:p>
          <a:p>
            <a:endParaRPr lang="lt-LT" dirty="0"/>
          </a:p>
        </p:txBody>
      </p:sp>
    </p:spTree>
    <p:extLst>
      <p:ext uri="{BB962C8B-B14F-4D97-AF65-F5344CB8AC3E}">
        <p14:creationId xmlns:p14="http://schemas.microsoft.com/office/powerpoint/2010/main" val="18803785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130270" y="953325"/>
            <a:ext cx="9603275" cy="675060"/>
          </a:xfrm>
        </p:spPr>
        <p:txBody>
          <a:bodyPr>
            <a:normAutofit fontScale="90000"/>
          </a:bodyPr>
          <a:lstStyle/>
          <a:p>
            <a:pPr algn="ctr"/>
            <a:r>
              <a:rPr lang="lt-LT" b="1" i="1" dirty="0"/>
              <a:t>Dažų savybės</a:t>
            </a:r>
            <a:br>
              <a:rPr lang="lt-LT" b="1" i="1" dirty="0"/>
            </a:br>
            <a:endParaRPr lang="lt-LT" dirty="0"/>
          </a:p>
        </p:txBody>
      </p:sp>
      <p:sp>
        <p:nvSpPr>
          <p:cNvPr id="3" name="Turinio vietos rezervavimo ženklas 2"/>
          <p:cNvSpPr>
            <a:spLocks noGrp="1"/>
          </p:cNvSpPr>
          <p:nvPr>
            <p:ph idx="1"/>
          </p:nvPr>
        </p:nvSpPr>
        <p:spPr>
          <a:xfrm>
            <a:off x="388307" y="1628385"/>
            <a:ext cx="11285951" cy="4258848"/>
          </a:xfrm>
        </p:spPr>
        <p:txBody>
          <a:bodyPr>
            <a:normAutofit fontScale="92500" lnSpcReduction="20000"/>
          </a:bodyPr>
          <a:lstStyle/>
          <a:p>
            <a:r>
              <a:rPr lang="lt-LT" b="1" i="1" dirty="0" smtClean="0"/>
              <a:t>Šilko </a:t>
            </a:r>
            <a:r>
              <a:rPr lang="lt-LT" b="1" i="1" dirty="0"/>
              <a:t>blizgesio dažai</a:t>
            </a:r>
            <a:endParaRPr lang="lt-LT" dirty="0"/>
          </a:p>
          <a:p>
            <a:pPr algn="just"/>
            <a:r>
              <a:rPr lang="lt-LT" dirty="0"/>
              <a:t>Šilko blizgesio dažai išsiskiria savo glotnumu. Dažniausiai naudojami langams, luboms, papuošimams, o itin tinka vaikų kambariui, </a:t>
            </a:r>
            <a:r>
              <a:rPr lang="lt-LT" dirty="0" smtClean="0"/>
              <a:t>virtuvei</a:t>
            </a:r>
            <a:r>
              <a:rPr lang="lt-LT" dirty="0"/>
              <a:t>, voniai ir panašioms judrioms namų vietoms, kuriose didelė tikimybė, kad teks paviršius valyti ir šveisti.</a:t>
            </a:r>
          </a:p>
          <a:p>
            <a:r>
              <a:rPr lang="lt-LT" u="sng" dirty="0"/>
              <a:t>Pusiau blizgūs dažai</a:t>
            </a:r>
            <a:endParaRPr lang="lt-LT" dirty="0"/>
          </a:p>
          <a:p>
            <a:pPr algn="just"/>
            <a:r>
              <a:rPr lang="lt-LT" dirty="0"/>
              <a:t>Dažniausiai naudojami durims, papuošimams ir vonios bei virtuvės spintelėms. Šių dažų paviršius nesunkiai nuvalomas ir subtiliai blizga, tačiau prieš dažant būtina tinkamai paruošti paviršių, nes blizgėjimas išryškins nelygumus.</a:t>
            </a:r>
          </a:p>
          <a:p>
            <a:r>
              <a:rPr lang="lt-LT" u="sng" dirty="0"/>
              <a:t>Blizgūs dažai</a:t>
            </a:r>
            <a:endParaRPr lang="lt-LT" dirty="0"/>
          </a:p>
          <a:p>
            <a:pPr algn="just"/>
            <a:r>
              <a:rPr lang="lt-LT" dirty="0"/>
              <a:t>Smarkiai blizgantys dažai nėra plačiai naudojami interjero apdailai, tačiau populiarėja blizgiais dažais išryškinti akcentai: baldai ar interjero papuošimai. Prieš dengiant paviršius blizgiais dažais, būtina juos kruopščiai nušveisti ir išlyginti.</a:t>
            </a:r>
          </a:p>
          <a:p>
            <a:endParaRPr lang="lt-LT" dirty="0"/>
          </a:p>
        </p:txBody>
      </p:sp>
    </p:spTree>
    <p:extLst>
      <p:ext uri="{BB962C8B-B14F-4D97-AF65-F5344CB8AC3E}">
        <p14:creationId xmlns:p14="http://schemas.microsoft.com/office/powerpoint/2010/main" val="36597844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130270" y="953325"/>
            <a:ext cx="9603275" cy="963158"/>
          </a:xfrm>
        </p:spPr>
        <p:txBody>
          <a:bodyPr>
            <a:normAutofit/>
          </a:bodyPr>
          <a:lstStyle/>
          <a:p>
            <a:pPr algn="ctr"/>
            <a:r>
              <a:rPr lang="lt-LT" b="1" i="1" dirty="0"/>
              <a:t>Dekoratyvinės dažų dangos savybės</a:t>
            </a:r>
            <a:endParaRPr lang="lt-LT" i="1" dirty="0"/>
          </a:p>
        </p:txBody>
      </p:sp>
      <p:sp>
        <p:nvSpPr>
          <p:cNvPr id="3" name="Turinio vietos rezervavimo ženklas 2"/>
          <p:cNvSpPr>
            <a:spLocks noGrp="1"/>
          </p:cNvSpPr>
          <p:nvPr>
            <p:ph idx="1"/>
          </p:nvPr>
        </p:nvSpPr>
        <p:spPr>
          <a:xfrm>
            <a:off x="300626" y="1678488"/>
            <a:ext cx="11574048" cy="4233797"/>
          </a:xfrm>
        </p:spPr>
        <p:txBody>
          <a:bodyPr>
            <a:normAutofit lnSpcReduction="10000"/>
          </a:bodyPr>
          <a:lstStyle/>
          <a:p>
            <a:pPr algn="just"/>
            <a:r>
              <a:rPr lang="lt-LT" dirty="0"/>
              <a:t>Nepriklausomai nuo dažų sudėties, dažytoms dangoms keliama daug bendrų reikalavimų: jos turi būti ekologiškai švarios, lengvai valytis tiek sausu, tiek ir drėgnu būdu. </a:t>
            </a:r>
            <a:endParaRPr lang="lt-LT" dirty="0" smtClean="0"/>
          </a:p>
          <a:p>
            <a:pPr algn="just"/>
            <a:r>
              <a:rPr lang="lt-LT" dirty="0" smtClean="0"/>
              <a:t>Renkantis </a:t>
            </a:r>
            <a:r>
              <a:rPr lang="lt-LT" dirty="0"/>
              <a:t>dažus, vartotojui svarbiausios dangos dekoratyvinės (struktūra, spalva, blizgesys) ir </a:t>
            </a:r>
            <a:r>
              <a:rPr lang="lt-LT" dirty="0" smtClean="0"/>
              <a:t>eksploatacinės savybės.</a:t>
            </a:r>
          </a:p>
          <a:p>
            <a:pPr algn="just"/>
            <a:r>
              <a:rPr lang="lt-LT" dirty="0"/>
              <a:t>Šiuolaikiniai dažai gali būti tūkstančių įvairiausių atspalvių, kuriuos galima išgauti per keletą minučių. Nors šiandien populiaresni matiniai dažai, reikia žinoti, kad eksploatacinės dangos savybės (atsparumas plovimui bei trynimui, valymo paprastumas, galimybė naudoti valymo priemones) blizgančių paviršių yra geresnės. Dekoratyvinės dangos paviršius gali būti lygus arba turėti tam tikrą faktūrą. Faktūra gali būti išgaunama tiek dėl pačios medžiagos savybių dėka, tiek specialių instrumentų bei dengimo technologijos pagalba. Galima pasiekti ir įvairių optinių efektų.</a:t>
            </a:r>
          </a:p>
        </p:txBody>
      </p:sp>
    </p:spTree>
    <p:extLst>
      <p:ext uri="{BB962C8B-B14F-4D97-AF65-F5344CB8AC3E}">
        <p14:creationId xmlns:p14="http://schemas.microsoft.com/office/powerpoint/2010/main" val="19641720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pPr algn="ctr"/>
            <a:r>
              <a:rPr lang="lt-LT" b="1" i="1" dirty="0"/>
              <a:t>Eksploatacinės dažų dangos savybės</a:t>
            </a:r>
            <a:r>
              <a:rPr lang="lt-LT" i="1" dirty="0"/>
              <a:t/>
            </a:r>
            <a:br>
              <a:rPr lang="lt-LT" i="1" dirty="0"/>
            </a:br>
            <a:endParaRPr lang="lt-LT" i="1" dirty="0"/>
          </a:p>
        </p:txBody>
      </p:sp>
      <p:sp>
        <p:nvSpPr>
          <p:cNvPr id="3" name="Turinio vietos rezervavimo ženklas 2"/>
          <p:cNvSpPr>
            <a:spLocks noGrp="1"/>
          </p:cNvSpPr>
          <p:nvPr>
            <p:ph idx="1"/>
          </p:nvPr>
        </p:nvSpPr>
        <p:spPr>
          <a:xfrm>
            <a:off x="275573" y="1615858"/>
            <a:ext cx="11548997" cy="4308953"/>
          </a:xfrm>
        </p:spPr>
        <p:txBody>
          <a:bodyPr>
            <a:normAutofit fontScale="92500"/>
          </a:bodyPr>
          <a:lstStyle/>
          <a:p>
            <a:pPr algn="just"/>
            <a:r>
              <a:rPr lang="lt-LT" dirty="0"/>
              <a:t>Eksploatacinės dažų savybės - tai atsparumas plovimui ir trynimui, spalvos pastovumas, cheminis bei biologinis atsparumas.</a:t>
            </a:r>
          </a:p>
          <a:p>
            <a:pPr algn="just"/>
            <a:r>
              <a:rPr lang="lt-LT" dirty="0"/>
              <a:t>Atsparumas plovimui ir trynimui apibūdinamas skaičiumi perbraukimų sausu arba šlapiu atitinkamo kietumo šepečiu, iki danga bus pažeista. Renkantis dažus konkrečioms eksploatacijos sąlygoms šis rodiklis yra lemiamas. Visas blizgančias dangas galima plauti, tačiau jos turi ir trūkumą - pabrėžia paviršiaus nelygumus. Renkantis matines dangas reikia teisingai įvertinti eksploatacines apkrovas. Matinės dangos gali būti tiek plaunamos, tiek ir ne.</a:t>
            </a:r>
          </a:p>
          <a:p>
            <a:pPr algn="just"/>
            <a:r>
              <a:rPr lang="lt-LT" dirty="0"/>
              <a:t>Technologinės dažų savybės ypač svarbios dažytojams. Šioms savybėms priskiriama </a:t>
            </a:r>
            <a:r>
              <a:rPr lang="lt-LT" dirty="0" err="1"/>
              <a:t>dengiamumas</a:t>
            </a:r>
            <a:r>
              <a:rPr lang="lt-LT" dirty="0"/>
              <a:t>, džiūvimo greitis, adhezija, dengimo patogumas, </a:t>
            </a:r>
            <a:r>
              <a:rPr lang="lt-LT" dirty="0" err="1"/>
              <a:t>toksiškumas</a:t>
            </a:r>
            <a:r>
              <a:rPr lang="lt-LT" dirty="0"/>
              <a:t>. </a:t>
            </a:r>
            <a:r>
              <a:rPr lang="lt-LT" dirty="0" err="1"/>
              <a:t>Dengiamumą</a:t>
            </a:r>
            <a:r>
              <a:rPr lang="lt-LT" dirty="0"/>
              <a:t> nusako dažų sluoksnių skaičius, reikalingas pilnai padengti kontrastingą (juodai-baltą) pagrindą. Kartais užtenka ir vieno dažų sluoksnio. </a:t>
            </a:r>
          </a:p>
        </p:txBody>
      </p:sp>
    </p:spTree>
    <p:extLst>
      <p:ext uri="{BB962C8B-B14F-4D97-AF65-F5344CB8AC3E}">
        <p14:creationId xmlns:p14="http://schemas.microsoft.com/office/powerpoint/2010/main" val="21305381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130270" y="739036"/>
            <a:ext cx="9603275" cy="1164921"/>
          </a:xfrm>
        </p:spPr>
        <p:txBody>
          <a:bodyPr>
            <a:normAutofit/>
          </a:bodyPr>
          <a:lstStyle/>
          <a:p>
            <a:pPr algn="ctr"/>
            <a:r>
              <a:rPr lang="lt-LT" b="1" i="1" dirty="0"/>
              <a:t>Eksploatacinės dažų dangos savybės</a:t>
            </a:r>
            <a:r>
              <a:rPr lang="lt-LT" i="1" dirty="0"/>
              <a:t/>
            </a:r>
            <a:br>
              <a:rPr lang="lt-LT" i="1" dirty="0"/>
            </a:br>
            <a:endParaRPr lang="lt-LT" dirty="0"/>
          </a:p>
        </p:txBody>
      </p:sp>
      <p:sp>
        <p:nvSpPr>
          <p:cNvPr id="3" name="Turinio vietos rezervavimo ženklas 2"/>
          <p:cNvSpPr>
            <a:spLocks noGrp="1"/>
          </p:cNvSpPr>
          <p:nvPr>
            <p:ph idx="1"/>
          </p:nvPr>
        </p:nvSpPr>
        <p:spPr>
          <a:xfrm>
            <a:off x="237996" y="1440493"/>
            <a:ext cx="11574048" cy="4572000"/>
          </a:xfrm>
        </p:spPr>
        <p:txBody>
          <a:bodyPr>
            <a:normAutofit fontScale="92500" lnSpcReduction="20000"/>
          </a:bodyPr>
          <a:lstStyle/>
          <a:p>
            <a:pPr algn="just"/>
            <a:r>
              <a:rPr lang="lt-LT" dirty="0"/>
              <a:t>Vienas svarbiausių technologinių parametrų, lemiančių darbų atlikimo greitį - džiūvimo laikas. Paprastai šis parametras rašomas ant pakuotės, tačiau jis nusako džiūvimo greitį konkrečiomis (norminėmis) sąlygomis. Faktinį džiūvimo greitį lemia daug faktorių: oro bei pagrindo temperatūra, patalpos drėgnumas ir kt.</a:t>
            </a:r>
          </a:p>
          <a:p>
            <a:pPr algn="just"/>
            <a:r>
              <a:rPr lang="lt-LT" dirty="0"/>
              <a:t>Didelė adhezija (dažų sukibimas su pagrindu) - aukštos kokybės dangos pagrindas. Tam svarbu gerai paruošti pagrindą ir laikytis dažymo technologijos.</a:t>
            </a:r>
          </a:p>
          <a:p>
            <a:pPr algn="just"/>
            <a:r>
              <a:rPr lang="lt-LT" dirty="0" smtClean="0"/>
              <a:t>Kad </a:t>
            </a:r>
            <a:r>
              <a:rPr lang="lt-LT" dirty="0"/>
              <a:t>dažai gerai padengtų paviršių, jie turi būti atitinkamos konsistencijos, kurią nusako toks parametras kaip klampumas. Pernelyg klampiais dažais dažyti bus sunku. Kai klampumas pernelyg mažas, galimi nutekėjimai, ypač dažant vertikalius paviršius. Labai svarbus tinkamas dažų klampumas dažant purkštuvu.</a:t>
            </a:r>
          </a:p>
          <a:p>
            <a:pPr algn="just"/>
            <a:r>
              <a:rPr lang="lt-LT" dirty="0"/>
              <a:t>Kad dažyti būtų lengva, o kartu būtų išvengta ir nutekėjimų, į dažus dedama specialių </a:t>
            </a:r>
            <a:r>
              <a:rPr lang="lt-LT" dirty="0" err="1"/>
              <a:t>tiksotropinių</a:t>
            </a:r>
            <a:r>
              <a:rPr lang="lt-LT" dirty="0"/>
              <a:t> priedų. Dažų </a:t>
            </a:r>
            <a:r>
              <a:rPr lang="lt-LT" dirty="0" err="1"/>
              <a:t>tiksotropiškumas</a:t>
            </a:r>
            <a:r>
              <a:rPr lang="lt-LT" dirty="0"/>
              <a:t> - savybė, kai dažų takumas padidėja juos maišant</a:t>
            </a:r>
            <a:r>
              <a:rPr lang="lt-LT" dirty="0" smtClean="0"/>
              <a:t>. </a:t>
            </a:r>
            <a:r>
              <a:rPr lang="lt-LT" dirty="0" err="1" smtClean="0"/>
              <a:t>Tiksotropiniai</a:t>
            </a:r>
            <a:r>
              <a:rPr lang="lt-LT" dirty="0" smtClean="0"/>
              <a:t> </a:t>
            </a:r>
            <a:r>
              <a:rPr lang="lt-LT" dirty="0"/>
              <a:t>dažai, tepami teptuku ar voleliu nenuteka ir nelaša nuo instrumento, </a:t>
            </a:r>
            <a:r>
              <a:rPr lang="lt-LT" dirty="0" smtClean="0"/>
              <a:t>gerai </a:t>
            </a:r>
            <a:r>
              <a:rPr lang="lt-LT" dirty="0"/>
              <a:t>pasiskirsto ant dažomo paviršiaus, sudarydami lygią plėvelę.</a:t>
            </a:r>
          </a:p>
          <a:p>
            <a:endParaRPr lang="lt-LT" dirty="0"/>
          </a:p>
        </p:txBody>
      </p:sp>
    </p:spTree>
    <p:extLst>
      <p:ext uri="{BB962C8B-B14F-4D97-AF65-F5344CB8AC3E}">
        <p14:creationId xmlns:p14="http://schemas.microsoft.com/office/powerpoint/2010/main" val="856107164"/>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CDCE0"/>
      </a:lt2>
      <a:accent1>
        <a:srgbClr val="415588"/>
      </a:accent1>
      <a:accent2>
        <a:srgbClr val="4294B6"/>
      </a:accent2>
      <a:accent3>
        <a:srgbClr val="087D7C"/>
      </a:accent3>
      <a:accent4>
        <a:srgbClr val="2CB663"/>
      </a:accent4>
      <a:accent5>
        <a:srgbClr val="DF8822"/>
      </a:accent5>
      <a:accent6>
        <a:srgbClr val="BC410A"/>
      </a:accent6>
      <a:hlink>
        <a:srgbClr val="5977C4"/>
      </a:hlink>
      <a:folHlink>
        <a:srgbClr val="A1A9BF"/>
      </a:folHlink>
    </a:clrScheme>
    <a:fontScheme name="Gallery">
      <a:majorFont>
        <a:latin typeface="Century Gothic" panose="020B0502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lumMod val="108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E050AC27-895F-4B90-991D-A6818FC89AB6}"/>
    </a:ext>
  </a:extLst>
</a:theme>
</file>

<file path=docProps/app.xml><?xml version="1.0" encoding="utf-8"?>
<Properties xmlns="http://schemas.openxmlformats.org/officeDocument/2006/extended-properties" xmlns:vt="http://schemas.openxmlformats.org/officeDocument/2006/docPropsVTypes">
  <Template>TM10001114[[fn=Galerija]]</Template>
  <TotalTime>69</TotalTime>
  <Words>1116</Words>
  <Application>Microsoft Office PowerPoint</Application>
  <PresentationFormat>Plačiaekranė</PresentationFormat>
  <Paragraphs>67</Paragraphs>
  <Slides>16</Slides>
  <Notes>0</Notes>
  <HiddenSlides>0</HiddenSlides>
  <MMClips>0</MMClips>
  <ScaleCrop>false</ScaleCrop>
  <HeadingPairs>
    <vt:vector size="6" baseType="variant">
      <vt:variant>
        <vt:lpstr>Naudojami šriftai</vt:lpstr>
      </vt:variant>
      <vt:variant>
        <vt:i4>2</vt:i4>
      </vt:variant>
      <vt:variant>
        <vt:lpstr>Tema</vt:lpstr>
      </vt:variant>
      <vt:variant>
        <vt:i4>1</vt:i4>
      </vt:variant>
      <vt:variant>
        <vt:lpstr>Skaidrių pavadinimai</vt:lpstr>
      </vt:variant>
      <vt:variant>
        <vt:i4>16</vt:i4>
      </vt:variant>
    </vt:vector>
  </HeadingPairs>
  <TitlesOfParts>
    <vt:vector size="19" baseType="lpstr">
      <vt:lpstr>Arial</vt:lpstr>
      <vt:lpstr>Century Gothic</vt:lpstr>
      <vt:lpstr>Gallery</vt:lpstr>
      <vt:lpstr>Dažų savybės </vt:lpstr>
      <vt:lpstr>Dažų savybės </vt:lpstr>
      <vt:lpstr>Dažų savybės </vt:lpstr>
      <vt:lpstr>Dažų savybės </vt:lpstr>
      <vt:lpstr>Dažų savybės </vt:lpstr>
      <vt:lpstr>Dažų savybės </vt:lpstr>
      <vt:lpstr>Dekoratyvinės dažų dangos savybės</vt:lpstr>
      <vt:lpstr>Eksploatacinės dažų dangos savybės </vt:lpstr>
      <vt:lpstr>Eksploatacinės dažų dangos savybės </vt:lpstr>
      <vt:lpstr>Kokie dažai geriausi </vt:lpstr>
      <vt:lpstr>Kokie dažai geriausi</vt:lpstr>
      <vt:lpstr>Kokie dažai geriausi</vt:lpstr>
      <vt:lpstr>Kokio blizgumo parinkti dažus </vt:lpstr>
      <vt:lpstr>Kokio blizgumo parinkti dažus </vt:lpstr>
      <vt:lpstr>Kokio blizgumo parinkti dažus </vt:lpstr>
      <vt:lpstr>„PowerPoint“ pateiktis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Dažų savybės </dc:title>
  <dc:creator>Roma</dc:creator>
  <cp:lastModifiedBy>Roma</cp:lastModifiedBy>
  <cp:revision>20</cp:revision>
  <dcterms:created xsi:type="dcterms:W3CDTF">2025-01-15T09:05:05Z</dcterms:created>
  <dcterms:modified xsi:type="dcterms:W3CDTF">2025-01-15T10:20:11Z</dcterms:modified>
</cp:coreProperties>
</file>