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74" r:id="rId5"/>
    <p:sldId id="260" r:id="rId6"/>
    <p:sldId id="261" r:id="rId7"/>
    <p:sldId id="273" r:id="rId8"/>
    <p:sldId id="262" r:id="rId9"/>
    <p:sldId id="263" r:id="rId10"/>
    <p:sldId id="264" r:id="rId11"/>
    <p:sldId id="275" r:id="rId12"/>
    <p:sldId id="265" r:id="rId13"/>
    <p:sldId id="266" r:id="rId14"/>
    <p:sldId id="267" r:id="rId15"/>
    <p:sldId id="276" r:id="rId16"/>
    <p:sldId id="278" r:id="rId17"/>
    <p:sldId id="279" r:id="rId18"/>
    <p:sldId id="280" r:id="rId19"/>
    <p:sldId id="271"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70" autoAdjust="0"/>
  </p:normalViewPr>
  <p:slideViewPr>
    <p:cSldViewPr snapToGrid="0">
      <p:cViewPr varScale="1">
        <p:scale>
          <a:sx n="110" d="100"/>
          <a:sy n="110"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lt-LT" smtClean="0"/>
              <a:t>Spustelėję redag. ruoš. pavad. stilių</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1/21/2025</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ncho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1/21/2025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lt-LT" smtClean="0"/>
              <a:t>Spustelėję redag. ruoš. pavad. stilių</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48A87A34-81AB-432B-8DAE-1953F412C126}" type="datetimeFigureOut">
              <a:rPr lang="en-US" dirty="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lt-LT" smtClean="0"/>
              <a:t>Spustelėję redag. ruoš. pavad. stilių</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Content Placeholder 3"/>
          <p:cNvSpPr>
            <a:spLocks noGrp="1"/>
          </p:cNvSpPr>
          <p:nvPr>
            <p:ph sz="half" idx="2"/>
          </p:nvPr>
        </p:nvSpPr>
        <p:spPr>
          <a:xfrm>
            <a:off x="1129166" y="2974448"/>
            <a:ext cx="4645152" cy="2493876"/>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Content Placeholder 5"/>
          <p:cNvSpPr>
            <a:spLocks noGrp="1"/>
          </p:cNvSpPr>
          <p:nvPr>
            <p:ph sz="quarter" idx="4"/>
          </p:nvPr>
        </p:nvSpPr>
        <p:spPr>
          <a:xfrm>
            <a:off x="6094337" y="2971669"/>
            <a:ext cx="4645152" cy="2487193"/>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lt-LT" smtClean="0"/>
              <a:t>Spustelėję redag. ruoš. pavad. stilių</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48A87A34-81AB-432B-8DAE-1953F412C126}" type="datetimeFigureOut">
              <a:rPr lang="en-US" dirty="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1/21/2025</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1/21/2025</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eritas.lt/naturalaus-akmens-grindys/" TargetMode="External"/><Relationship Id="rId2" Type="http://schemas.openxmlformats.org/officeDocument/2006/relationships/hyperlink" Target="https://akmi.lt/gaminiai/grindu-apdail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hyperlink" Target="https://gerosgrindys.lt/85-kilimines-dango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betonopoliravimas.lt/poliruotos-betonines-grindys/poliruotas-betona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bambukogrindys.lt/?gad_source=1&amp;gclid=EAIaIQobChMIyd-a0rmGiwMVrECRBR2MNyWyEAAYAiAAEgI1mfD_Bw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nezinau.lt/statyba/muriniu-grindu-apzvalga-pliusai-ir-minusa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kork.lt/medines-grindy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www.kork.lt/kamstines-grindys/" TargetMode="External"/><Relationship Id="rId2" Type="http://schemas.openxmlformats.org/officeDocument/2006/relationships/hyperlink" Target="https://www.kork.lt/project-category/kamstines-grindy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gerosgrindys.lt/27-grindu-lenta-1-os-juosto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hyperlink" Target="https://gerosgrindys.lt/35-vinilo-grindys-akmuo-betona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lt.hanse-tile.com/floor-tile/porcelain-floor-tile/" TargetMode="External"/><Relationship Id="rId2" Type="http://schemas.openxmlformats.org/officeDocument/2006/relationships/hyperlink" Target="http://lt.hanse-tile.com/floor-tile/ceramic-floor-til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p:txBody>
          <a:bodyPr>
            <a:normAutofit/>
          </a:bodyPr>
          <a:lstStyle/>
          <a:p>
            <a:pPr algn="ctr"/>
            <a:r>
              <a:rPr lang="lt-LT" sz="4000" b="1" dirty="0"/>
              <a:t>D</a:t>
            </a:r>
            <a:r>
              <a:rPr lang="lt-LT" sz="4000" b="1" dirty="0" smtClean="0"/>
              <a:t>ekoratyvinių grindų</a:t>
            </a:r>
            <a:r>
              <a:rPr lang="lt-LT" b="1" dirty="0"/>
              <a:t/>
            </a:r>
            <a:br>
              <a:rPr lang="lt-LT" b="1" dirty="0"/>
            </a:br>
            <a:endParaRPr lang="lt-LT" dirty="0"/>
          </a:p>
        </p:txBody>
      </p:sp>
      <p:sp>
        <p:nvSpPr>
          <p:cNvPr id="3" name="Antrinis pavadinimas 2"/>
          <p:cNvSpPr>
            <a:spLocks noGrp="1"/>
          </p:cNvSpPr>
          <p:nvPr>
            <p:ph type="subTitle" idx="1"/>
          </p:nvPr>
        </p:nvSpPr>
        <p:spPr>
          <a:xfrm>
            <a:off x="1128404" y="2718033"/>
            <a:ext cx="8637072" cy="1917529"/>
          </a:xfrm>
        </p:spPr>
        <p:txBody>
          <a:bodyPr>
            <a:normAutofit/>
          </a:bodyPr>
          <a:lstStyle/>
          <a:p>
            <a:pPr algn="ctr"/>
            <a:r>
              <a:rPr lang="lt-LT" sz="4000" b="1" dirty="0"/>
              <a:t>pavyzdžiai</a:t>
            </a:r>
            <a:endParaRPr lang="lt-LT" sz="4000" dirty="0"/>
          </a:p>
        </p:txBody>
      </p:sp>
    </p:spTree>
    <p:extLst>
      <p:ext uri="{BB962C8B-B14F-4D97-AF65-F5344CB8AC3E}">
        <p14:creationId xmlns:p14="http://schemas.microsoft.com/office/powerpoint/2010/main" val="3286929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30270" y="953325"/>
            <a:ext cx="9603275" cy="674140"/>
          </a:xfrm>
        </p:spPr>
        <p:txBody>
          <a:bodyPr>
            <a:normAutofit fontScale="90000"/>
          </a:bodyPr>
          <a:lstStyle/>
          <a:p>
            <a:pPr algn="ctr"/>
            <a:r>
              <a:rPr lang="lt-LT" b="1" i="1" dirty="0"/>
              <a:t>Akmeninės</a:t>
            </a:r>
            <a:r>
              <a:rPr lang="lt-LT" b="1" dirty="0"/>
              <a:t> grindys</a:t>
            </a:r>
            <a:br>
              <a:rPr lang="lt-LT" b="1" dirty="0"/>
            </a:br>
            <a:endParaRPr lang="lt-LT" dirty="0"/>
          </a:p>
        </p:txBody>
      </p:sp>
      <p:sp>
        <p:nvSpPr>
          <p:cNvPr id="3" name="Turinio vietos rezervavimo ženklas 2"/>
          <p:cNvSpPr>
            <a:spLocks noGrp="1"/>
          </p:cNvSpPr>
          <p:nvPr>
            <p:ph idx="1"/>
          </p:nvPr>
        </p:nvSpPr>
        <p:spPr>
          <a:xfrm>
            <a:off x="176169" y="1694576"/>
            <a:ext cx="11660697" cy="4236441"/>
          </a:xfrm>
        </p:spPr>
        <p:txBody>
          <a:bodyPr/>
          <a:lstStyle/>
          <a:p>
            <a:pPr algn="just"/>
            <a:r>
              <a:rPr lang="lt-LT" dirty="0"/>
              <a:t>Akmeninės grindys tikrai privers svečius išpūsti akis, jeigu tinkamai jas parinksite. Akmeninės grindys dažniausiai būna marmurinės arba granitinės, tačiau pastaruoju metu vis labiau populiarėja kalkakmenis ir skalūnas. Nereikia nė sakyti, kad visos šios populiarios akmeninės grindys yra pačios patvariausios, nes jų nudėvėti praktiškai neįmanoma. Tačiau jų gamybos procesas yra intensyvus ir sudėtingas, todėl akmeninės grindys nėra pigios, nesvarbu, ar pirktumėte tik medžiagas, ar mokėtumėte ir už įrengimą. </a:t>
            </a:r>
            <a:r>
              <a:rPr lang="lt-LT" dirty="0" smtClean="0"/>
              <a:t>Palyginti </a:t>
            </a:r>
            <a:r>
              <a:rPr lang="lt-LT" dirty="0"/>
              <a:t>su kitų medžiagų dangomis, akmeninės grindys yra sunkiau valomos, nes įsigėrusias dėmes labai sudėtinga pašalinti nenaudojant stiprių chemikalų</a:t>
            </a:r>
            <a:r>
              <a:rPr lang="lt-LT" dirty="0" smtClean="0"/>
              <a:t>.</a:t>
            </a:r>
          </a:p>
          <a:p>
            <a:pPr algn="just"/>
            <a:r>
              <a:rPr lang="lt-LT" dirty="0">
                <a:hlinkClick r:id="rId2"/>
              </a:rPr>
              <a:t>https://akmi.lt/gaminiai/grindu-apdaila</a:t>
            </a:r>
            <a:r>
              <a:rPr lang="lt-LT" dirty="0" smtClean="0">
                <a:hlinkClick r:id="rId2"/>
              </a:rPr>
              <a:t>/</a:t>
            </a:r>
            <a:endParaRPr lang="lt-LT" dirty="0" smtClean="0"/>
          </a:p>
          <a:p>
            <a:pPr algn="just"/>
            <a:r>
              <a:rPr lang="lt-LT" dirty="0">
                <a:hlinkClick r:id="rId3"/>
              </a:rPr>
              <a:t>https://veritas.lt/naturalaus-akmens-grindys</a:t>
            </a:r>
            <a:r>
              <a:rPr lang="lt-LT" dirty="0" smtClean="0">
                <a:hlinkClick r:id="rId3"/>
              </a:rPr>
              <a:t>/</a:t>
            </a:r>
            <a:endParaRPr lang="lt-LT" dirty="0" smtClean="0"/>
          </a:p>
          <a:p>
            <a:pPr algn="just"/>
            <a:endParaRPr lang="lt-LT" dirty="0" smtClean="0"/>
          </a:p>
          <a:p>
            <a:pPr algn="just"/>
            <a:endParaRPr lang="lt-LT" dirty="0"/>
          </a:p>
        </p:txBody>
      </p:sp>
    </p:spTree>
    <p:extLst>
      <p:ext uri="{BB962C8B-B14F-4D97-AF65-F5344CB8AC3E}">
        <p14:creationId xmlns:p14="http://schemas.microsoft.com/office/powerpoint/2010/main" val="756366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algn="ctr"/>
            <a:r>
              <a:rPr lang="lt-LT" sz="2800" b="1" i="1" dirty="0" smtClean="0"/>
              <a:t>Natūralaus akmens grindys</a:t>
            </a:r>
            <a:endParaRPr lang="lt-LT" sz="2800" b="1" i="1" dirty="0"/>
          </a:p>
        </p:txBody>
      </p:sp>
      <p:pic>
        <p:nvPicPr>
          <p:cNvPr id="8194" name="Picture 2" descr="Natūralaus akmens grindys - Akmens stalviršiai, interjero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0271" y="2542903"/>
            <a:ext cx="2736336" cy="292286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kmens grindys interjerui ir eksterjerui iš natūralaus bei dirbtinio akmens  | AK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324" y="2542903"/>
            <a:ext cx="2726962" cy="292286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Natūralaus akmens plytelės | Akmens plytelės - Arsenalas.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2183" y="2542903"/>
            <a:ext cx="2521362" cy="2922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663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b="1" i="1" dirty="0"/>
              <a:t>Kilimai</a:t>
            </a:r>
            <a:br>
              <a:rPr lang="lt-LT" b="1" i="1" dirty="0"/>
            </a:br>
            <a:endParaRPr lang="lt-LT" b="1" i="1" dirty="0"/>
          </a:p>
        </p:txBody>
      </p:sp>
      <p:sp>
        <p:nvSpPr>
          <p:cNvPr id="3" name="Turinio vietos rezervavimo ženklas 2"/>
          <p:cNvSpPr>
            <a:spLocks noGrp="1"/>
          </p:cNvSpPr>
          <p:nvPr>
            <p:ph idx="1"/>
          </p:nvPr>
        </p:nvSpPr>
        <p:spPr>
          <a:xfrm>
            <a:off x="360727" y="1702964"/>
            <a:ext cx="11526473" cy="4169329"/>
          </a:xfrm>
        </p:spPr>
        <p:txBody>
          <a:bodyPr>
            <a:normAutofit lnSpcReduction="10000"/>
          </a:bodyPr>
          <a:lstStyle/>
          <a:p>
            <a:pPr algn="just"/>
            <a:r>
              <a:rPr lang="lt-LT" dirty="0"/>
              <a:t>Kilimai – tai labiausiai žvilgsnį patraukianti grindų danga, kuri visiems namams suteikia jaukumo ir šilumos. Ypač kilimais džiaugsitės šaltais žiemos mėnesiais, nes jie pakankamai šilti, kad galėtumėte vaikščioti basomis. Kilimai taip pat tarnauja kaip šilumos ir garso izoliacijos sluoksnis bei gerina oro kokybę, nes sugeria augintinių plaukus ir kitus teršalus. Trūkumas irgi yra akivaizdus – kilimus sunkiausia valyti iš visų grindų dangos tipų, be to, jie gana greitai susidėvi. Galiausiai, kokybiški kilimai gali būti gana brangūs. Vis dėlto jie išlieka viena vizualiai patraukliausių grindų dangos rūšių, nes spalvų ir raštų pasirinkimas yra beribis. Be to, jie nėra išskirtiniai. Jūs galite lengvai derinti kilimus su bet kuria kita grindų danga – galite padengti tik pageidaujamą zoną, o ne mokėti pinigus už visų grindų padengimą</a:t>
            </a:r>
            <a:r>
              <a:rPr lang="lt-LT" dirty="0" smtClean="0"/>
              <a:t>.</a:t>
            </a:r>
          </a:p>
          <a:p>
            <a:pPr algn="just"/>
            <a:r>
              <a:rPr lang="lt-LT" dirty="0">
                <a:hlinkClick r:id="rId2"/>
              </a:rPr>
              <a:t>https://</a:t>
            </a:r>
            <a:r>
              <a:rPr lang="lt-LT" dirty="0" smtClean="0">
                <a:hlinkClick r:id="rId2"/>
              </a:rPr>
              <a:t>gerosgrindys.lt/85-kilimines-dangos</a:t>
            </a:r>
            <a:endParaRPr lang="lt-LT" dirty="0" smtClean="0"/>
          </a:p>
          <a:p>
            <a:pPr algn="just"/>
            <a:endParaRPr lang="lt-LT" dirty="0"/>
          </a:p>
        </p:txBody>
      </p:sp>
    </p:spTree>
    <p:extLst>
      <p:ext uri="{BB962C8B-B14F-4D97-AF65-F5344CB8AC3E}">
        <p14:creationId xmlns:p14="http://schemas.microsoft.com/office/powerpoint/2010/main" val="4178139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b="1" i="1" dirty="0"/>
              <a:t>Poliruoto betono (</a:t>
            </a:r>
            <a:r>
              <a:rPr lang="lt-LT" b="1" i="1" dirty="0" err="1"/>
              <a:t>Béton</a:t>
            </a:r>
            <a:r>
              <a:rPr lang="lt-LT" b="1" i="1" dirty="0"/>
              <a:t> </a:t>
            </a:r>
            <a:r>
              <a:rPr lang="lt-LT" b="1" i="1" dirty="0" err="1"/>
              <a:t>Ciré</a:t>
            </a:r>
            <a:r>
              <a:rPr lang="lt-LT" b="1" i="1" dirty="0"/>
              <a:t>) grindys</a:t>
            </a:r>
            <a:br>
              <a:rPr lang="lt-LT" b="1" i="1" dirty="0"/>
            </a:br>
            <a:endParaRPr lang="lt-LT" i="1" dirty="0"/>
          </a:p>
        </p:txBody>
      </p:sp>
      <p:sp>
        <p:nvSpPr>
          <p:cNvPr id="3" name="Turinio vietos rezervavimo ženklas 2"/>
          <p:cNvSpPr>
            <a:spLocks noGrp="1"/>
          </p:cNvSpPr>
          <p:nvPr>
            <p:ph idx="1"/>
          </p:nvPr>
        </p:nvSpPr>
        <p:spPr>
          <a:xfrm>
            <a:off x="436228" y="1778466"/>
            <a:ext cx="11098634" cy="4102217"/>
          </a:xfrm>
        </p:spPr>
        <p:txBody>
          <a:bodyPr/>
          <a:lstStyle/>
          <a:p>
            <a:r>
              <a:rPr lang="lt-LT" dirty="0"/>
              <a:t>Vienas naujausių ir populiariausių grindų dangos tipų šiuo metu yra poliruoto betono grindys, dar vadinamas prancūziškais žodžiais </a:t>
            </a:r>
            <a:r>
              <a:rPr lang="lt-LT" i="1" dirty="0" err="1"/>
              <a:t>béton</a:t>
            </a:r>
            <a:r>
              <a:rPr lang="lt-LT" i="1" dirty="0"/>
              <a:t> </a:t>
            </a:r>
            <a:r>
              <a:rPr lang="lt-LT" i="1" dirty="0" err="1"/>
              <a:t>ciré</a:t>
            </a:r>
            <a:r>
              <a:rPr lang="lt-LT" dirty="0"/>
              <a:t>. Dažniausiai tai yra dažyta cementinė grindų danga, išlieta iš specialaus cemento, smėlio ir papildomų rišiklių mišinio. Ją labai lengva valyti, be to, ši danga pakankamai tvirta, kad galėtų išlaikyti nesunkių įrenginių svorį. </a:t>
            </a:r>
            <a:r>
              <a:rPr lang="lt-LT" i="1" dirty="0" err="1"/>
              <a:t>Béton</a:t>
            </a:r>
            <a:r>
              <a:rPr lang="lt-LT" i="1" dirty="0"/>
              <a:t> </a:t>
            </a:r>
            <a:r>
              <a:rPr lang="lt-LT" i="1" dirty="0" err="1"/>
              <a:t>ciré</a:t>
            </a:r>
            <a:r>
              <a:rPr lang="lt-LT" dirty="0"/>
              <a:t> šiuo metu dažniausiai renkasi dizaineriai. Šios naujos rūšies grindų dangos spindesys sukuria tikrai nuostabų vaizdą, nes ji gali būti skirtingų spalvų, tad vaizduotei tikrai yra kur pasireikšti. </a:t>
            </a:r>
            <a:endParaRPr lang="lt-LT" dirty="0" smtClean="0"/>
          </a:p>
          <a:p>
            <a:endParaRPr lang="lt-LT" dirty="0" smtClean="0"/>
          </a:p>
          <a:p>
            <a:r>
              <a:rPr lang="lt-LT" dirty="0">
                <a:hlinkClick r:id="rId2"/>
              </a:rPr>
              <a:t>https://</a:t>
            </a:r>
            <a:r>
              <a:rPr lang="lt-LT" dirty="0" smtClean="0">
                <a:hlinkClick r:id="rId2"/>
              </a:rPr>
              <a:t>betonopoliravimas.lt/poliruotos-betonines-grindys/poliruotas-betonas.html</a:t>
            </a:r>
            <a:endParaRPr lang="lt-LT" dirty="0" smtClean="0"/>
          </a:p>
          <a:p>
            <a:endParaRPr lang="lt-LT" dirty="0"/>
          </a:p>
        </p:txBody>
      </p:sp>
    </p:spTree>
    <p:extLst>
      <p:ext uri="{BB962C8B-B14F-4D97-AF65-F5344CB8AC3E}">
        <p14:creationId xmlns:p14="http://schemas.microsoft.com/office/powerpoint/2010/main" val="1700025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b="1" i="1" dirty="0"/>
              <a:t>Tai dar ne viskas!</a:t>
            </a:r>
          </a:p>
        </p:txBody>
      </p:sp>
      <p:sp>
        <p:nvSpPr>
          <p:cNvPr id="3" name="Turinio vietos rezervavimo ženklas 2"/>
          <p:cNvSpPr>
            <a:spLocks noGrp="1"/>
          </p:cNvSpPr>
          <p:nvPr>
            <p:ph idx="1"/>
          </p:nvPr>
        </p:nvSpPr>
        <p:spPr/>
        <p:txBody>
          <a:bodyPr/>
          <a:lstStyle/>
          <a:p>
            <a:pPr algn="just"/>
            <a:r>
              <a:rPr lang="lt-LT" dirty="0" smtClean="0"/>
              <a:t>Pirmiau </a:t>
            </a:r>
            <a:r>
              <a:rPr lang="lt-LT" dirty="0"/>
              <a:t>išvardytos aštuonios grindų dangos rūšys toli gražu nėra išsamus visų galimų grindų dangos tipų sąrašas. </a:t>
            </a:r>
            <a:r>
              <a:rPr lang="lt-LT" dirty="0" smtClean="0"/>
              <a:t>Namų </a:t>
            </a:r>
            <a:r>
              <a:rPr lang="lt-LT" dirty="0"/>
              <a:t>grindims galima naudoti net tokias gerai žinomas medžiagas kaip plytos ar net stiklas. Be to, technikos pažanga nesustoja, nuolat sukuriamos naujos populiarios ir nebrangios medžiagos. Pavyzdžiui, parketas gerokai lenkia kitų rūšių </a:t>
            </a:r>
            <a:r>
              <a:rPr lang="lt-LT" dirty="0" err="1"/>
              <a:t>kietmedžio</a:t>
            </a:r>
            <a:r>
              <a:rPr lang="lt-LT" dirty="0"/>
              <a:t> grindis, linoleumą iš esmės išstūmė vinilo danga, o madingiausia grindų danga pamažu tampa iš bambuko pagaminta danga.</a:t>
            </a:r>
          </a:p>
        </p:txBody>
      </p:sp>
    </p:spTree>
    <p:extLst>
      <p:ext uri="{BB962C8B-B14F-4D97-AF65-F5344CB8AC3E}">
        <p14:creationId xmlns:p14="http://schemas.microsoft.com/office/powerpoint/2010/main" val="4074820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30270" y="992778"/>
            <a:ext cx="9603275" cy="1009782"/>
          </a:xfrm>
        </p:spPr>
        <p:txBody>
          <a:bodyPr>
            <a:normAutofit/>
          </a:bodyPr>
          <a:lstStyle/>
          <a:p>
            <a:pPr algn="ctr"/>
            <a:r>
              <a:rPr lang="lt-LT" b="1" i="1" dirty="0" smtClean="0"/>
              <a:t>Bambuko grindys interjere</a:t>
            </a:r>
            <a:endParaRPr lang="lt-LT" b="1" i="1" dirty="0"/>
          </a:p>
        </p:txBody>
      </p:sp>
      <p:sp>
        <p:nvSpPr>
          <p:cNvPr id="3" name="Turinio vietos rezervavimo ženklas 2"/>
          <p:cNvSpPr>
            <a:spLocks noGrp="1"/>
          </p:cNvSpPr>
          <p:nvPr>
            <p:ph idx="1"/>
          </p:nvPr>
        </p:nvSpPr>
        <p:spPr>
          <a:xfrm>
            <a:off x="1130270" y="1793966"/>
            <a:ext cx="9603275" cy="3672379"/>
          </a:xfrm>
        </p:spPr>
        <p:txBody>
          <a:bodyPr>
            <a:normAutofit/>
          </a:bodyPr>
          <a:lstStyle/>
          <a:p>
            <a:pPr algn="just"/>
            <a:r>
              <a:rPr lang="lt-LT" dirty="0"/>
              <a:t>Dabartinėje grindų rinkoje dėl itin aukštų atsparumo, stabilumo ir šilumos laidumo rodiklių bambuko masyvo grindys laikomos vienu geriausių grindų dangos sprendimų. Šis itin atsparus gaminys idealiai tinka tiek praktiškiems žmonėms, kurie nori pakloti grindų dangą ir ją tiesiog pamiršti, tiek tiems, kurie nori turėti išskirtinio dizaino grindis, pritampančias prie bet kokio stiliaus ar interjero</a:t>
            </a:r>
            <a:r>
              <a:rPr lang="lt-LT" dirty="0" smtClean="0"/>
              <a:t>.</a:t>
            </a:r>
          </a:p>
          <a:p>
            <a:pPr algn="just"/>
            <a:r>
              <a:rPr lang="lt-LT" sz="1600" dirty="0">
                <a:hlinkClick r:id="rId2"/>
              </a:rPr>
              <a:t>https://www.bambukogrindys.lt/lt/</a:t>
            </a:r>
            <a:endParaRPr lang="lt-LT" sz="1600" dirty="0" smtClean="0">
              <a:hlinkClick r:id="rId2"/>
            </a:endParaRPr>
          </a:p>
          <a:p>
            <a:r>
              <a:rPr lang="lt-LT" sz="1600" dirty="0" smtClean="0">
                <a:hlinkClick r:id="rId2"/>
              </a:rPr>
              <a:t>https</a:t>
            </a:r>
            <a:r>
              <a:rPr lang="lt-LT" sz="1600" dirty="0">
                <a:hlinkClick r:id="rId2"/>
              </a:rPr>
              <a:t>://www.bambukogrindys.lt/?</a:t>
            </a:r>
            <a:r>
              <a:rPr lang="lt-LT" sz="1600" dirty="0" smtClean="0">
                <a:hlinkClick r:id="rId2"/>
              </a:rPr>
              <a:t>gad_source=1&amp;gclid=EAIaIQobChMIyd-a0rmGiwMVrECRBR2MNyWyEAAYAiAAEgI1mfD_BwE</a:t>
            </a:r>
            <a:endParaRPr lang="lt-LT" sz="1600" dirty="0" smtClean="0"/>
          </a:p>
          <a:p>
            <a:endParaRPr lang="lt-LT" dirty="0"/>
          </a:p>
        </p:txBody>
      </p:sp>
    </p:spTree>
    <p:extLst>
      <p:ext uri="{BB962C8B-B14F-4D97-AF65-F5344CB8AC3E}">
        <p14:creationId xmlns:p14="http://schemas.microsoft.com/office/powerpoint/2010/main" val="1350780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algn="ctr"/>
            <a:r>
              <a:rPr lang="lt-LT" sz="2800" b="1" i="1" dirty="0"/>
              <a:t>Mūrinių grindų apžvalga: Pliusai ir minusai</a:t>
            </a:r>
            <a:br>
              <a:rPr lang="lt-LT" sz="2800" b="1" i="1" dirty="0"/>
            </a:br>
            <a:endParaRPr lang="lt-LT" sz="2800" b="1" i="1" dirty="0"/>
          </a:p>
        </p:txBody>
      </p:sp>
      <p:sp>
        <p:nvSpPr>
          <p:cNvPr id="6" name="AutoShape 6" descr="https://nezinau.lt/wp-content/uploads/2023/02/Murines-grindys.webp"/>
          <p:cNvSpPr>
            <a:spLocks noGrp="1" noChangeAspect="1" noChangeArrowheads="1"/>
          </p:cNvSpPr>
          <p:nvPr>
            <p:ph idx="1"/>
          </p:nvPr>
        </p:nvSpPr>
        <p:spPr bwMode="auto">
          <a:xfrm>
            <a:off x="670560" y="1463040"/>
            <a:ext cx="10685417" cy="43978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25000" lnSpcReduction="20000"/>
          </a:bodyPr>
          <a:lstStyle/>
          <a:p>
            <a:pPr fontAlgn="base"/>
            <a:r>
              <a:rPr lang="lt-LT" sz="5600" dirty="0"/>
              <a:t>Estetiniu požiūriu plytų grindys geriausiai dera prie kaimiško stiliaus </a:t>
            </a:r>
            <a:r>
              <a:rPr lang="lt-LT" sz="5600" dirty="0" smtClean="0"/>
              <a:t>namų (kotedžų </a:t>
            </a:r>
            <a:r>
              <a:rPr lang="lt-LT" sz="5600" dirty="0"/>
              <a:t>ar fermų stiliaus </a:t>
            </a:r>
            <a:r>
              <a:rPr lang="lt-LT" sz="5600" dirty="0" smtClean="0"/>
              <a:t>būstų) </a:t>
            </a:r>
            <a:r>
              <a:rPr lang="lt-LT" sz="5600" dirty="0"/>
              <a:t>ir patalpų, kuriose norima neformalios </a:t>
            </a:r>
            <a:r>
              <a:rPr lang="lt-LT" sz="5600" dirty="0" smtClean="0"/>
              <a:t>išvaizdos (saulės </a:t>
            </a:r>
            <a:r>
              <a:rPr lang="lt-LT" sz="5600" dirty="0"/>
              <a:t>verandų ar </a:t>
            </a:r>
            <a:r>
              <a:rPr lang="lt-LT" sz="5600" dirty="0" smtClean="0"/>
              <a:t>įėjimų). </a:t>
            </a:r>
            <a:r>
              <a:rPr lang="lt-LT" sz="5600" dirty="0"/>
              <a:t>Kadangi plytos yra nedegios, tai geras pasirinkimas grindims po malkinėmis krosnimis ir židiniais arba šalia jų, kur plytos tradiciškai yra kaip namuose.</a:t>
            </a:r>
          </a:p>
          <a:p>
            <a:pPr marL="0" indent="0" fontAlgn="base">
              <a:buNone/>
            </a:pPr>
            <a:r>
              <a:rPr lang="lt-LT" sz="4800" dirty="0" smtClean="0"/>
              <a:t>     </a:t>
            </a:r>
            <a:r>
              <a:rPr lang="pt-BR" sz="4800" b="1" dirty="0" smtClean="0"/>
              <a:t>Pliusai</a:t>
            </a:r>
            <a:endParaRPr lang="pt-BR" sz="4800" b="1" dirty="0"/>
          </a:p>
          <a:p>
            <a:pPr fontAlgn="base"/>
            <a:r>
              <a:rPr lang="pt-BR" sz="4800" dirty="0"/>
              <a:t>Patvarus ir lengvai valomas</a:t>
            </a:r>
          </a:p>
          <a:p>
            <a:pPr fontAlgn="base"/>
            <a:r>
              <a:rPr lang="pt-BR" sz="4800" dirty="0"/>
              <a:t>Ne alergizuojantis</a:t>
            </a:r>
          </a:p>
          <a:p>
            <a:pPr fontAlgn="base"/>
            <a:r>
              <a:rPr lang="pt-BR" sz="4800" dirty="0"/>
              <a:t>Ugniai atsparus</a:t>
            </a:r>
          </a:p>
          <a:p>
            <a:pPr fontAlgn="base"/>
            <a:r>
              <a:rPr lang="pt-BR" sz="4800" dirty="0"/>
              <a:t>Suteikia dramatizmo</a:t>
            </a:r>
          </a:p>
          <a:p>
            <a:pPr fontAlgn="base"/>
            <a:r>
              <a:rPr lang="pt-BR" sz="4800" dirty="0"/>
              <a:t>Neslidus </a:t>
            </a:r>
            <a:r>
              <a:rPr lang="pt-BR" sz="4800" dirty="0" smtClean="0"/>
              <a:t>paviršius</a:t>
            </a:r>
            <a:endParaRPr lang="lt-LT" sz="4800" dirty="0"/>
          </a:p>
          <a:p>
            <a:pPr marL="0" indent="0" fontAlgn="base">
              <a:buNone/>
            </a:pPr>
            <a:r>
              <a:rPr lang="lt-LT" sz="4800" dirty="0" smtClean="0"/>
              <a:t>     </a:t>
            </a:r>
            <a:r>
              <a:rPr lang="lt-LT" sz="4800" b="1" dirty="0" smtClean="0"/>
              <a:t>Minusai</a:t>
            </a:r>
            <a:endParaRPr lang="lt-LT" sz="4800" b="1" dirty="0"/>
          </a:p>
          <a:p>
            <a:pPr fontAlgn="base"/>
            <a:r>
              <a:rPr lang="lt-LT" sz="4800" dirty="0"/>
              <a:t>Kietas paviršius</a:t>
            </a:r>
          </a:p>
          <a:p>
            <a:pPr fontAlgn="base"/>
            <a:r>
              <a:rPr lang="lt-LT" sz="4800" dirty="0"/>
              <a:t>Jautrus dėmėms</a:t>
            </a:r>
          </a:p>
          <a:p>
            <a:pPr fontAlgn="base"/>
            <a:r>
              <a:rPr lang="lt-LT" sz="4800" dirty="0"/>
              <a:t>Reikalingas sandarinimas</a:t>
            </a:r>
          </a:p>
          <a:p>
            <a:r>
              <a:rPr lang="lt-LT" sz="6400" dirty="0" smtClean="0">
                <a:hlinkClick r:id="rId2"/>
              </a:rPr>
              <a:t>https</a:t>
            </a:r>
            <a:r>
              <a:rPr lang="lt-LT" sz="6400" dirty="0">
                <a:hlinkClick r:id="rId2"/>
              </a:rPr>
              <a:t>://nezinau.lt/statyba/muriniu-grindu-apzvalga-pliusai-ir-minusai</a:t>
            </a:r>
            <a:r>
              <a:rPr lang="lt-LT" sz="6400" dirty="0" smtClean="0">
                <a:hlinkClick r:id="rId2"/>
              </a:rPr>
              <a:t>/</a:t>
            </a:r>
            <a:endParaRPr lang="lt-LT" sz="6400" dirty="0" smtClean="0"/>
          </a:p>
          <a:p>
            <a:endParaRPr lang="lt-LT" sz="6400" dirty="0"/>
          </a:p>
        </p:txBody>
      </p:sp>
    </p:spTree>
    <p:extLst>
      <p:ext uri="{BB962C8B-B14F-4D97-AF65-F5344CB8AC3E}">
        <p14:creationId xmlns:p14="http://schemas.microsoft.com/office/powerpoint/2010/main" val="17379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30270" y="953324"/>
            <a:ext cx="9603275" cy="892893"/>
          </a:xfrm>
        </p:spPr>
        <p:txBody>
          <a:bodyPr>
            <a:normAutofit fontScale="90000"/>
          </a:bodyPr>
          <a:lstStyle/>
          <a:p>
            <a:pPr algn="ctr"/>
            <a:r>
              <a:rPr lang="lt-LT" b="1" i="1" dirty="0"/>
              <a:t>Stiklinės grindys</a:t>
            </a:r>
            <a:r>
              <a:rPr lang="lt-LT" dirty="0"/>
              <a:t/>
            </a:r>
            <a:br>
              <a:rPr lang="lt-LT" dirty="0"/>
            </a:br>
            <a:endParaRPr lang="lt-LT" dirty="0"/>
          </a:p>
        </p:txBody>
      </p:sp>
      <p:sp>
        <p:nvSpPr>
          <p:cNvPr id="3" name="Turinio vietos rezervavimo ženklas 2"/>
          <p:cNvSpPr>
            <a:spLocks noGrp="1"/>
          </p:cNvSpPr>
          <p:nvPr>
            <p:ph idx="1"/>
          </p:nvPr>
        </p:nvSpPr>
        <p:spPr>
          <a:xfrm>
            <a:off x="391886" y="1611086"/>
            <a:ext cx="11025051" cy="4328160"/>
          </a:xfrm>
        </p:spPr>
        <p:txBody>
          <a:bodyPr>
            <a:normAutofit/>
          </a:bodyPr>
          <a:lstStyle/>
          <a:p>
            <a:pPr algn="just"/>
            <a:r>
              <a:rPr lang="lt-LT" dirty="0"/>
              <a:t>Tobulėjant šiandieninėms technologijoms, atsiveria naujos stiklo perspektyvos. Stiklo grindys šiandien yra išskirtinio dizaino elementas. Net pakeičiant nedidelę dalį paprastų grindų stiklu gali labai pakisti kambario dizainas, o didesnis erdvės pojūtis palengvins kambario atmosferą. Kartu su tuo padidėja kambario tūris. Pastatams, kurie negauna daug šviesos, stiklo grindys puikus sprendimas yra gražus ir paprastas sprendimas, suteikiantis galimybę džiaugtis dienos </a:t>
            </a:r>
            <a:r>
              <a:rPr lang="lt-LT" dirty="0" smtClean="0"/>
              <a:t>šviesa.</a:t>
            </a:r>
          </a:p>
          <a:p>
            <a:pPr algn="just"/>
            <a:r>
              <a:rPr lang="lt-LT" dirty="0" smtClean="0"/>
              <a:t>Dėl </a:t>
            </a:r>
            <a:r>
              <a:rPr lang="lt-LT" dirty="0"/>
              <a:t>specialios neslystančios </a:t>
            </a:r>
            <a:r>
              <a:rPr lang="lt-LT" dirty="0" err="1"/>
              <a:t>anti-slip</a:t>
            </a:r>
            <a:r>
              <a:rPr lang="lt-LT" dirty="0"/>
              <a:t> dangos ant grindų saugu vaikščioti, o skaidrus laminuotas stiklas užtikrina saugumą.</a:t>
            </a:r>
          </a:p>
          <a:p>
            <a:pPr algn="just"/>
            <a:endParaRPr lang="lt-LT" dirty="0"/>
          </a:p>
          <a:p>
            <a:endParaRPr lang="lt-LT" dirty="0"/>
          </a:p>
        </p:txBody>
      </p:sp>
    </p:spTree>
    <p:extLst>
      <p:ext uri="{BB962C8B-B14F-4D97-AF65-F5344CB8AC3E}">
        <p14:creationId xmlns:p14="http://schemas.microsoft.com/office/powerpoint/2010/main" val="1827666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b="1" i="1" dirty="0"/>
              <a:t>Stiklinės grindys</a:t>
            </a:r>
            <a:r>
              <a:rPr lang="lt-LT" dirty="0"/>
              <a:t/>
            </a:r>
            <a:br>
              <a:rPr lang="lt-LT" dirty="0"/>
            </a:br>
            <a:endParaRPr lang="lt-LT" dirty="0"/>
          </a:p>
        </p:txBody>
      </p:sp>
      <p:pic>
        <p:nvPicPr>
          <p:cNvPr id="2050" name="Picture 2" descr="http://sgbsystems.eu/wp-content/uploads/2019/05/image2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36256" y="3598869"/>
            <a:ext cx="3190875" cy="2418754"/>
          </a:xfrm>
          <a:prstGeom prst="rect">
            <a:avLst/>
          </a:prstGeom>
          <a:noFill/>
          <a:extLst>
            <a:ext uri="{909E8E84-426E-40DD-AFC4-6F175D3DCCD1}">
              <a14:hiddenFill xmlns:a14="http://schemas.microsoft.com/office/drawing/2010/main">
                <a:solidFill>
                  <a:srgbClr val="FFFFFF"/>
                </a:solidFill>
              </a14:hiddenFill>
            </a:ext>
          </a:extLst>
        </p:spPr>
      </p:pic>
      <p:sp>
        <p:nvSpPr>
          <p:cNvPr id="4" name="Stačiakampis 3"/>
          <p:cNvSpPr/>
          <p:nvPr/>
        </p:nvSpPr>
        <p:spPr>
          <a:xfrm>
            <a:off x="931816" y="1567544"/>
            <a:ext cx="10206447" cy="1754326"/>
          </a:xfrm>
          <a:prstGeom prst="rect">
            <a:avLst/>
          </a:prstGeom>
        </p:spPr>
        <p:txBody>
          <a:bodyPr wrap="square">
            <a:spAutoFit/>
          </a:bodyPr>
          <a:lstStyle/>
          <a:p>
            <a:r>
              <a:rPr lang="lt-LT" dirty="0" smtClean="0">
                <a:solidFill>
                  <a:srgbClr val="000000"/>
                </a:solidFill>
                <a:latin typeface="Open Sans"/>
              </a:rPr>
              <a:t> </a:t>
            </a:r>
            <a:r>
              <a:rPr lang="lt-LT" b="1" dirty="0" err="1" smtClean="0">
                <a:solidFill>
                  <a:srgbClr val="000000"/>
                </a:solidFill>
                <a:latin typeface="Open Sans"/>
              </a:rPr>
              <a:t>Privalumai</a:t>
            </a:r>
            <a:r>
              <a:rPr lang="lt-LT" b="1" dirty="0" smtClean="0">
                <a:solidFill>
                  <a:srgbClr val="000000"/>
                </a:solidFill>
                <a:latin typeface="Open Sans"/>
              </a:rPr>
              <a:t>:</a:t>
            </a:r>
          </a:p>
          <a:p>
            <a:pPr>
              <a:buFont typeface="Arial" panose="020B0604020202020204" pitchFamily="34" charset="0"/>
              <a:buChar char="•"/>
            </a:pPr>
            <a:r>
              <a:rPr lang="lt-LT" dirty="0" smtClean="0">
                <a:solidFill>
                  <a:srgbClr val="000000"/>
                </a:solidFill>
                <a:latin typeface="Open Sans"/>
              </a:rPr>
              <a:t>Paprastas</a:t>
            </a:r>
            <a:r>
              <a:rPr lang="lt-LT" dirty="0">
                <a:solidFill>
                  <a:srgbClr val="000000"/>
                </a:solidFill>
                <a:latin typeface="Open Sans"/>
              </a:rPr>
              <a:t>, elegantiškas ir minimalistinis sprendimas tamsiuose ir blankiuose pastatuose;</a:t>
            </a:r>
          </a:p>
          <a:p>
            <a:pPr>
              <a:buFont typeface="Arial" panose="020B0604020202020204" pitchFamily="34" charset="0"/>
              <a:buChar char="•"/>
            </a:pPr>
            <a:r>
              <a:rPr lang="lt-LT" dirty="0">
                <a:solidFill>
                  <a:srgbClr val="000000"/>
                </a:solidFill>
                <a:latin typeface="Open Sans"/>
              </a:rPr>
              <a:t>Storas stiklas puikiai izoliuoja garsą;</a:t>
            </a:r>
          </a:p>
          <a:p>
            <a:pPr>
              <a:buFont typeface="Arial" panose="020B0604020202020204" pitchFamily="34" charset="0"/>
              <a:buChar char="•"/>
            </a:pPr>
            <a:r>
              <a:rPr lang="lt-LT" dirty="0" smtClean="0">
                <a:solidFill>
                  <a:srgbClr val="000000"/>
                </a:solidFill>
                <a:latin typeface="Open Sans"/>
              </a:rPr>
              <a:t>Stiklinės </a:t>
            </a:r>
            <a:r>
              <a:rPr lang="lt-LT" dirty="0">
                <a:solidFill>
                  <a:srgbClr val="000000"/>
                </a:solidFill>
                <a:latin typeface="Open Sans"/>
              </a:rPr>
              <a:t>grindys </a:t>
            </a:r>
            <a:r>
              <a:rPr lang="lt-LT" dirty="0" smtClean="0">
                <a:solidFill>
                  <a:srgbClr val="000000"/>
                </a:solidFill>
                <a:latin typeface="Open Sans"/>
              </a:rPr>
              <a:t>padidins </a:t>
            </a:r>
            <a:r>
              <a:rPr lang="lt-LT" dirty="0">
                <a:solidFill>
                  <a:srgbClr val="000000"/>
                </a:solidFill>
                <a:latin typeface="Open Sans"/>
              </a:rPr>
              <a:t>patalpose </a:t>
            </a:r>
            <a:r>
              <a:rPr lang="lt-LT" dirty="0" smtClean="0">
                <a:solidFill>
                  <a:srgbClr val="000000"/>
                </a:solidFill>
                <a:latin typeface="Open Sans"/>
              </a:rPr>
              <a:t>erdvę </a:t>
            </a:r>
            <a:r>
              <a:rPr lang="lt-LT" dirty="0">
                <a:solidFill>
                  <a:srgbClr val="000000"/>
                </a:solidFill>
                <a:latin typeface="Open Sans"/>
              </a:rPr>
              <a:t>ir užtikrins didesnį šviesos kiekį žemiau esančioje patalpoje;</a:t>
            </a:r>
          </a:p>
          <a:p>
            <a:pPr>
              <a:buFont typeface="Arial" panose="020B0604020202020204" pitchFamily="34" charset="0"/>
              <a:buChar char="•"/>
            </a:pPr>
            <a:r>
              <a:rPr lang="lt-LT" dirty="0">
                <a:solidFill>
                  <a:srgbClr val="000000"/>
                </a:solidFill>
                <a:latin typeface="Open Sans"/>
              </a:rPr>
              <a:t>Šilumos izoliacija komplektuojant stiklo paketą.</a:t>
            </a:r>
            <a:endParaRPr lang="lt-LT" b="0" i="0" dirty="0">
              <a:solidFill>
                <a:srgbClr val="000000"/>
              </a:solidFill>
              <a:effectLst/>
              <a:latin typeface="Open Sans"/>
            </a:endParaRPr>
          </a:p>
        </p:txBody>
      </p:sp>
    </p:spTree>
    <p:extLst>
      <p:ext uri="{BB962C8B-B14F-4D97-AF65-F5344CB8AC3E}">
        <p14:creationId xmlns:p14="http://schemas.microsoft.com/office/powerpoint/2010/main" val="767039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2000" dirty="0" smtClean="0"/>
              <a:t>EPD038 Pilkas </a:t>
            </a:r>
            <a:r>
              <a:rPr lang="lt-LT" sz="2000" dirty="0" err="1" smtClean="0"/>
              <a:t>Parrini</a:t>
            </a:r>
            <a:r>
              <a:rPr lang="lt-LT" sz="2000" dirty="0" smtClean="0"/>
              <a:t>                                  EPD antracito metalo</a:t>
            </a:r>
            <a:br>
              <a:rPr lang="lt-LT" sz="2000" dirty="0" smtClean="0"/>
            </a:br>
            <a:r>
              <a:rPr lang="lt-LT" sz="2000" dirty="0" smtClean="0"/>
              <a:t>marmuras                                                   rokas</a:t>
            </a:r>
            <a:br>
              <a:rPr lang="lt-LT" sz="2000" dirty="0" smtClean="0"/>
            </a:br>
            <a:r>
              <a:rPr lang="lt-LT" sz="2000" dirty="0" smtClean="0"/>
              <a:t>EGGER dizaino grindys                             EGGER </a:t>
            </a:r>
            <a:r>
              <a:rPr lang="lt-LT" sz="2000" dirty="0"/>
              <a:t>dizaino grindys </a:t>
            </a:r>
          </a:p>
        </p:txBody>
      </p:sp>
      <p:pic>
        <p:nvPicPr>
          <p:cNvPr id="3074" name="Picture 2" descr="https://pimmedia.egger.com/l/product/1476210/s/Detail/f/384x288/880449506511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0270" y="2399251"/>
            <a:ext cx="3493980" cy="30665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pimmedia.egger.com/l/product/1476195/s/Detail/f/384x288/88044949340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119" y="2399251"/>
            <a:ext cx="3535681" cy="306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190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b="1" i="1" dirty="0" smtClean="0"/>
              <a:t>Grindų dangų pavyzdžiai</a:t>
            </a:r>
            <a:endParaRPr lang="lt-LT" b="1" i="1" dirty="0"/>
          </a:p>
        </p:txBody>
      </p:sp>
      <p:sp>
        <p:nvSpPr>
          <p:cNvPr id="3" name="Turinio vietos rezervavimo ženklas 2"/>
          <p:cNvSpPr>
            <a:spLocks noGrp="1"/>
          </p:cNvSpPr>
          <p:nvPr>
            <p:ph idx="1"/>
          </p:nvPr>
        </p:nvSpPr>
        <p:spPr/>
        <p:txBody>
          <a:bodyPr/>
          <a:lstStyle/>
          <a:p>
            <a:pPr algn="just"/>
            <a:r>
              <a:rPr lang="lt-LT" dirty="0"/>
              <a:t>Šiandien galimybės parinkti </a:t>
            </a:r>
            <a:r>
              <a:rPr lang="lt-LT" dirty="0" smtClean="0"/>
              <a:t>namų </a:t>
            </a:r>
            <a:r>
              <a:rPr lang="lt-LT" dirty="0"/>
              <a:t>ar biuro grindis yra beveik neribotos. Pavyzdžiui, galite rinktis bet kokių formų ir praktiškai bet kokios spalvos plyteles arba lentas ir kloti jas daugybe kūrybiškų būdų, suformuodami mozaiką, šachmatų lentą ar kitokius raštus.</a:t>
            </a:r>
          </a:p>
          <a:p>
            <a:pPr algn="just"/>
            <a:r>
              <a:rPr lang="lt-LT" dirty="0"/>
              <a:t>Be to, dar padauginkite šiuos variantus iš daugybės jums prieinamų medžiagų rūšių. Šiame tekste ir norime sutelkti dėmesį būtent į grindų dangos medžiagas – aptarti pačias geriausias ir pateikti jų panaudojimą iliustruojančius vaizdus.</a:t>
            </a:r>
          </a:p>
          <a:p>
            <a:endParaRPr lang="lt-LT" dirty="0"/>
          </a:p>
        </p:txBody>
      </p:sp>
    </p:spTree>
    <p:extLst>
      <p:ext uri="{BB962C8B-B14F-4D97-AF65-F5344CB8AC3E}">
        <p14:creationId xmlns:p14="http://schemas.microsoft.com/office/powerpoint/2010/main" val="669484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30270" y="1053736"/>
            <a:ext cx="9603275" cy="957943"/>
          </a:xfrm>
        </p:spPr>
        <p:txBody>
          <a:bodyPr>
            <a:noAutofit/>
          </a:bodyPr>
          <a:lstStyle/>
          <a:p>
            <a:pPr algn="ctr"/>
            <a:r>
              <a:rPr lang="lt-LT" b="1" i="1" dirty="0"/>
              <a:t>Išvada</a:t>
            </a:r>
            <a:br>
              <a:rPr lang="lt-LT" b="1" i="1" dirty="0"/>
            </a:br>
            <a:endParaRPr lang="lt-LT" dirty="0"/>
          </a:p>
        </p:txBody>
      </p:sp>
      <p:sp>
        <p:nvSpPr>
          <p:cNvPr id="3" name="Turinio vietos rezervavimo ženklas 2"/>
          <p:cNvSpPr>
            <a:spLocks noGrp="1"/>
          </p:cNvSpPr>
          <p:nvPr>
            <p:ph idx="1"/>
          </p:nvPr>
        </p:nvSpPr>
        <p:spPr>
          <a:xfrm>
            <a:off x="1130270" y="1820091"/>
            <a:ext cx="9603275" cy="3979818"/>
          </a:xfrm>
        </p:spPr>
        <p:txBody>
          <a:bodyPr>
            <a:normAutofit lnSpcReduction="10000"/>
          </a:bodyPr>
          <a:lstStyle/>
          <a:p>
            <a:r>
              <a:rPr lang="lt-LT" dirty="0"/>
              <a:t>Tobula grindų danga, kuri būtų patikima, atspari vandeniui ir ugniai, nesunkiai įrengiama ir lengvai valoma, puikiai atrodytų ir būtų nebrangi, paprasčiausiai neegzistuoja. Galiausiai visuomet tenka rinktis atsižvelgus į svarbiausias dangos savybes. Tačiau nesvarbu, kokio tipo grindų dangą pasirinksite, tikrosios jos savybės priklausys nuo jūsų pasirinktos kokybės ir kainų kategorijos. Žinoma, vien tik pažvelgus į dangas sunku pasakyti, ką geriau rinktis – vinilo ar laminato grindis, ypač kai vinilo technologijos kasdien tobulėja ir dėl to ši danga tampa vis panašesnė į prabangiausias medžiagas. Galiausiai dėl didelio spalvų ir raštų pasirinkimo net ir nebrangi danga gali puikiai atrodyti jūsų namuose, juk grožį</a:t>
            </a:r>
            <a:r>
              <a:rPr lang="lt-LT" i="1" dirty="0"/>
              <a:t> </a:t>
            </a:r>
            <a:r>
              <a:rPr lang="lt-LT" dirty="0"/>
              <a:t>kiekvienas suprantame savaip</a:t>
            </a:r>
            <a:r>
              <a:rPr lang="lt-LT" i="1" dirty="0"/>
              <a:t>.</a:t>
            </a:r>
            <a:endParaRPr lang="lt-LT" dirty="0"/>
          </a:p>
          <a:p>
            <a:endParaRPr lang="lt-LT" dirty="0"/>
          </a:p>
        </p:txBody>
      </p:sp>
    </p:spTree>
    <p:extLst>
      <p:ext uri="{BB962C8B-B14F-4D97-AF65-F5344CB8AC3E}">
        <p14:creationId xmlns:p14="http://schemas.microsoft.com/office/powerpoint/2010/main" val="1964686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30270" y="879566"/>
            <a:ext cx="9603275" cy="600891"/>
          </a:xfrm>
        </p:spPr>
        <p:txBody>
          <a:bodyPr>
            <a:normAutofit fontScale="90000"/>
          </a:bodyPr>
          <a:lstStyle/>
          <a:p>
            <a:pPr algn="ctr"/>
            <a:r>
              <a:rPr lang="lt-LT" b="1" i="1" dirty="0" err="1"/>
              <a:t>Kietmedžio</a:t>
            </a:r>
            <a:r>
              <a:rPr lang="lt-LT" b="1" dirty="0"/>
              <a:t> grindys</a:t>
            </a:r>
            <a:br>
              <a:rPr lang="lt-LT" b="1" dirty="0"/>
            </a:br>
            <a:endParaRPr lang="lt-LT" dirty="0"/>
          </a:p>
        </p:txBody>
      </p:sp>
      <p:sp>
        <p:nvSpPr>
          <p:cNvPr id="3" name="Turinio vietos rezervavimo ženklas 2"/>
          <p:cNvSpPr>
            <a:spLocks noGrp="1"/>
          </p:cNvSpPr>
          <p:nvPr>
            <p:ph idx="1"/>
          </p:nvPr>
        </p:nvSpPr>
        <p:spPr>
          <a:xfrm>
            <a:off x="453006" y="1384662"/>
            <a:ext cx="11341915" cy="4685211"/>
          </a:xfrm>
        </p:spPr>
        <p:txBody>
          <a:bodyPr>
            <a:normAutofit/>
          </a:bodyPr>
          <a:lstStyle/>
          <a:p>
            <a:pPr algn="just"/>
            <a:r>
              <a:rPr lang="lt-LT" sz="1800" dirty="0"/>
              <a:t>Kitaip negu tampriosios dangos, </a:t>
            </a:r>
            <a:r>
              <a:rPr lang="lt-LT" sz="1800" dirty="0" err="1"/>
              <a:t>kietmedžio</a:t>
            </a:r>
            <a:r>
              <a:rPr lang="lt-LT" sz="1800" dirty="0"/>
              <a:t> grindys gaminamos iš natūralios medienos. Grindų lentos išpjaunamos iš vieno medienos gabalo. Kaip ir dauguma grindų dangos rūšių šios lentos gali būti įvairiausių formų ir tipų. Populiariausia išlieka ąžuolo, klevo, beržo arba riešutmedžio mediena. Tai – viena seniausių ir populiariausių grindų dangos rūšių. Visuotinai žinoma, kad aukštos kokybės lapuočių mediena gali sukurti prabangos efektą, nes šių grindų savybes įrodė šimtmečiai, jos nepaprastai patvarios ir lengvai valomos. Kitas privalumas yra tai, kad net jeigu jums pavyks kažkaip šias grindis nudėvėti, galėsite atnaujinti jų paviršių tiek kartų, kiek reikės, ir jos vėl atrodys visiškai naujos.</a:t>
            </a:r>
          </a:p>
          <a:p>
            <a:pPr algn="just"/>
            <a:r>
              <a:rPr lang="lt-LT" sz="1800" dirty="0"/>
              <a:t>Natūralu, kad geriausi dalykai gyvenime nėra pigūs, taigi ir </a:t>
            </a:r>
            <a:r>
              <a:rPr lang="lt-LT" sz="1800" dirty="0" err="1"/>
              <a:t>kietmedžio</a:t>
            </a:r>
            <a:r>
              <a:rPr lang="lt-LT" sz="1800" dirty="0"/>
              <a:t> grindys gali būti gana brangios, ypač kalbant apie jų įrengimo, kuris yra sudėtingesnis negu su kitų rūšių grindų, kainą. Dar vienas </a:t>
            </a:r>
            <a:r>
              <a:rPr lang="lt-LT" sz="1800" dirty="0" err="1"/>
              <a:t>kietmedžio</a:t>
            </a:r>
            <a:r>
              <a:rPr lang="lt-LT" sz="1800" dirty="0"/>
              <a:t> grindų trūkumas yra tai, kad kai kurių rūšių mediena laikui bėgant tamsėja arba gali plėstis ir trauktis dėl temperatūros svyravimų.</a:t>
            </a:r>
          </a:p>
          <a:p>
            <a:r>
              <a:rPr lang="lt-LT" dirty="0">
                <a:hlinkClick r:id="rId2"/>
              </a:rPr>
              <a:t>https://www.kork.lt/medines-grindys</a:t>
            </a:r>
            <a:r>
              <a:rPr lang="lt-LT" dirty="0" smtClean="0">
                <a:hlinkClick r:id="rId2"/>
              </a:rPr>
              <a:t>/</a:t>
            </a:r>
            <a:endParaRPr lang="lt-LT" dirty="0" smtClean="0"/>
          </a:p>
          <a:p>
            <a:endParaRPr lang="lt-LT" dirty="0"/>
          </a:p>
        </p:txBody>
      </p:sp>
    </p:spTree>
    <p:extLst>
      <p:ext uri="{BB962C8B-B14F-4D97-AF65-F5344CB8AC3E}">
        <p14:creationId xmlns:p14="http://schemas.microsoft.com/office/powerpoint/2010/main" val="2443156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1800" dirty="0" smtClean="0"/>
              <a:t>                                 Parketlentės                                                        Grindinės lentos</a:t>
            </a:r>
            <a:br>
              <a:rPr lang="lt-LT" sz="1800" dirty="0" smtClean="0"/>
            </a:br>
            <a:r>
              <a:rPr lang="lt-LT" sz="1800" dirty="0" smtClean="0"/>
              <a:t>                                   </a:t>
            </a:r>
            <a:r>
              <a:rPr lang="lt-LT" sz="1800" dirty="0" err="1" smtClean="0"/>
              <a:t>Rustic</a:t>
            </a:r>
            <a:r>
              <a:rPr lang="lt-LT" sz="1800" dirty="0" smtClean="0"/>
              <a:t> A/B                                                           Suomiška eglė  </a:t>
            </a:r>
            <a:endParaRPr lang="lt-LT" sz="1800" dirty="0"/>
          </a:p>
        </p:txBody>
      </p:sp>
      <p:pic>
        <p:nvPicPr>
          <p:cNvPr id="6150" name="Picture 6" descr="https://www.staki.lt/Image.php?p=/309/light-white_1686723230.web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0271" y="2171701"/>
            <a:ext cx="2896445" cy="297914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www.staki.lt/Image.php?p=/340/ebony-oil-brushed_1686722406.web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996" y="2171701"/>
            <a:ext cx="2902592" cy="2979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ejbaltic.lt/wp-content/uploads/2024/04/ELZE-scal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1256" y="2171701"/>
            <a:ext cx="3117669" cy="2979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444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30270" y="953325"/>
            <a:ext cx="9603275" cy="690918"/>
          </a:xfrm>
        </p:spPr>
        <p:txBody>
          <a:bodyPr>
            <a:normAutofit fontScale="90000"/>
          </a:bodyPr>
          <a:lstStyle/>
          <a:p>
            <a:pPr algn="ctr"/>
            <a:r>
              <a:rPr lang="lt-LT" b="1" i="1" dirty="0"/>
              <a:t>Kamštinė</a:t>
            </a:r>
            <a:r>
              <a:rPr lang="lt-LT" b="1" dirty="0"/>
              <a:t> danga</a:t>
            </a:r>
            <a:br>
              <a:rPr lang="lt-LT" b="1" dirty="0"/>
            </a:br>
            <a:endParaRPr lang="lt-LT" dirty="0"/>
          </a:p>
        </p:txBody>
      </p:sp>
      <p:sp>
        <p:nvSpPr>
          <p:cNvPr id="3" name="Turinio vietos rezervavimo ženklas 2"/>
          <p:cNvSpPr>
            <a:spLocks noGrp="1"/>
          </p:cNvSpPr>
          <p:nvPr>
            <p:ph idx="1"/>
          </p:nvPr>
        </p:nvSpPr>
        <p:spPr>
          <a:xfrm>
            <a:off x="419450" y="1803633"/>
            <a:ext cx="11333526" cy="3976382"/>
          </a:xfrm>
        </p:spPr>
        <p:txBody>
          <a:bodyPr>
            <a:normAutofit lnSpcReduction="10000"/>
          </a:bodyPr>
          <a:lstStyle/>
          <a:p>
            <a:pPr algn="just"/>
            <a:r>
              <a:rPr lang="lt-LT" dirty="0"/>
              <a:t>Kamštinė danga yra viena iš ekologiškiausių dangų, nes jos gamintojai gali naudoti tik žievę, ir nereikia nukirsti paties medžio. Ši grindų dangos rūšis yra ne tik atspari ugniai, bet ir viena iš patvariausių, įbrėžimai ant jos paviršiaus beveik nematomi. Jų natūrali išvaizda nėra klaidinanti, be to, tokiomis grindimis šilta vaikščioti net ir šaltuoju sezonu. Deja, kamštinės grindys yra gana nepigios, jas reikia dažnai prižiūrėti, siekiant užtikrinti, kad jos išliktų nepralaidžios vandeniui ir neatsirastų dėmių. </a:t>
            </a:r>
            <a:r>
              <a:rPr lang="lt-LT" dirty="0" smtClean="0"/>
              <a:t>Tokios </a:t>
            </a:r>
            <a:r>
              <a:rPr lang="lt-LT" dirty="0"/>
              <a:t>grindys geriausiai tinka kambariuose, kuriuose stovi sunkūs baldai, intensyviai vaikštoma ir jei ant grindų retai pateks skysčių</a:t>
            </a:r>
            <a:r>
              <a:rPr lang="lt-LT" dirty="0" smtClean="0"/>
              <a:t>.</a:t>
            </a:r>
          </a:p>
          <a:p>
            <a:pPr algn="just"/>
            <a:r>
              <a:rPr lang="lt-LT" dirty="0">
                <a:hlinkClick r:id="rId2"/>
              </a:rPr>
              <a:t>https://www.kork.lt/project-category/kamstines-grindys</a:t>
            </a:r>
            <a:r>
              <a:rPr lang="lt-LT" dirty="0" smtClean="0">
                <a:hlinkClick r:id="rId2"/>
              </a:rPr>
              <a:t>/</a:t>
            </a:r>
            <a:endParaRPr lang="lt-LT" dirty="0" smtClean="0"/>
          </a:p>
          <a:p>
            <a:pPr algn="just"/>
            <a:r>
              <a:rPr lang="lt-LT" dirty="0">
                <a:hlinkClick r:id="rId3"/>
              </a:rPr>
              <a:t>https://www.kork.lt/kamstines-grindys</a:t>
            </a:r>
            <a:r>
              <a:rPr lang="lt-LT" dirty="0" smtClean="0">
                <a:hlinkClick r:id="rId3"/>
              </a:rPr>
              <a:t>/</a:t>
            </a:r>
            <a:endParaRPr lang="lt-LT" dirty="0" smtClean="0"/>
          </a:p>
          <a:p>
            <a:pPr algn="just"/>
            <a:endParaRPr lang="lt-LT" dirty="0"/>
          </a:p>
        </p:txBody>
      </p:sp>
    </p:spTree>
    <p:extLst>
      <p:ext uri="{BB962C8B-B14F-4D97-AF65-F5344CB8AC3E}">
        <p14:creationId xmlns:p14="http://schemas.microsoft.com/office/powerpoint/2010/main" val="3846238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30270" y="870857"/>
            <a:ext cx="9603275" cy="618308"/>
          </a:xfrm>
        </p:spPr>
        <p:txBody>
          <a:bodyPr>
            <a:normAutofit fontScale="90000"/>
          </a:bodyPr>
          <a:lstStyle/>
          <a:p>
            <a:pPr algn="ctr"/>
            <a:r>
              <a:rPr lang="lt-LT" b="1" i="1" dirty="0"/>
              <a:t>Laminatas</a:t>
            </a:r>
            <a:r>
              <a:rPr lang="lt-LT" b="1" dirty="0"/>
              <a:t/>
            </a:r>
            <a:br>
              <a:rPr lang="lt-LT" b="1" dirty="0"/>
            </a:br>
            <a:endParaRPr lang="lt-LT" dirty="0"/>
          </a:p>
        </p:txBody>
      </p:sp>
      <p:sp>
        <p:nvSpPr>
          <p:cNvPr id="3" name="Turinio vietos rezervavimo ženklas 2"/>
          <p:cNvSpPr>
            <a:spLocks noGrp="1"/>
          </p:cNvSpPr>
          <p:nvPr>
            <p:ph idx="1"/>
          </p:nvPr>
        </p:nvSpPr>
        <p:spPr>
          <a:xfrm>
            <a:off x="427840" y="1551963"/>
            <a:ext cx="11232858" cy="4437775"/>
          </a:xfrm>
        </p:spPr>
        <p:txBody>
          <a:bodyPr>
            <a:normAutofit fontScale="92500"/>
          </a:bodyPr>
          <a:lstStyle/>
          <a:p>
            <a:pPr algn="just"/>
            <a:r>
              <a:rPr lang="lt-LT" dirty="0"/>
              <a:t>Grindų laminatą sudaro keli sintetinės medžiagos sluoksniai ant medžio drožlių plokštės pagrindo, o viršuje – plastiko sluoksniu padengta fotografija, kuri imituoja kitas medžiagas, dažniausiai medieną arba akmenį. Pasitelkus šiuolaikines technologijas pagamintų laminato grindų iš pirmo žvilgsnio praktiškai neįmanoma atskirti nuo natūralių </a:t>
            </a:r>
            <a:r>
              <a:rPr lang="lt-LT" dirty="0" err="1"/>
              <a:t>kietmedžio</a:t>
            </a:r>
            <a:r>
              <a:rPr lang="lt-LT" dirty="0"/>
              <a:t> arba akmeninių grindų, tačiau jos daug pigesnės. Per pastaruosius kelis dešimtmečius laminuota grindų danga tampa vis populiaresnė buityje ir savarankiškos statybos projektuose daugiausia dėl nesudėtingos priežiūros, didelio atsparumo įbrėžimams ir ugniai bei ekonomiškumo. Kadangi paviršių sudaro fotografijos, tokios grindys gali būti visų įsivaizduojamų spalvų ir formų. Didžiausias trūkumas yra tai, kad laminato grindų negalima taip lengvai atnaujinti kaip </a:t>
            </a:r>
            <a:r>
              <a:rPr lang="lt-LT" dirty="0" err="1"/>
              <a:t>kietmedžio</a:t>
            </a:r>
            <a:r>
              <a:rPr lang="lt-LT" dirty="0"/>
              <a:t> grindų, nes jų negalima šlifuoti ir padengti iš naujo. Galiausiai, nors jos ir puikiai imituoja medines ar akmenines grindis, jos visgi yra „netikros</a:t>
            </a:r>
            <a:r>
              <a:rPr lang="lt-LT" dirty="0" smtClean="0"/>
              <a:t>“.</a:t>
            </a:r>
          </a:p>
          <a:p>
            <a:pPr algn="just"/>
            <a:r>
              <a:rPr lang="lt-LT" dirty="0">
                <a:hlinkClick r:id="rId2"/>
              </a:rPr>
              <a:t>https://</a:t>
            </a:r>
            <a:r>
              <a:rPr lang="lt-LT" dirty="0" smtClean="0">
                <a:hlinkClick r:id="rId2"/>
              </a:rPr>
              <a:t>gerosgrindys.lt/27-grindu-lenta-1-os-juostos</a:t>
            </a:r>
            <a:endParaRPr lang="lt-LT" dirty="0" smtClean="0"/>
          </a:p>
          <a:p>
            <a:pPr algn="just"/>
            <a:endParaRPr lang="lt-LT" dirty="0"/>
          </a:p>
        </p:txBody>
      </p:sp>
    </p:spTree>
    <p:extLst>
      <p:ext uri="{BB962C8B-B14F-4D97-AF65-F5344CB8AC3E}">
        <p14:creationId xmlns:p14="http://schemas.microsoft.com/office/powerpoint/2010/main" val="202503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1400" b="1" dirty="0" smtClean="0"/>
              <a:t> EL Natūralus Viktorijos                       EL1004 Natūrali Šefildo                         EL1001 Pilkas </a:t>
            </a:r>
            <a:r>
              <a:rPr lang="lt-LT" sz="1400" b="1" dirty="0" err="1" smtClean="0"/>
              <a:t>Berdalo</a:t>
            </a:r>
            <a:r>
              <a:rPr lang="lt-LT" sz="1400" b="1" dirty="0" smtClean="0"/>
              <a:t/>
            </a:r>
            <a:br>
              <a:rPr lang="lt-LT" sz="1400" b="1" dirty="0" smtClean="0"/>
            </a:br>
            <a:r>
              <a:rPr lang="lt-LT" sz="1400" b="1" dirty="0" smtClean="0"/>
              <a:t> ąžuolas                                               akacija                                                   ąžuolas</a:t>
            </a:r>
            <a:br>
              <a:rPr lang="lt-LT" sz="1400" b="1" dirty="0" smtClean="0"/>
            </a:br>
            <a:r>
              <a:rPr lang="lt-LT" sz="1400" b="1" dirty="0" smtClean="0"/>
              <a:t> laminato grindys                               EGGER laminato grindys                      EGGER </a:t>
            </a:r>
            <a:r>
              <a:rPr lang="lt-LT" sz="1400" b="1" dirty="0"/>
              <a:t>laminato grindys</a:t>
            </a:r>
            <a:r>
              <a:rPr lang="lt-LT" sz="1400" b="1" dirty="0" smtClean="0"/>
              <a:t/>
            </a:r>
            <a:br>
              <a:rPr lang="lt-LT" sz="1400" b="1" dirty="0" smtClean="0"/>
            </a:br>
            <a:endParaRPr lang="lt-LT" sz="1400" b="1" dirty="0"/>
          </a:p>
        </p:txBody>
      </p:sp>
      <p:pic>
        <p:nvPicPr>
          <p:cNvPr id="4" name="Picture 2" descr="https://pimmedia.egger.com/l/product/1683898/s/Detail/f/384x288/885197491407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6680" y="2171700"/>
            <a:ext cx="2491530" cy="250096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pimmedia.egger.com/l/product/1667291/s/Detail/f/384x288/88519764869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494" y="2171700"/>
            <a:ext cx="2499920" cy="25009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pimmedia.egger.com/l/product/1667184/s/Detail/f/384x288/8851975897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9031" y="2171700"/>
            <a:ext cx="2676088" cy="250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73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30270" y="953325"/>
            <a:ext cx="9603275" cy="623806"/>
          </a:xfrm>
        </p:spPr>
        <p:txBody>
          <a:bodyPr>
            <a:normAutofit fontScale="90000"/>
          </a:bodyPr>
          <a:lstStyle/>
          <a:p>
            <a:pPr algn="ctr"/>
            <a:r>
              <a:rPr lang="lt-LT" b="1" i="1" dirty="0"/>
              <a:t>Vinilo danga</a:t>
            </a:r>
            <a:br>
              <a:rPr lang="lt-LT" b="1" i="1" dirty="0"/>
            </a:br>
            <a:endParaRPr lang="lt-LT" i="1" dirty="0"/>
          </a:p>
        </p:txBody>
      </p:sp>
      <p:sp>
        <p:nvSpPr>
          <p:cNvPr id="3" name="Turinio vietos rezervavimo ženklas 2"/>
          <p:cNvSpPr>
            <a:spLocks noGrp="1"/>
          </p:cNvSpPr>
          <p:nvPr>
            <p:ph idx="1"/>
          </p:nvPr>
        </p:nvSpPr>
        <p:spPr>
          <a:xfrm>
            <a:off x="318782" y="1468073"/>
            <a:ext cx="11551640" cy="4655890"/>
          </a:xfrm>
        </p:spPr>
        <p:txBody>
          <a:bodyPr>
            <a:normAutofit/>
          </a:bodyPr>
          <a:lstStyle/>
          <a:p>
            <a:pPr algn="just"/>
            <a:r>
              <a:rPr lang="lt-LT" sz="1800" dirty="0"/>
              <a:t>Kalbant apie vinilo grindis pirmiausia reikėtų paminėti, kuo jos skiriasi nuo laminato, nes daugelis žmonių, kurių žinios apie grindų dangos rūšis nėra labai išsamios, gali jas supainioti. Tiesa, abiem šių dangų rūšims naudojami šiuolaikiniai spausdinimo metodai, siekiant imituoti tokias medžiagas kaip mediena ir akmuo, tačiau laminuotos grindų dangos pagrindą sudaro daugiausia tikra mediena, o vinilo dangos – plastikas. Dėl šių priežasčių abiejų rūšių danga yra nebrangi ir jų kaina patenka į tą patį nedidelių kainų intervalą. Panašiai kaip ir laminatą, vinilo dangą lengva pakloti, nors ją reikia priklijuoti arba prikalti. Didžiausias vinilo dangos (ypač naujausios, vadinamosios „prabangios“ vinilo dangos) privalumas, palyginti su laminatu, yra tai, kad vinilas labai atsparus vandeniui. Taigi akivaizdu, kad šią dangą verta rinktis vonios kambariui ir kitoms patalpoms, kuriuose ant grindų dažnai išsilieja skysčių. </a:t>
            </a:r>
            <a:r>
              <a:rPr lang="lt-LT" sz="1800" dirty="0" smtClean="0"/>
              <a:t>Vinilo </a:t>
            </a:r>
            <a:r>
              <a:rPr lang="lt-LT" sz="1800" dirty="0"/>
              <a:t>danga yra gerokai kietesnė, šaltesnė ir atrodo ne taip gražiai kaip laminatas, todėl žmonės kitoms patalpoms dažniausiai renkasi iš medienos pagamintą dangą</a:t>
            </a:r>
            <a:r>
              <a:rPr lang="lt-LT" sz="1800" dirty="0" smtClean="0"/>
              <a:t>.</a:t>
            </a:r>
          </a:p>
          <a:p>
            <a:pPr algn="just"/>
            <a:r>
              <a:rPr lang="lt-LT" sz="1800" dirty="0">
                <a:hlinkClick r:id="rId2"/>
              </a:rPr>
              <a:t>https://</a:t>
            </a:r>
            <a:r>
              <a:rPr lang="lt-LT" sz="1800" dirty="0" smtClean="0">
                <a:hlinkClick r:id="rId2"/>
              </a:rPr>
              <a:t>gerosgrindys.lt/35-vinilo-grindys-akmuo-betonas</a:t>
            </a:r>
            <a:endParaRPr lang="lt-LT" sz="1800" dirty="0" smtClean="0"/>
          </a:p>
          <a:p>
            <a:pPr algn="just"/>
            <a:endParaRPr lang="lt-LT" sz="1800" dirty="0"/>
          </a:p>
        </p:txBody>
      </p:sp>
    </p:spTree>
    <p:extLst>
      <p:ext uri="{BB962C8B-B14F-4D97-AF65-F5344CB8AC3E}">
        <p14:creationId xmlns:p14="http://schemas.microsoft.com/office/powerpoint/2010/main" val="301968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130270" y="953324"/>
            <a:ext cx="9603275" cy="716085"/>
          </a:xfrm>
        </p:spPr>
        <p:txBody>
          <a:bodyPr>
            <a:normAutofit fontScale="90000"/>
          </a:bodyPr>
          <a:lstStyle/>
          <a:p>
            <a:pPr algn="ctr"/>
            <a:r>
              <a:rPr lang="lt-LT" b="1" i="1" dirty="0"/>
              <a:t>Keraminės arba porcelianinės grindys</a:t>
            </a:r>
            <a:r>
              <a:rPr lang="lt-LT" b="1" dirty="0"/>
              <a:t/>
            </a:r>
            <a:br>
              <a:rPr lang="lt-LT" b="1" dirty="0"/>
            </a:br>
            <a:endParaRPr lang="lt-LT" dirty="0"/>
          </a:p>
        </p:txBody>
      </p:sp>
      <p:sp>
        <p:nvSpPr>
          <p:cNvPr id="3" name="Turinio vietos rezervavimo ženklas 2"/>
          <p:cNvSpPr>
            <a:spLocks noGrp="1"/>
          </p:cNvSpPr>
          <p:nvPr>
            <p:ph idx="1"/>
          </p:nvPr>
        </p:nvSpPr>
        <p:spPr>
          <a:xfrm>
            <a:off x="293616" y="1585519"/>
            <a:ext cx="11383860" cy="4345498"/>
          </a:xfrm>
        </p:spPr>
        <p:txBody>
          <a:bodyPr>
            <a:normAutofit lnSpcReduction="10000"/>
          </a:bodyPr>
          <a:lstStyle/>
          <a:p>
            <a:pPr algn="just"/>
            <a:r>
              <a:rPr lang="lt-LT" dirty="0"/>
              <a:t>Dažniausiai keraminės arba porcelianinės grindys yra sudarytos iš atitinkamų plytelių. Tokių grindų jau ne vieną šimtmetį galima aptikti visame pasaulyje. Didžiausias jų privalumas yra tai, kad šios grindys labai patvarios, jas lengva valyti, nuo jų ypač lengvai pašalinamos dėmės. Kokybiškos plytelės namams suteikia elegancijos. Kita vertus, tai nėra pati patogiausia grindų danga – ant tokių grindų nukritusios lėkštės, puodeliai ir stiklinės greičiausiai suduš. Galiausiai žiemą porcelianas būna gana šaltas, tad jūsų kojos gali sušalti tiesiog vaikščiojant po namus. </a:t>
            </a:r>
            <a:r>
              <a:rPr lang="lt-LT" dirty="0" smtClean="0"/>
              <a:t>Tai </a:t>
            </a:r>
            <a:r>
              <a:rPr lang="lt-LT" dirty="0"/>
              <a:t>geras ir </a:t>
            </a:r>
            <a:r>
              <a:rPr lang="lt-LT" dirty="0" err="1"/>
              <a:t>pragmatiškas</a:t>
            </a:r>
            <a:r>
              <a:rPr lang="lt-LT" dirty="0"/>
              <a:t> sprendimas jūsų grindims, tačiau svečiai jas pamatę nenustebs, nebent būsite labai kūrybingi jas įrengdami</a:t>
            </a:r>
            <a:r>
              <a:rPr lang="lt-LT" dirty="0" smtClean="0"/>
              <a:t>.</a:t>
            </a:r>
          </a:p>
          <a:p>
            <a:pPr algn="just"/>
            <a:r>
              <a:rPr lang="lt-LT" dirty="0">
                <a:hlinkClick r:id="rId2"/>
              </a:rPr>
              <a:t>http://lt.hanse-tile.com/floor-tile/ceramic-floor-tile</a:t>
            </a:r>
            <a:r>
              <a:rPr lang="lt-LT" dirty="0" smtClean="0">
                <a:hlinkClick r:id="rId2"/>
              </a:rPr>
              <a:t>/</a:t>
            </a:r>
            <a:endParaRPr lang="lt-LT" dirty="0" smtClean="0"/>
          </a:p>
          <a:p>
            <a:pPr algn="just"/>
            <a:r>
              <a:rPr lang="lt-LT" dirty="0">
                <a:hlinkClick r:id="rId3"/>
              </a:rPr>
              <a:t>http://lt.hanse-tile.com/floor-tile/porcelain-floor-tile</a:t>
            </a:r>
            <a:r>
              <a:rPr lang="lt-LT" dirty="0" smtClean="0">
                <a:hlinkClick r:id="rId3"/>
              </a:rPr>
              <a:t>/</a:t>
            </a:r>
            <a:endParaRPr lang="lt-LT" dirty="0" smtClean="0"/>
          </a:p>
          <a:p>
            <a:pPr algn="just"/>
            <a:endParaRPr lang="lt-LT" dirty="0"/>
          </a:p>
        </p:txBody>
      </p:sp>
    </p:spTree>
    <p:extLst>
      <p:ext uri="{BB962C8B-B14F-4D97-AF65-F5344CB8AC3E}">
        <p14:creationId xmlns:p14="http://schemas.microsoft.com/office/powerpoint/2010/main" val="58179274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TM10001114[[fn=Galerija]]</Template>
  <TotalTime>150</TotalTime>
  <Words>1626</Words>
  <Application>Microsoft Office PowerPoint</Application>
  <PresentationFormat>Plačiaekranė</PresentationFormat>
  <Paragraphs>68</Paragraphs>
  <Slides>20</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20</vt:i4>
      </vt:variant>
    </vt:vector>
  </HeadingPairs>
  <TitlesOfParts>
    <vt:vector size="24" baseType="lpstr">
      <vt:lpstr>Arial</vt:lpstr>
      <vt:lpstr>Century Gothic</vt:lpstr>
      <vt:lpstr>Open Sans</vt:lpstr>
      <vt:lpstr>Gallery</vt:lpstr>
      <vt:lpstr>Dekoratyvinių grindų </vt:lpstr>
      <vt:lpstr>Grindų dangų pavyzdžiai</vt:lpstr>
      <vt:lpstr>Kietmedžio grindys </vt:lpstr>
      <vt:lpstr>                                 Parketlentės                                                        Grindinės lentos                                    Rustic A/B                                                           Suomiška eglė  </vt:lpstr>
      <vt:lpstr>Kamštinė danga </vt:lpstr>
      <vt:lpstr>Laminatas </vt:lpstr>
      <vt:lpstr> EL Natūralus Viktorijos                       EL1004 Natūrali Šefildo                         EL1001 Pilkas Berdalo  ąžuolas                                               akacija                                                   ąžuolas  laminato grindys                               EGGER laminato grindys                      EGGER laminato grindys </vt:lpstr>
      <vt:lpstr>Vinilo danga </vt:lpstr>
      <vt:lpstr>Keraminės arba porcelianinės grindys </vt:lpstr>
      <vt:lpstr>Akmeninės grindys </vt:lpstr>
      <vt:lpstr>Natūralaus akmens grindys</vt:lpstr>
      <vt:lpstr>Kilimai </vt:lpstr>
      <vt:lpstr>Poliruoto betono (Béton Ciré) grindys </vt:lpstr>
      <vt:lpstr>Tai dar ne viskas!</vt:lpstr>
      <vt:lpstr>Bambuko grindys interjere</vt:lpstr>
      <vt:lpstr>Mūrinių grindų apžvalga: Pliusai ir minusai </vt:lpstr>
      <vt:lpstr>Stiklinės grindys </vt:lpstr>
      <vt:lpstr>Stiklinės grindys </vt:lpstr>
      <vt:lpstr>EPD038 Pilkas Parrini                                  EPD antracito metalo marmuras                                                   rokas EGGER dizaino grindys                             EGGER dizaino grindys </vt:lpstr>
      <vt:lpstr>Išvada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Dekoratyvinių grindų </dc:title>
  <dc:creator>Roma</dc:creator>
  <cp:lastModifiedBy>Roma</cp:lastModifiedBy>
  <cp:revision>50</cp:revision>
  <dcterms:created xsi:type="dcterms:W3CDTF">2025-01-20T13:37:00Z</dcterms:created>
  <dcterms:modified xsi:type="dcterms:W3CDTF">2025-01-21T09:53:53Z</dcterms:modified>
</cp:coreProperties>
</file>