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0" r:id="rId4"/>
    <p:sldId id="262" r:id="rId5"/>
    <p:sldId id="261" r:id="rId6"/>
    <p:sldId id="264"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lt-LT" smtClean="0"/>
              <a:t>Spustelėję redag. ruoš. pavad. stilių</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vadinima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12/20/2024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siūlymas su antrašt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lt-LT" smtClean="0"/>
              <a:t>Spustelėję redag. ruoš. pavad. stilių</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12/20/2024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ortelės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lt-LT" smtClean="0"/>
              <a:t>Spustelėję redag. ruoš. pavad. stilių</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12/20/2024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asiūlymo pavadinimas kortelės">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lt-LT" smtClean="0"/>
              <a:t>Spustelėję redag. ruoš. pavad. stilių</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12/20/2024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rba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lt-LT" smtClean="0"/>
              <a:t>Spustelėję redag. ruoš. pavad. stilių</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12/20/2024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Vertical Text Placeholder 2"/>
          <p:cNvSpPr>
            <a:spLocks noGrp="1"/>
          </p:cNvSpPr>
          <p:nvPr>
            <p:ph type="body" orient="vert" idx="1"/>
          </p:nvPr>
        </p:nvSpPr>
        <p:spPr/>
        <p:txBody>
          <a:bodyPr vert="eaVert" ancho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lt-LT" smtClean="0"/>
              <a:t>Spustelėję redag. ruoš. pavad. stilių</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12/20/2024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lt-LT" smtClean="0"/>
              <a:t>Spustelėję redag. ruoš. pavad. stilių</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lt-LT" smtClean="0"/>
              <a:t>Spustelėję redag. ruoš. pavad. stilių</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lt-LT" smtClean="0"/>
              <a:t>Spustelėję redag. ruoš. pavad. stilių</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12/20/2024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lt-LT" smtClean="0"/>
              <a:t>Spustelėję redag. ruoš. pavad. stilių</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t-LT" smtClean="0"/>
              <a:t>Spustelėkite piktogr. norėdami įtraukti pav.</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12/20/2024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lt-LT" smtClean="0"/>
              <a:t>Spustelėję redag. ruoš. pavad. stilių</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12/20/2024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a:xfrm>
            <a:off x="2589213" y="2514600"/>
            <a:ext cx="8915399" cy="1067499"/>
          </a:xfrm>
        </p:spPr>
        <p:txBody>
          <a:bodyPr>
            <a:normAutofit/>
          </a:bodyPr>
          <a:lstStyle/>
          <a:p>
            <a:pPr algn="ctr"/>
            <a:r>
              <a:rPr lang="lt-LT" sz="4000" b="1" i="1" dirty="0" smtClean="0">
                <a:latin typeface="Times New Roman" panose="02020603050405020304" pitchFamily="18" charset="0"/>
                <a:cs typeface="Times New Roman" panose="02020603050405020304" pitchFamily="18" charset="0"/>
              </a:rPr>
              <a:t>Firminio stiliaus objektai</a:t>
            </a:r>
            <a:endParaRPr lang="lt-LT" sz="4000" b="1" i="1" dirty="0">
              <a:latin typeface="Times New Roman" panose="02020603050405020304" pitchFamily="18" charset="0"/>
              <a:cs typeface="Times New Roman" panose="02020603050405020304" pitchFamily="18" charset="0"/>
            </a:endParaRPr>
          </a:p>
        </p:txBody>
      </p:sp>
      <p:sp>
        <p:nvSpPr>
          <p:cNvPr id="3" name="Antrinis pavadinimas 2"/>
          <p:cNvSpPr>
            <a:spLocks noGrp="1"/>
          </p:cNvSpPr>
          <p:nvPr>
            <p:ph type="subTitle" idx="1"/>
          </p:nvPr>
        </p:nvSpPr>
        <p:spPr>
          <a:xfrm flipV="1">
            <a:off x="2589213" y="5903662"/>
            <a:ext cx="8915399" cy="45719"/>
          </a:xfrm>
        </p:spPr>
        <p:txBody>
          <a:bodyPr>
            <a:normAutofit fontScale="25000" lnSpcReduction="20000"/>
          </a:bodyPr>
          <a:lstStyle/>
          <a:p>
            <a:endParaRPr lang="lt-LT" dirty="0"/>
          </a:p>
        </p:txBody>
      </p:sp>
    </p:spTree>
    <p:extLst>
      <p:ext uri="{BB962C8B-B14F-4D97-AF65-F5344CB8AC3E}">
        <p14:creationId xmlns:p14="http://schemas.microsoft.com/office/powerpoint/2010/main" val="1599863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684477" y="201337"/>
            <a:ext cx="8820135" cy="578840"/>
          </a:xfrm>
        </p:spPr>
        <p:txBody>
          <a:bodyPr>
            <a:normAutofit/>
          </a:bodyPr>
          <a:lstStyle/>
          <a:p>
            <a:pPr algn="ctr"/>
            <a:r>
              <a:rPr lang="lt-LT" sz="1800" b="1" i="1" dirty="0" smtClean="0"/>
              <a:t>Firminio stiliaus objektai</a:t>
            </a:r>
            <a:endParaRPr lang="lt-LT" sz="1800" b="1" i="1" dirty="0"/>
          </a:p>
        </p:txBody>
      </p:sp>
      <p:sp>
        <p:nvSpPr>
          <p:cNvPr id="3" name="Turinio vietos rezervavimo ženklas 2"/>
          <p:cNvSpPr>
            <a:spLocks noGrp="1"/>
          </p:cNvSpPr>
          <p:nvPr>
            <p:ph idx="1"/>
          </p:nvPr>
        </p:nvSpPr>
        <p:spPr>
          <a:xfrm>
            <a:off x="1652631" y="713064"/>
            <a:ext cx="10242957" cy="5771626"/>
          </a:xfrm>
        </p:spPr>
        <p:txBody>
          <a:bodyPr>
            <a:normAutofit/>
          </a:bodyPr>
          <a:lstStyle/>
          <a:p>
            <a:pPr algn="just"/>
            <a:r>
              <a:rPr lang="lt-LT" b="1" dirty="0"/>
              <a:t>Firminis stilius</a:t>
            </a:r>
            <a:r>
              <a:rPr lang="lt-LT" dirty="0"/>
              <a:t> – bet kurios įmonės ar organizacijos grafinis komunikavimo stilius, kuriantis jos atpažįstamumą. Bendradarbiaujant dizaineriams, </a:t>
            </a:r>
            <a:r>
              <a:rPr lang="lt-LT" dirty="0" err="1"/>
              <a:t>ženklodaros</a:t>
            </a:r>
            <a:r>
              <a:rPr lang="lt-LT" dirty="0"/>
              <a:t>, maketavimo</a:t>
            </a:r>
            <a:r>
              <a:rPr lang="lt-LT" dirty="0">
                <a:solidFill>
                  <a:schemeClr val="tx1"/>
                </a:solidFill>
              </a:rPr>
              <a:t> </a:t>
            </a:r>
            <a:r>
              <a:rPr lang="lt-LT" dirty="0"/>
              <a:t> specialistams, įmonės atstovams, sukuriamas originalus, vientisas ir įsimintinas visų su įmonės atributika susijusių produktų apipavidalinimas, atitinkantis kompanijos specifiką ir ypatybes.</a:t>
            </a:r>
          </a:p>
          <a:p>
            <a:pPr algn="just"/>
            <a:r>
              <a:rPr lang="lt-LT" dirty="0"/>
              <a:t>Firminis stilius – tai netiesioginė komunikacija, pristatanti ir reklamuojanti kompaniją visur ir visada; tai pirmasis kontaktas su būsimaisiais kompanijos klientais.</a:t>
            </a:r>
          </a:p>
          <a:p>
            <a:pPr algn="just"/>
            <a:r>
              <a:rPr lang="lt-LT" dirty="0"/>
              <a:t>Firminio stiliaus sukūrimo pagrindą sudaro </a:t>
            </a:r>
            <a:r>
              <a:rPr lang="lt-LT" b="1" dirty="0" smtClean="0"/>
              <a:t>logotipas</a:t>
            </a:r>
            <a:r>
              <a:rPr lang="lt-LT" dirty="0"/>
              <a:t> ir </a:t>
            </a:r>
            <a:r>
              <a:rPr lang="lt-LT" b="1" dirty="0" smtClean="0"/>
              <a:t>prekės ženklas.</a:t>
            </a:r>
            <a:endParaRPr lang="lt-LT" b="1" dirty="0"/>
          </a:p>
          <a:p>
            <a:pPr algn="just"/>
            <a:r>
              <a:rPr lang="lt-LT" b="1" dirty="0"/>
              <a:t>Logotipas</a:t>
            </a:r>
            <a:r>
              <a:rPr lang="lt-LT" dirty="0"/>
              <a:t> (dažnai vadinamas </a:t>
            </a:r>
            <a:r>
              <a:rPr lang="lt-LT" b="1" dirty="0" err="1"/>
              <a:t>logo</a:t>
            </a:r>
            <a:r>
              <a:rPr lang="lt-LT" dirty="0"/>
              <a:t>) – grafinis ženklas, kurį gali sudaryti:</a:t>
            </a:r>
          </a:p>
          <a:p>
            <a:pPr algn="just"/>
            <a:r>
              <a:rPr lang="lt-LT" dirty="0"/>
              <a:t>specialiai parinktu šriftu parašytas pavadinimas ar santrumpa; </a:t>
            </a:r>
          </a:p>
          <a:p>
            <a:pPr algn="just"/>
            <a:r>
              <a:rPr lang="lt-LT" dirty="0"/>
              <a:t>pavadinimas ar santrumpa, sudaranti visumą su grafiniu elementu ar simboliu;</a:t>
            </a:r>
          </a:p>
          <a:p>
            <a:pPr algn="just"/>
            <a:r>
              <a:rPr lang="lt-LT" dirty="0"/>
              <a:t>tik grafinis elementas arba simbolis be teksto ar santrumpos.</a:t>
            </a:r>
          </a:p>
          <a:p>
            <a:pPr algn="just"/>
            <a:r>
              <a:rPr lang="lt-LT" dirty="0"/>
              <a:t>Logotipo kūrimo esmė – įkūnyti kompanijos dvasią, išskirti ją iš konkurentų tarpo, būti lengvai suvokiamu bei atpažįstamu bei lengvai pritaikomu visuose </a:t>
            </a:r>
            <a:r>
              <a:rPr lang="lt-LT" dirty="0" err="1"/>
              <a:t>media</a:t>
            </a:r>
            <a:r>
              <a:rPr lang="lt-LT" dirty="0"/>
              <a:t> kanaluose (nuo spaudos iki </a:t>
            </a:r>
            <a:r>
              <a:rPr lang="lt-LT" dirty="0" smtClean="0"/>
              <a:t>interneto).</a:t>
            </a:r>
            <a:endParaRPr lang="lt-LT" dirty="0"/>
          </a:p>
          <a:p>
            <a:pPr algn="just"/>
            <a:r>
              <a:rPr lang="lt-LT" dirty="0"/>
              <a:t>Logotipas ir firminis stilius – sudėtinė kompanijos, produkto ar institucijos komunikacijos ir rinkodaros dalis.</a:t>
            </a:r>
          </a:p>
          <a:p>
            <a:endParaRPr lang="lt-LT" dirty="0"/>
          </a:p>
        </p:txBody>
      </p:sp>
    </p:spTree>
    <p:extLst>
      <p:ext uri="{BB962C8B-B14F-4D97-AF65-F5344CB8AC3E}">
        <p14:creationId xmlns:p14="http://schemas.microsoft.com/office/powerpoint/2010/main" val="24452282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265028" y="545284"/>
            <a:ext cx="9239585" cy="520117"/>
          </a:xfrm>
        </p:spPr>
        <p:txBody>
          <a:bodyPr>
            <a:normAutofit/>
          </a:bodyPr>
          <a:lstStyle/>
          <a:p>
            <a:pPr algn="ctr"/>
            <a:r>
              <a:rPr lang="lt-LT" sz="1800" b="1" i="1" dirty="0" smtClean="0"/>
              <a:t>Firminio stiliaus objektai</a:t>
            </a:r>
            <a:endParaRPr lang="lt-LT" sz="1800" b="1" i="1" dirty="0"/>
          </a:p>
        </p:txBody>
      </p:sp>
      <p:sp>
        <p:nvSpPr>
          <p:cNvPr id="3" name="Turinio vietos rezervavimo ženklas 2"/>
          <p:cNvSpPr>
            <a:spLocks noGrp="1"/>
          </p:cNvSpPr>
          <p:nvPr>
            <p:ph idx="1"/>
          </p:nvPr>
        </p:nvSpPr>
        <p:spPr>
          <a:xfrm>
            <a:off x="1619075" y="1342238"/>
            <a:ext cx="9885537" cy="5108895"/>
          </a:xfrm>
        </p:spPr>
        <p:txBody>
          <a:bodyPr/>
          <a:lstStyle/>
          <a:p>
            <a:pPr algn="just"/>
            <a:r>
              <a:rPr lang="lt-LT" b="1" dirty="0"/>
              <a:t>Prekių ženklas</a:t>
            </a:r>
            <a:r>
              <a:rPr lang="lt-LT" dirty="0"/>
              <a:t> – grafinis ženklas, žodis ar žodžių junginys, žymintis ir atskiriantis vienam asmeniui (įmonei) priklausančias prekes nuo kitam asmeniui (įmonei)priklausančių prekių. Prekės ženklas yra vienas rinkodaros, reklamos elementų. Geras prekių ženklas gamintojui ar prekybininkui duoda nemažai naudos</a:t>
            </a:r>
            <a:r>
              <a:rPr lang="lt-LT" dirty="0" smtClean="0"/>
              <a:t>.</a:t>
            </a:r>
          </a:p>
          <a:p>
            <a:pPr algn="just"/>
            <a:r>
              <a:rPr lang="lt-LT" b="1" dirty="0"/>
              <a:t>Ženklas</a:t>
            </a:r>
            <a:r>
              <a:rPr lang="lt-LT" dirty="0"/>
              <a:t> – suvokiamas kaip objektas, kuris nurodo atitinkamą jo reikšmei </a:t>
            </a:r>
            <a:r>
              <a:rPr lang="lt-LT" dirty="0" smtClean="0"/>
              <a:t>objektą arba reiškinį.</a:t>
            </a:r>
          </a:p>
          <a:p>
            <a:pPr algn="just"/>
            <a:r>
              <a:rPr lang="lt-LT" dirty="0"/>
              <a:t>Prekių ženklas gali būti įvairūs </a:t>
            </a:r>
            <a:r>
              <a:rPr lang="lt-LT" dirty="0" smtClean="0"/>
              <a:t>simboliai, </a:t>
            </a:r>
            <a:r>
              <a:rPr lang="lt-LT" dirty="0"/>
              <a:t>jų derinys bei kitokia vizuali </a:t>
            </a:r>
            <a:r>
              <a:rPr lang="lt-LT" dirty="0" smtClean="0"/>
              <a:t> informacija:   </a:t>
            </a:r>
            <a:r>
              <a:rPr lang="lt-LT" dirty="0"/>
              <a:t> </a:t>
            </a:r>
            <a:r>
              <a:rPr lang="lt-LT" dirty="0" smtClean="0"/>
              <a:t>žodžiai,</a:t>
            </a:r>
            <a:r>
              <a:rPr lang="lt-LT" dirty="0"/>
              <a:t> </a:t>
            </a:r>
            <a:r>
              <a:rPr lang="lt-LT" dirty="0" smtClean="0"/>
              <a:t>raidės, skaitmenys, </a:t>
            </a:r>
            <a:r>
              <a:rPr lang="lt-LT" dirty="0"/>
              <a:t>piešiniai, </a:t>
            </a:r>
            <a:r>
              <a:rPr lang="lt-LT" dirty="0" smtClean="0"/>
              <a:t>emblemos, </a:t>
            </a:r>
            <a:r>
              <a:rPr lang="lt-LT" dirty="0"/>
              <a:t>pačios prekės erdvinės charakteristikos – vaizdas, </a:t>
            </a:r>
            <a:r>
              <a:rPr lang="lt-LT" dirty="0" smtClean="0"/>
              <a:t>pakuotė, </a:t>
            </a:r>
            <a:r>
              <a:rPr lang="lt-LT" dirty="0"/>
              <a:t>forma, </a:t>
            </a:r>
            <a:r>
              <a:rPr lang="lt-LT" dirty="0" smtClean="0"/>
              <a:t>spalva, </a:t>
            </a:r>
            <a:r>
              <a:rPr lang="lt-LT" dirty="0"/>
              <a:t>spalvų derinys arba šių išvardintų elementų derinys</a:t>
            </a:r>
            <a:r>
              <a:rPr lang="lt-LT" dirty="0" smtClean="0"/>
              <a:t>.</a:t>
            </a:r>
          </a:p>
          <a:p>
            <a:pPr algn="just"/>
            <a:r>
              <a:rPr lang="lt-LT" dirty="0" smtClean="0"/>
              <a:t>Prekių </a:t>
            </a:r>
            <a:r>
              <a:rPr lang="lt-LT" dirty="0"/>
              <a:t>ženklą gali sudaryti prekės vardas (raidinė prekės identifikavimo priemonė) bei prekės simbolis (kita vaizdinė, tekstinės informacijos neturinti priemonė). Prekių ženklas neturėtų būti painiojamas </a:t>
            </a:r>
            <a:r>
              <a:rPr lang="lt-LT" dirty="0" smtClean="0"/>
              <a:t>su įmonės logotipu, </a:t>
            </a:r>
            <a:r>
              <a:rPr lang="lt-LT" dirty="0"/>
              <a:t>kuris identifikuoja pačią </a:t>
            </a:r>
            <a:r>
              <a:rPr lang="lt-LT" dirty="0" smtClean="0"/>
              <a:t>įmonę, </a:t>
            </a:r>
            <a:r>
              <a:rPr lang="lt-LT" dirty="0"/>
              <a:t>tačiau </a:t>
            </a:r>
            <a:r>
              <a:rPr lang="lt-LT" dirty="0" smtClean="0"/>
              <a:t>įmonė</a:t>
            </a:r>
            <a:r>
              <a:rPr lang="lt-LT" dirty="0"/>
              <a:t> gali naudoti bendrą ženklą, tokiu atveju ir logotipas, ir prekių ženklas yra toks pats.</a:t>
            </a:r>
          </a:p>
        </p:txBody>
      </p:sp>
    </p:spTree>
    <p:extLst>
      <p:ext uri="{BB962C8B-B14F-4D97-AF65-F5344CB8AC3E}">
        <p14:creationId xmlns:p14="http://schemas.microsoft.com/office/powerpoint/2010/main" val="1270635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634143" y="251670"/>
            <a:ext cx="8870470" cy="478172"/>
          </a:xfrm>
        </p:spPr>
        <p:txBody>
          <a:bodyPr>
            <a:normAutofit/>
          </a:bodyPr>
          <a:lstStyle/>
          <a:p>
            <a:pPr algn="ctr"/>
            <a:r>
              <a:rPr lang="lt-LT" sz="1800" b="1" i="1" dirty="0" smtClean="0"/>
              <a:t>Samprata</a:t>
            </a:r>
            <a:endParaRPr lang="lt-LT" sz="1800" b="1" i="1" dirty="0"/>
          </a:p>
        </p:txBody>
      </p:sp>
      <p:sp>
        <p:nvSpPr>
          <p:cNvPr id="3" name="Turinio vietos rezervavimo ženklas 2"/>
          <p:cNvSpPr>
            <a:spLocks noGrp="1"/>
          </p:cNvSpPr>
          <p:nvPr>
            <p:ph idx="1"/>
          </p:nvPr>
        </p:nvSpPr>
        <p:spPr>
          <a:xfrm>
            <a:off x="1812022" y="838899"/>
            <a:ext cx="9692590" cy="5072323"/>
          </a:xfrm>
        </p:spPr>
        <p:txBody>
          <a:bodyPr>
            <a:normAutofit fontScale="77500" lnSpcReduction="20000"/>
          </a:bodyPr>
          <a:lstStyle/>
          <a:p>
            <a:r>
              <a:rPr lang="lt-LT" sz="1900" b="1" dirty="0" smtClean="0"/>
              <a:t>Į</a:t>
            </a:r>
            <a:r>
              <a:rPr lang="lt-LT" sz="2100" b="1" dirty="0"/>
              <a:t> kompanijos firminio stiliaus sampratą </a:t>
            </a:r>
            <a:r>
              <a:rPr lang="lt-LT" sz="2100" b="1" dirty="0" smtClean="0"/>
              <a:t>įeina:</a:t>
            </a:r>
            <a:endParaRPr lang="lt-LT" sz="2100" b="1" dirty="0"/>
          </a:p>
          <a:p>
            <a:r>
              <a:rPr lang="lt-LT" sz="2100" dirty="0" smtClean="0"/>
              <a:t>logotipai,</a:t>
            </a:r>
            <a:r>
              <a:rPr lang="lt-LT" sz="2100" dirty="0"/>
              <a:t> </a:t>
            </a:r>
            <a:r>
              <a:rPr lang="lt-LT" sz="2100" dirty="0" smtClean="0"/>
              <a:t>prekiniai ženklai, </a:t>
            </a:r>
            <a:r>
              <a:rPr lang="lt-LT" sz="2100" dirty="0"/>
              <a:t>vizitinės kortelės, firminiai blankai, vokai;</a:t>
            </a:r>
          </a:p>
          <a:p>
            <a:r>
              <a:rPr lang="lt-LT" sz="2100" dirty="0"/>
              <a:t>reklaminiai leidiniai (prekių ir paslaugų katalogai, skelbimai spaudoje, </a:t>
            </a:r>
            <a:r>
              <a:rPr lang="lt-LT" sz="2100" dirty="0" smtClean="0"/>
              <a:t>plakatai, skrajutės, </a:t>
            </a:r>
            <a:r>
              <a:rPr lang="lt-LT" sz="2100" dirty="0"/>
              <a:t>atvirukai);</a:t>
            </a:r>
          </a:p>
          <a:p>
            <a:r>
              <a:rPr lang="lt-LT" sz="2100" dirty="0"/>
              <a:t>išorinė reklama (reklaminiai skydai, iškabos, vėliavos, oro balionai);</a:t>
            </a:r>
          </a:p>
          <a:p>
            <a:r>
              <a:rPr lang="lt-LT" sz="2100" dirty="0"/>
              <a:t>interneto svetainės (integruotos turinio valdymo ir paieškų sistemos, reklaminiai skydeliai, iliustracijos);</a:t>
            </a:r>
          </a:p>
          <a:p>
            <a:r>
              <a:rPr lang="lt-LT" sz="2100" dirty="0"/>
              <a:t>kiti informacijos pateikimo būdai </a:t>
            </a:r>
            <a:r>
              <a:rPr lang="lt-LT" sz="2100" dirty="0" smtClean="0"/>
              <a:t>(Microsoft PowerPoint, PDF </a:t>
            </a:r>
            <a:r>
              <a:rPr lang="lt-LT" sz="2100" dirty="0"/>
              <a:t> prezentacijos, </a:t>
            </a:r>
            <a:r>
              <a:rPr lang="lt-LT" sz="2100" dirty="0" smtClean="0"/>
              <a:t>parodos</a:t>
            </a:r>
            <a:r>
              <a:rPr lang="lt-LT" sz="2100" dirty="0"/>
              <a:t>, verslo dovanos, suvenyrai, kompanijos darbuotojų aprangos išskirtinumas).</a:t>
            </a:r>
          </a:p>
          <a:p>
            <a:r>
              <a:rPr lang="lt-LT" sz="2100" b="1" dirty="0"/>
              <a:t>Pagrindiniai elementai</a:t>
            </a:r>
            <a:r>
              <a:rPr lang="lt-LT" sz="2100" dirty="0"/>
              <a:t>, sujungiantys firminį stilių į vieningą vizualinę išraišką</a:t>
            </a:r>
            <a:r>
              <a:rPr lang="lt-LT" sz="2100" dirty="0" smtClean="0"/>
              <a:t>:</a:t>
            </a:r>
            <a:endParaRPr lang="lt-LT" sz="2100" dirty="0"/>
          </a:p>
          <a:p>
            <a:r>
              <a:rPr lang="lt-LT" sz="2100" dirty="0"/>
              <a:t>ženklas, logotipas;</a:t>
            </a:r>
          </a:p>
          <a:p>
            <a:r>
              <a:rPr lang="lt-LT" sz="2100" dirty="0"/>
              <a:t>spalvinis sprendimas (pagrindinės </a:t>
            </a:r>
            <a:r>
              <a:rPr lang="lt-LT" sz="2100" dirty="0" smtClean="0"/>
              <a:t>spalvos, </a:t>
            </a:r>
            <a:r>
              <a:rPr lang="lt-LT" sz="2100" dirty="0"/>
              <a:t>spalvų deriniai);</a:t>
            </a:r>
          </a:p>
          <a:p>
            <a:r>
              <a:rPr lang="lt-LT" sz="2100" smtClean="0"/>
              <a:t>šriftas </a:t>
            </a:r>
            <a:r>
              <a:rPr lang="lt-LT" sz="2100" dirty="0" smtClean="0"/>
              <a:t>(Šriftas</a:t>
            </a:r>
            <a:r>
              <a:rPr lang="lt-LT" sz="2100" dirty="0"/>
              <a:t> </a:t>
            </a:r>
            <a:r>
              <a:rPr lang="lt-LT" sz="2100" dirty="0" smtClean="0"/>
              <a:t>– </a:t>
            </a:r>
            <a:r>
              <a:rPr lang="lt-LT" sz="2100" dirty="0"/>
              <a:t>įvairių </a:t>
            </a:r>
            <a:r>
              <a:rPr lang="lt-LT" sz="2100" dirty="0" smtClean="0"/>
              <a:t>simbolių</a:t>
            </a:r>
            <a:r>
              <a:rPr lang="lt-LT" sz="2100" dirty="0"/>
              <a:t> piešinių, turinčių bendrų stiliaus bruožų, </a:t>
            </a:r>
            <a:r>
              <a:rPr lang="lt-LT" sz="2100" dirty="0" smtClean="0"/>
              <a:t>rinkinys);</a:t>
            </a:r>
            <a:endParaRPr lang="lt-LT" sz="2100" dirty="0"/>
          </a:p>
          <a:p>
            <a:r>
              <a:rPr lang="lt-LT" sz="2100" dirty="0"/>
              <a:t>šrifto komponavimas;</a:t>
            </a:r>
          </a:p>
          <a:p>
            <a:r>
              <a:rPr lang="lt-LT" sz="2100" dirty="0"/>
              <a:t>visi grafiniai elementai (nuotraukos, iliustracijos, grafiniai akcentai);</a:t>
            </a:r>
          </a:p>
          <a:p>
            <a:r>
              <a:rPr lang="lt-LT" sz="2100" dirty="0"/>
              <a:t>vienoda </a:t>
            </a:r>
            <a:r>
              <a:rPr lang="lt-LT" sz="2100" dirty="0" smtClean="0"/>
              <a:t>kompozicija (</a:t>
            </a:r>
            <a:r>
              <a:rPr lang="lt-LT" sz="2300" dirty="0" smtClean="0"/>
              <a:t>Kompozicija</a:t>
            </a:r>
            <a:r>
              <a:rPr lang="lt-LT" sz="2300" dirty="0"/>
              <a:t> – meno kūrinio elementų išdėstymas, jų tarpusavio ryšys ir santykis su </a:t>
            </a:r>
            <a:r>
              <a:rPr lang="lt-LT" sz="2300" dirty="0" smtClean="0"/>
              <a:t>visuma).</a:t>
            </a:r>
            <a:endParaRPr lang="lt-LT" sz="2300" dirty="0"/>
          </a:p>
          <a:p>
            <a:endParaRPr lang="lt-LT" dirty="0"/>
          </a:p>
        </p:txBody>
      </p:sp>
    </p:spTree>
    <p:extLst>
      <p:ext uri="{BB962C8B-B14F-4D97-AF65-F5344CB8AC3E}">
        <p14:creationId xmlns:p14="http://schemas.microsoft.com/office/powerpoint/2010/main" val="906835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74084" y="713063"/>
            <a:ext cx="9130528" cy="671119"/>
          </a:xfrm>
        </p:spPr>
        <p:txBody>
          <a:bodyPr>
            <a:normAutofit/>
          </a:bodyPr>
          <a:lstStyle/>
          <a:p>
            <a:pPr algn="ctr"/>
            <a:r>
              <a:rPr lang="lt-LT" sz="1800" b="1" i="1" dirty="0"/>
              <a:t>Firminio stiliaus formavimo procesas</a:t>
            </a:r>
          </a:p>
        </p:txBody>
      </p:sp>
      <p:sp>
        <p:nvSpPr>
          <p:cNvPr id="3" name="Turinio vietos rezervavimo ženklas 2"/>
          <p:cNvSpPr>
            <a:spLocks noGrp="1"/>
          </p:cNvSpPr>
          <p:nvPr>
            <p:ph idx="1"/>
          </p:nvPr>
        </p:nvSpPr>
        <p:spPr>
          <a:xfrm>
            <a:off x="1661020" y="1661020"/>
            <a:ext cx="9843592" cy="4250202"/>
          </a:xfrm>
        </p:spPr>
        <p:txBody>
          <a:bodyPr/>
          <a:lstStyle/>
          <a:p>
            <a:pPr algn="just"/>
            <a:r>
              <a:rPr lang="lt-LT" dirty="0" smtClean="0"/>
              <a:t>Prieš </a:t>
            </a:r>
            <a:r>
              <a:rPr lang="lt-LT" dirty="0"/>
              <a:t>pradedant kūrybinį procesą atliekamas bendras įmonių, užsiimančių ta pačia veikla, </a:t>
            </a:r>
            <a:r>
              <a:rPr lang="lt-LT" dirty="0" smtClean="0"/>
              <a:t>analizė</a:t>
            </a:r>
            <a:r>
              <a:rPr lang="lt-LT" dirty="0"/>
              <a:t>. Tuomet išskiriami pagrindiniai įmonės, kuriai kuriamas firminis stilius, bruožai ir išskirtinės savybės. Pagaliau formuojama įmonės įvaizdžio idėja, kuri galiausiai bus kuriamo firminio stiliaus pagrindu. Bendrą įmonės ar prekės ženklo įvaizdį sudaro ne tik grafiniai elementai, bet ir pardavimų psichologija (pavyzdžiui, agresyvus marketingas, orientacija į klientą), geografinė įmonės vieta, socialinės aplinkos bruožai. Šiame kūrybinio proceso etape kuriamas logotipas ar prekės ženklas. Kūrybinio proceso pradžioje išskiriami pagrindiniai elementai: idėja, formuojanti stilių, spalvinė gama, šriftai. Galiausiai sukuriami korporacinės simbolikos ant firminės atributikos naudojimo standartai ir rekomendacijos. Firmine atributika gali būti bet kas: vidinė dokumentacija, išorinė reklama, tinklapis, įmonės pastatas, reklaminiai suvenyrai. Suformuotam firminiam stiliui ruošiamos firminio stiliaus </a:t>
            </a:r>
            <a:r>
              <a:rPr lang="lt-LT" dirty="0" smtClean="0"/>
              <a:t>gairės.</a:t>
            </a:r>
          </a:p>
          <a:p>
            <a:pPr algn="just"/>
            <a:endParaRPr lang="lt-LT" dirty="0"/>
          </a:p>
        </p:txBody>
      </p:sp>
    </p:spTree>
    <p:extLst>
      <p:ext uri="{BB962C8B-B14F-4D97-AF65-F5344CB8AC3E}">
        <p14:creationId xmlns:p14="http://schemas.microsoft.com/office/powerpoint/2010/main" val="770702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181138" y="318782"/>
            <a:ext cx="9323475" cy="411060"/>
          </a:xfrm>
        </p:spPr>
        <p:txBody>
          <a:bodyPr>
            <a:noAutofit/>
          </a:bodyPr>
          <a:lstStyle/>
          <a:p>
            <a:pPr algn="ctr"/>
            <a:r>
              <a:rPr lang="lt-LT" sz="1800" b="1" i="1" dirty="0"/>
              <a:t>Logotipo ir Firminio stiliaus kūrimas</a:t>
            </a:r>
            <a:br>
              <a:rPr lang="lt-LT" sz="1800" b="1" i="1" dirty="0"/>
            </a:br>
            <a:endParaRPr lang="lt-LT" sz="1800" dirty="0"/>
          </a:p>
        </p:txBody>
      </p:sp>
      <p:sp>
        <p:nvSpPr>
          <p:cNvPr id="3" name="Turinio vietos rezervavimo ženklas 2"/>
          <p:cNvSpPr>
            <a:spLocks noGrp="1"/>
          </p:cNvSpPr>
          <p:nvPr>
            <p:ph idx="1"/>
          </p:nvPr>
        </p:nvSpPr>
        <p:spPr>
          <a:xfrm>
            <a:off x="1837189" y="729842"/>
            <a:ext cx="9667424" cy="5780014"/>
          </a:xfrm>
        </p:spPr>
        <p:txBody>
          <a:bodyPr>
            <a:normAutofit/>
          </a:bodyPr>
          <a:lstStyle/>
          <a:p>
            <a:pPr algn="just"/>
            <a:r>
              <a:rPr lang="lt-LT" dirty="0"/>
              <a:t>Logotipų kūrimas prasideda nuo idėjos – žinutės, kurią komunikuos būsimas ženklas. Ją išgryninus iki vienos frazės ar žodžio, galima galvoti apie vizualizaciją: simbolį, formą, spalvas, šriftą, kurie įkūnys pirminę idėją.</a:t>
            </a:r>
          </a:p>
          <a:p>
            <a:pPr algn="just"/>
            <a:r>
              <a:rPr lang="lt-LT" dirty="0"/>
              <a:t>Šiuolaikinis profesionalus logotipas nėra tik patrauklus paveikslėlis, atitinkantis vyraujančios mados tendencijas. Jame privalo būti kažkas daugiau, – istorija, suteikianti logotipui prasmę ir individualumą. Tik toks logotipas suteiks įmonei pridėtinę vertę ir sukurs unikalų, pirmaujančio verslo įvaizdį.</a:t>
            </a:r>
          </a:p>
          <a:p>
            <a:pPr algn="just"/>
            <a:r>
              <a:rPr lang="lt-LT" dirty="0"/>
              <a:t>Logotipas arba prekės ženklas yra tik vienas iš įmonės vizualinės tapatybės elementų. Kad jis būtų matomas, atpažįstamas ir sukeltų pozityvius tikslinės auditorijos jausmus, turi būti sukurta papildomų elementų sistema, vadinama įmonės įvaizdžiu arba firminiu stiliumi.</a:t>
            </a:r>
          </a:p>
          <a:p>
            <a:pPr algn="just"/>
            <a:r>
              <a:rPr lang="lt-LT" dirty="0"/>
              <a:t>Tinkamai save reprezentuojanti įmonė rūpinasi viskuo – pradedant išorinės ir skaitmeninės reklamos atributais (iškabomis, socialinių tinklų reklama), baigiant vidaus dokumentų ir rašymo priemonių apipavidalinimu. Ši įvairialypė visuma formuoja ir palaiko įmonės tapatybę, kuria jos reputaciją, padeda marketingo specialistams ją pažinti ir profesionaliai taikyti įvairiose nenumatytose situacijose.</a:t>
            </a:r>
          </a:p>
          <a:p>
            <a:pPr algn="just"/>
            <a:r>
              <a:rPr lang="lt-LT" dirty="0"/>
              <a:t>Logotipas – tai investicija į verslą ir jo įvaizdį. Šiandien pasirūpinę logotipu, sustiprinsite įmonės reputaciją ir padidinsite pardavimus ateityje.</a:t>
            </a:r>
          </a:p>
          <a:p>
            <a:endParaRPr lang="lt-LT" dirty="0"/>
          </a:p>
        </p:txBody>
      </p:sp>
    </p:spTree>
    <p:extLst>
      <p:ext uri="{BB962C8B-B14F-4D97-AF65-F5344CB8AC3E}">
        <p14:creationId xmlns:p14="http://schemas.microsoft.com/office/powerpoint/2010/main" val="2624682926"/>
      </p:ext>
    </p:extLst>
  </p:cSld>
  <p:clrMapOvr>
    <a:masterClrMapping/>
  </p:clrMapOvr>
</p:sld>
</file>

<file path=ppt/theme/theme1.xml><?xml version="1.0" encoding="utf-8"?>
<a:theme xmlns:a="http://schemas.openxmlformats.org/drawingml/2006/main" name="Šnabždesys">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95</TotalTime>
  <Words>367</Words>
  <Application>Microsoft Office PowerPoint</Application>
  <PresentationFormat>Plačiaekranė</PresentationFormat>
  <Paragraphs>38</Paragraphs>
  <Slides>6</Slides>
  <Notes>0</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6</vt:i4>
      </vt:variant>
    </vt:vector>
  </HeadingPairs>
  <TitlesOfParts>
    <vt:vector size="11" baseType="lpstr">
      <vt:lpstr>Arial</vt:lpstr>
      <vt:lpstr>Century Gothic</vt:lpstr>
      <vt:lpstr>Times New Roman</vt:lpstr>
      <vt:lpstr>Wingdings 3</vt:lpstr>
      <vt:lpstr>Šnabždesys</vt:lpstr>
      <vt:lpstr>Firminio stiliaus objektai</vt:lpstr>
      <vt:lpstr>Firminio stiliaus objektai</vt:lpstr>
      <vt:lpstr>Firminio stiliaus objektai</vt:lpstr>
      <vt:lpstr>Samprata</vt:lpstr>
      <vt:lpstr>Firminio stiliaus formavimo procesas</vt:lpstr>
      <vt:lpstr>Logotipo ir Firminio stiliaus kūrimas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Firminio stiliaus objektai</dc:title>
  <dc:creator>Roma</dc:creator>
  <cp:lastModifiedBy>Roma</cp:lastModifiedBy>
  <cp:revision>26</cp:revision>
  <dcterms:created xsi:type="dcterms:W3CDTF">2024-12-19T09:04:55Z</dcterms:created>
  <dcterms:modified xsi:type="dcterms:W3CDTF">2024-12-20T07:10:29Z</dcterms:modified>
</cp:coreProperties>
</file>