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58" r:id="rId5"/>
    <p:sldId id="259" r:id="rId6"/>
    <p:sldId id="260" r:id="rId7"/>
    <p:sldId id="261" r:id="rId8"/>
    <p:sldId id="262" r:id="rId9"/>
    <p:sldId id="263" r:id="rId10"/>
    <p:sldId id="264" r:id="rId11"/>
    <p:sldId id="265"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lt-LT" smtClean="0"/>
              <a:t>Spustelėję redag. ruoš. pavad. stilių</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12/20/2024</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ncho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lt-LT" smtClean="0"/>
              <a:t>Spustelėję redag. ruoš. pavad. stilių</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B55BA285-9698-1B45-8319-D90A8C63F150}" type="datetimeFigureOut">
              <a:rPr lang="en-US" dirty="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1534695" y="2824269"/>
            <a:ext cx="4608576" cy="2644457"/>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6454792" y="2821491"/>
            <a:ext cx="4608576" cy="2637371"/>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12/20/2024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12/20/2024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12/20/2024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lt-LT" smtClean="0"/>
              <a:t>Spustelėję redag. ruoš. pavad. stilių</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61CFCDFD-B4CF-A241-8D71-E814B10BEAF4}" type="datetimeFigureOut">
              <a:rPr lang="en-US" dirty="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12/20/2024</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12/20/2024</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2348917" y="1124125"/>
            <a:ext cx="8705935" cy="1400961"/>
          </a:xfrm>
        </p:spPr>
        <p:txBody>
          <a:bodyPr>
            <a:normAutofit/>
          </a:bodyPr>
          <a:lstStyle/>
          <a:p>
            <a:pPr algn="ctr"/>
            <a:r>
              <a:rPr lang="lt-LT" sz="4000" b="1" i="1" dirty="0" smtClean="0"/>
              <a:t>INTERJERO  DIZAINAS</a:t>
            </a:r>
            <a:endParaRPr lang="lt-LT" sz="4000" b="1" i="1" dirty="0"/>
          </a:p>
        </p:txBody>
      </p:sp>
      <p:sp>
        <p:nvSpPr>
          <p:cNvPr id="3" name="Antrinis pavadinimas 2"/>
          <p:cNvSpPr>
            <a:spLocks noGrp="1"/>
          </p:cNvSpPr>
          <p:nvPr>
            <p:ph type="subTitle" idx="1"/>
          </p:nvPr>
        </p:nvSpPr>
        <p:spPr>
          <a:xfrm>
            <a:off x="2550253" y="3531204"/>
            <a:ext cx="8504598" cy="1342800"/>
          </a:xfrm>
        </p:spPr>
        <p:txBody>
          <a:bodyPr>
            <a:normAutofit fontScale="85000" lnSpcReduction="20000"/>
          </a:bodyPr>
          <a:lstStyle/>
          <a:p>
            <a:pPr algn="just"/>
            <a:r>
              <a:rPr lang="lt-LT" b="1" dirty="0"/>
              <a:t>Interjero dizainas</a:t>
            </a:r>
            <a:r>
              <a:rPr lang="lt-LT" dirty="0"/>
              <a:t> – </a:t>
            </a:r>
            <a:r>
              <a:rPr lang="lt-LT" dirty="0" smtClean="0"/>
              <a:t>DIZAINO sritis</a:t>
            </a:r>
            <a:r>
              <a:rPr lang="lt-LT" dirty="0"/>
              <a:t>, susijusi su viskuo, kas yra </a:t>
            </a:r>
            <a:r>
              <a:rPr lang="lt-LT" dirty="0" smtClean="0"/>
              <a:t>PASTATO vidaus </a:t>
            </a:r>
            <a:r>
              <a:rPr lang="lt-LT" dirty="0"/>
              <a:t>erdvėje: sienos, </a:t>
            </a:r>
            <a:r>
              <a:rPr lang="lt-LT" dirty="0" smtClean="0"/>
              <a:t>LANGAI, DURYS, </a:t>
            </a:r>
            <a:r>
              <a:rPr lang="lt-LT" dirty="0"/>
              <a:t>apdaila, tekstūra, apšvietimas, apstatymas ir </a:t>
            </a:r>
            <a:r>
              <a:rPr lang="lt-LT" dirty="0" smtClean="0"/>
              <a:t>BALDAI.</a:t>
            </a:r>
            <a:r>
              <a:rPr lang="lt-LT" dirty="0"/>
              <a:t> </a:t>
            </a:r>
            <a:r>
              <a:rPr lang="lt-LT" dirty="0" smtClean="0"/>
              <a:t>INTERJERO</a:t>
            </a:r>
            <a:r>
              <a:rPr lang="lt-LT" dirty="0"/>
              <a:t> dizaineriai naudoja visus šiuos elementus siekdami suformuoti funkcionalią, saugią ir estetiškai malonią erdvę klientui.</a:t>
            </a:r>
            <a:endParaRPr lang="lt-LT" dirty="0"/>
          </a:p>
        </p:txBody>
      </p:sp>
    </p:spTree>
    <p:extLst>
      <p:ext uri="{BB962C8B-B14F-4D97-AF65-F5344CB8AC3E}">
        <p14:creationId xmlns:p14="http://schemas.microsoft.com/office/powerpoint/2010/main" val="313560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652631" y="511729"/>
            <a:ext cx="9402222" cy="687897"/>
          </a:xfrm>
        </p:spPr>
        <p:txBody>
          <a:bodyPr/>
          <a:lstStyle/>
          <a:p>
            <a:pPr algn="ctr"/>
            <a:r>
              <a:rPr lang="lt-LT" b="1" i="1" dirty="0"/>
              <a:t>Šviesa interjere</a:t>
            </a:r>
            <a:endParaRPr lang="lt-LT" b="1" i="1" dirty="0"/>
          </a:p>
        </p:txBody>
      </p:sp>
      <p:sp>
        <p:nvSpPr>
          <p:cNvPr id="3" name="Turinio vietos rezervavimo ženklas 2"/>
          <p:cNvSpPr>
            <a:spLocks noGrp="1"/>
          </p:cNvSpPr>
          <p:nvPr>
            <p:ph idx="1"/>
          </p:nvPr>
        </p:nvSpPr>
        <p:spPr>
          <a:xfrm>
            <a:off x="1568740" y="1392572"/>
            <a:ext cx="9647341" cy="4546834"/>
          </a:xfrm>
        </p:spPr>
        <p:txBody>
          <a:bodyPr>
            <a:noAutofit/>
          </a:bodyPr>
          <a:lstStyle/>
          <a:p>
            <a:pPr algn="just"/>
            <a:r>
              <a:rPr lang="lt-LT" sz="1600" dirty="0"/>
              <a:t>Šiuolaikinis interjeras - tai ne tik sienų spalva ir pagal tam tikrą sumanymą patalpoje išdėstyti baldai bei dekoratyviniai elementai. Interjero sėkmė didžiąja dalimi priklauso nuo apšvietimo, šviesa yra svarbus </a:t>
            </a:r>
            <a:r>
              <a:rPr lang="lt-LT" sz="1600" dirty="0" smtClean="0"/>
              <a:t>instrumentas</a:t>
            </a:r>
            <a:r>
              <a:rPr lang="lt-LT" sz="1600" dirty="0"/>
              <a:t>. Dizaineriai sako, kad šviesa - tai interjero kalba. Šviesa padeda kurti patalpos atmosferą, spalvas, formas, faktūras. Šviesa gali atskleisti, sunaikinti ar iškreipti visą </a:t>
            </a:r>
            <a:r>
              <a:rPr lang="lt-LT" sz="1600" dirty="0" smtClean="0"/>
              <a:t>interjerą. </a:t>
            </a:r>
            <a:r>
              <a:rPr lang="lt-LT" sz="1600" dirty="0"/>
              <a:t>Apšvietimo pagalba galima sukurti įvairiausias nuotaikas: niūrią, paslaptingą, ramią, atpalaiduojančią,  žvalią ar įkvepiančią. Turbūt kiekvienas mūsų galėtų prisiminti, kaip ta pati aplinka, tie patys daiktai skirtingai apšviesti atrodo visiškai kitaip ir stebina savo „metamorfozėmis".</a:t>
            </a:r>
            <a:endParaRPr lang="lt-LT" sz="1600" dirty="0"/>
          </a:p>
        </p:txBody>
      </p:sp>
      <p:pic>
        <p:nvPicPr>
          <p:cNvPr id="4" name="Picture 2" descr="Šviesa interjero diz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804" y="3573710"/>
            <a:ext cx="3296873" cy="208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67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568740" y="377506"/>
            <a:ext cx="9486113" cy="478171"/>
          </a:xfrm>
        </p:spPr>
        <p:txBody>
          <a:bodyPr>
            <a:normAutofit/>
          </a:bodyPr>
          <a:lstStyle/>
          <a:p>
            <a:pPr algn="ctr"/>
            <a:r>
              <a:rPr lang="lt-LT" sz="2800" b="1" i="1" dirty="0"/>
              <a:t>Spalvos interjero dizaine</a:t>
            </a:r>
            <a:endParaRPr lang="lt-LT" sz="2800" i="1" dirty="0"/>
          </a:p>
        </p:txBody>
      </p:sp>
      <p:sp>
        <p:nvSpPr>
          <p:cNvPr id="4" name="Turinio vietos rezervavimo ženklas 3"/>
          <p:cNvSpPr>
            <a:spLocks noGrp="1"/>
          </p:cNvSpPr>
          <p:nvPr>
            <p:ph idx="1"/>
          </p:nvPr>
        </p:nvSpPr>
        <p:spPr>
          <a:xfrm>
            <a:off x="1417739" y="922789"/>
            <a:ext cx="9637115" cy="4974672"/>
          </a:xfrm>
        </p:spPr>
        <p:txBody>
          <a:bodyPr>
            <a:normAutofit/>
          </a:bodyPr>
          <a:lstStyle/>
          <a:p>
            <a:pPr algn="just"/>
            <a:r>
              <a:rPr lang="lt-LT" dirty="0" smtClean="0"/>
              <a:t>Kiekvienais </a:t>
            </a:r>
            <a:r>
              <a:rPr lang="lt-LT" dirty="0"/>
              <a:t>metais dažų gamintojai, interjero ir eksterjero dizaineriai, analizuodami aplinką ir visuomenės procesus, skelbia madingas metų spalvas. </a:t>
            </a:r>
            <a:r>
              <a:rPr lang="lt-LT" dirty="0" smtClean="0"/>
              <a:t>Madingos </a:t>
            </a:r>
            <a:r>
              <a:rPr lang="lt-LT" dirty="0"/>
              <a:t>spalvos - tai  iš dalies </a:t>
            </a:r>
            <a:r>
              <a:rPr lang="lt-LT" dirty="0" err="1"/>
              <a:t>rinkodarinis</a:t>
            </a:r>
            <a:r>
              <a:rPr lang="lt-LT" dirty="0"/>
              <a:t> elementas, bet jis daro poveikį. </a:t>
            </a:r>
            <a:r>
              <a:rPr lang="lt-LT" dirty="0" smtClean="0"/>
              <a:t>2024-ųjų </a:t>
            </a:r>
            <a:r>
              <a:rPr lang="lt-LT" dirty="0"/>
              <a:t>metų madingomis spalvomis skelbiamos auksinio medaus, persikų pūkų spalvos.</a:t>
            </a:r>
          </a:p>
          <a:p>
            <a:pPr algn="just"/>
            <a:r>
              <a:rPr lang="lt-LT" dirty="0"/>
              <a:t>Visgi interjeras įrengiamas ne vieneriems metams, todėl geriausia rinktis jo savininkams priimtinas spalvas, o detalės, akcentai gali būti madingų spalvų.</a:t>
            </a:r>
          </a:p>
          <a:p>
            <a:pPr algn="just"/>
            <a:r>
              <a:rPr lang="lt-LT" dirty="0" smtClean="0"/>
              <a:t> Geriausią </a:t>
            </a:r>
            <a:r>
              <a:rPr lang="lt-LT" dirty="0"/>
              <a:t>įspūdį daro neutralių, šviesių spalvų </a:t>
            </a:r>
            <a:r>
              <a:rPr lang="lt-LT" dirty="0" smtClean="0"/>
              <a:t>deriniai</a:t>
            </a:r>
            <a:r>
              <a:rPr lang="lt-LT" dirty="0"/>
              <a:t>.</a:t>
            </a:r>
            <a:r>
              <a:rPr lang="lt-LT" dirty="0" smtClean="0"/>
              <a:t> Dėl </a:t>
            </a:r>
            <a:r>
              <a:rPr lang="lt-LT" dirty="0"/>
              <a:t>to, pas mus jau daugiau kaip du dešimtmečiai interjeruose vyrauja baltos ir pilkšvos spalvų gamos. </a:t>
            </a:r>
            <a:r>
              <a:rPr lang="lt-LT" dirty="0" smtClean="0"/>
              <a:t>Tačiau </a:t>
            </a:r>
            <a:r>
              <a:rPr lang="lt-LT" dirty="0"/>
              <a:t>ilgainiui toks interjero apipavidalinimas pabosta, daugeliui norisi ryškesnių spalvinių akcentų. </a:t>
            </a:r>
            <a:endParaRPr lang="lt-LT" dirty="0"/>
          </a:p>
        </p:txBody>
      </p:sp>
    </p:spTree>
    <p:extLst>
      <p:ext uri="{BB962C8B-B14F-4D97-AF65-F5344CB8AC3E}">
        <p14:creationId xmlns:p14="http://schemas.microsoft.com/office/powerpoint/2010/main" val="1699899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803632" y="209726"/>
            <a:ext cx="9251221" cy="662730"/>
          </a:xfrm>
        </p:spPr>
        <p:txBody>
          <a:bodyPr/>
          <a:lstStyle/>
          <a:p>
            <a:pPr algn="ctr"/>
            <a:r>
              <a:rPr lang="lt-LT" b="1" i="1" dirty="0"/>
              <a:t>Spalvos interjero dizaine</a:t>
            </a:r>
            <a:endParaRPr lang="lt-LT" dirty="0"/>
          </a:p>
        </p:txBody>
      </p:sp>
      <p:sp>
        <p:nvSpPr>
          <p:cNvPr id="3" name="Turinio vietos rezervavimo ženklas 2"/>
          <p:cNvSpPr>
            <a:spLocks noGrp="1"/>
          </p:cNvSpPr>
          <p:nvPr>
            <p:ph idx="1"/>
          </p:nvPr>
        </p:nvSpPr>
        <p:spPr>
          <a:xfrm>
            <a:off x="1677798" y="1048624"/>
            <a:ext cx="9377056" cy="4417721"/>
          </a:xfrm>
        </p:spPr>
        <p:txBody>
          <a:bodyPr/>
          <a:lstStyle/>
          <a:p>
            <a:pPr algn="just"/>
            <a:r>
              <a:rPr lang="lt-LT" dirty="0"/>
              <a:t>Nenuobodų ir spalvingą interjerą galima susikurti žinant dvi taisykles.</a:t>
            </a:r>
          </a:p>
          <a:p>
            <a:pPr algn="just"/>
            <a:r>
              <a:rPr lang="lt-LT" dirty="0"/>
              <a:t>Pirma - vienoje patalpoje, o dar geriau visame interjere geriausia derinti dvi arba tris bazines ir dvi </a:t>
            </a:r>
            <a:r>
              <a:rPr lang="lt-LT" dirty="0" err="1"/>
              <a:t>akcentines</a:t>
            </a:r>
            <a:r>
              <a:rPr lang="lt-LT" dirty="0"/>
              <a:t> spalvas. Bazinės spalvos - tai sienų, lubų, pagrindinių baldų spalvos, </a:t>
            </a:r>
            <a:r>
              <a:rPr lang="lt-LT" dirty="0" err="1"/>
              <a:t>akcentinės</a:t>
            </a:r>
            <a:r>
              <a:rPr lang="lt-LT" dirty="0"/>
              <a:t> - mažesnių baldų, interjero detalių spalvos. </a:t>
            </a:r>
            <a:r>
              <a:rPr lang="lt-LT" dirty="0" err="1"/>
              <a:t>Akcentine</a:t>
            </a:r>
            <a:r>
              <a:rPr lang="lt-LT" dirty="0"/>
              <a:t> spalva galima rinktis madingas spalvas, dažyti vieną iš patalpos sienų, parinkti aksesuarus.</a:t>
            </a:r>
          </a:p>
          <a:p>
            <a:endParaRPr lang="lt-LT" dirty="0"/>
          </a:p>
        </p:txBody>
      </p:sp>
      <p:pic>
        <p:nvPicPr>
          <p:cNvPr id="4" name="Picture 2" descr="Spalvos interj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051" y="3649210"/>
            <a:ext cx="3411019" cy="2272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palvos interjero diza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096" y="3649211"/>
            <a:ext cx="3406040" cy="226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50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837189" y="260059"/>
            <a:ext cx="9217664" cy="620785"/>
          </a:xfrm>
        </p:spPr>
        <p:txBody>
          <a:bodyPr>
            <a:normAutofit/>
          </a:bodyPr>
          <a:lstStyle/>
          <a:p>
            <a:pPr algn="ctr"/>
            <a:r>
              <a:rPr lang="lt-LT" sz="2800" b="1" i="1" dirty="0"/>
              <a:t>Medžiagos interjero dizaine</a:t>
            </a:r>
            <a:endParaRPr lang="lt-LT" sz="2800" i="1" dirty="0"/>
          </a:p>
        </p:txBody>
      </p:sp>
      <p:sp>
        <p:nvSpPr>
          <p:cNvPr id="4" name="Turinio vietos rezervavimo ženklas 3"/>
          <p:cNvSpPr>
            <a:spLocks noGrp="1"/>
          </p:cNvSpPr>
          <p:nvPr>
            <p:ph idx="1"/>
          </p:nvPr>
        </p:nvSpPr>
        <p:spPr>
          <a:xfrm>
            <a:off x="1526797" y="1241570"/>
            <a:ext cx="9528058" cy="4224775"/>
          </a:xfrm>
        </p:spPr>
        <p:txBody>
          <a:bodyPr/>
          <a:lstStyle/>
          <a:p>
            <a:pPr algn="just"/>
            <a:r>
              <a:rPr lang="lt-LT" dirty="0"/>
              <a:t>Renkantis medžiagas reiktų prisiminti, kad medžiagos be idėjos - tik prekės. Pavyzdžiui, klausimas - parketas ar parketlentės, savaime nėra aktualus. Abi statybinės medžiagos puikiai tarnaus daug metų. Interjero architektui aktualiau, kokio rašto, kokios spalvos parinkti grindų dangą, jeigu, tarkim, jis kuria minimalistinį ar klasikinį modelį. Tokie pat turi būti natūralių medžiagų pasirinkimo kriterijai (kamštinė mediena, popieriniai tapetai, akmenėlių grindys): ar šios medžiagos nedominuos interjere, ar neerzins originalus, bet fragmentiškas jų naudojimas. Vartotojai renkasi medžiagas daugiau pagal racionalius ir praktiškus kriterijus - ieškoma antistatinį paviršių ar natūralių, alergijos nesukeliančių medžiagų, o interjero žinovas - pagal idėją, kuriamą nuotaiką, stilių, atmosferą.</a:t>
            </a:r>
            <a:endParaRPr lang="lt-LT" dirty="0"/>
          </a:p>
        </p:txBody>
      </p:sp>
    </p:spTree>
    <p:extLst>
      <p:ext uri="{BB962C8B-B14F-4D97-AF65-F5344CB8AC3E}">
        <p14:creationId xmlns:p14="http://schemas.microsoft.com/office/powerpoint/2010/main" val="185877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468073" y="318783"/>
            <a:ext cx="9586781" cy="629173"/>
          </a:xfrm>
        </p:spPr>
        <p:txBody>
          <a:bodyPr/>
          <a:lstStyle/>
          <a:p>
            <a:pPr algn="ctr"/>
            <a:r>
              <a:rPr lang="lt-LT" b="1" i="1" dirty="0"/>
              <a:t>Medžiagos interjero dizaine</a:t>
            </a:r>
            <a:endParaRPr lang="lt-LT" dirty="0"/>
          </a:p>
        </p:txBody>
      </p:sp>
      <p:sp>
        <p:nvSpPr>
          <p:cNvPr id="4" name="Turinio vietos rezervavimo ženklas 3"/>
          <p:cNvSpPr>
            <a:spLocks noGrp="1"/>
          </p:cNvSpPr>
          <p:nvPr>
            <p:ph idx="1"/>
          </p:nvPr>
        </p:nvSpPr>
        <p:spPr>
          <a:xfrm>
            <a:off x="1468073" y="1031846"/>
            <a:ext cx="10276514" cy="4815280"/>
          </a:xfrm>
        </p:spPr>
        <p:txBody>
          <a:bodyPr/>
          <a:lstStyle/>
          <a:p>
            <a:pPr algn="just"/>
            <a:r>
              <a:rPr lang="lt-LT" dirty="0"/>
              <a:t>Apdailos medžiagų pasirinkimas - daugiau vertybių skalės taikymas kasdieniniame gyvenime. </a:t>
            </a:r>
            <a:r>
              <a:rPr lang="lt-LT" dirty="0" smtClean="0"/>
              <a:t>Gyvenimo </a:t>
            </a:r>
            <a:r>
              <a:rPr lang="lt-LT" dirty="0"/>
              <a:t>ritmas ir būdas - kiekvieno individualus reikalas. Svarbiau laikytis apdailos medžiagų suderinamumo tiek estetikos, tiek darbų atlikimo technologijos požiūriu.</a:t>
            </a:r>
            <a:endParaRPr lang="lt-LT" dirty="0"/>
          </a:p>
        </p:txBody>
      </p:sp>
      <p:pic>
        <p:nvPicPr>
          <p:cNvPr id="6" name="Picture 2" descr="Medžiagos interjero diz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343" y="2251993"/>
            <a:ext cx="5396074" cy="3595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737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837188" y="276838"/>
            <a:ext cx="9217665" cy="503338"/>
          </a:xfrm>
        </p:spPr>
        <p:txBody>
          <a:bodyPr>
            <a:normAutofit/>
          </a:bodyPr>
          <a:lstStyle/>
          <a:p>
            <a:pPr algn="ctr"/>
            <a:r>
              <a:rPr lang="lt-LT" sz="2800" b="1" i="1" dirty="0"/>
              <a:t>Modernus virtuvės interjero dizainas</a:t>
            </a:r>
            <a:endParaRPr lang="lt-LT" sz="2800" i="1" dirty="0"/>
          </a:p>
        </p:txBody>
      </p:sp>
      <p:sp>
        <p:nvSpPr>
          <p:cNvPr id="3" name="Turinio vietos rezervavimo ženklas 2"/>
          <p:cNvSpPr>
            <a:spLocks noGrp="1"/>
          </p:cNvSpPr>
          <p:nvPr>
            <p:ph idx="1"/>
          </p:nvPr>
        </p:nvSpPr>
        <p:spPr>
          <a:xfrm>
            <a:off x="1635853" y="889235"/>
            <a:ext cx="9419000" cy="4530054"/>
          </a:xfrm>
        </p:spPr>
        <p:txBody>
          <a:bodyPr>
            <a:normAutofit fontScale="92500" lnSpcReduction="20000"/>
          </a:bodyPr>
          <a:lstStyle/>
          <a:p>
            <a:pPr algn="just"/>
            <a:r>
              <a:rPr lang="lt-LT" dirty="0"/>
              <a:t>Sakoma, kad virtuvė yra namų širdis, todėl verta atskirai pakalbėti apie virtuvės interjerą ir galimus modernius sprendimus.</a:t>
            </a:r>
          </a:p>
          <a:p>
            <a:pPr algn="just"/>
            <a:r>
              <a:rPr lang="lt-LT" dirty="0"/>
              <a:t>Virtuvės dizaine svarbus planavimo nuoseklumas: pirmiausia tai maisto gaminimo zona, paskui virtuvės integracija į visą svetainės interjerą ir galų gale pačios virtuvės interjeras.</a:t>
            </a:r>
          </a:p>
          <a:p>
            <a:pPr algn="just"/>
            <a:r>
              <a:rPr lang="lt-LT" dirty="0"/>
              <a:t>Maisto gaminimo zona apima viryklę ar </a:t>
            </a:r>
            <a:r>
              <a:rPr lang="lt-LT" dirty="0" err="1"/>
              <a:t>kaitlentę</a:t>
            </a:r>
            <a:r>
              <a:rPr lang="lt-LT" dirty="0"/>
              <a:t>, plautuvę, šaldytuvą ir kitą virtuvės įrangą. Bet visa tai modernioje virtuvėje turi būti paslėpta, integruota, nes tokios virtuvės </a:t>
            </a:r>
            <a:r>
              <a:rPr lang="lt-LT" dirty="0" err="1"/>
              <a:t>credo</a:t>
            </a:r>
            <a:r>
              <a:rPr lang="lt-LT" dirty="0"/>
              <a:t> - kaip sako dizaineriai, yra švara. Ne tiesiogine prasme, bet daiktų eksponavimo požiūriu. Ši tendencija vyrauja jau seniai, plačiai naudojami į baldus integruoti šaldytuvai ir kiti prietaisai. Gamintojai reaguoja į tokią tendenciją ir rinkoje jau yra prietaisų, kuriuose apjungtos </a:t>
            </a:r>
            <a:r>
              <a:rPr lang="lt-LT" dirty="0" err="1"/>
              <a:t>kaitlentė</a:t>
            </a:r>
            <a:r>
              <a:rPr lang="lt-LT" dirty="0"/>
              <a:t>, orkaitė ir gartraukis.  Visa tai atliepia vyraujančiam stiliui, kad kuo mažiau įrangos matoma - tuo didesnis modernumo, jei norite - minimalizmo įspūdis arba funkcionali estetika. Smulki virtuvės technika slepiama uždarose spintelėse.</a:t>
            </a:r>
          </a:p>
          <a:p>
            <a:endParaRPr lang="lt-LT" dirty="0"/>
          </a:p>
        </p:txBody>
      </p:sp>
    </p:spTree>
    <p:extLst>
      <p:ext uri="{BB962C8B-B14F-4D97-AF65-F5344CB8AC3E}">
        <p14:creationId xmlns:p14="http://schemas.microsoft.com/office/powerpoint/2010/main" val="2841175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534696" y="293616"/>
            <a:ext cx="9520158" cy="713064"/>
          </a:xfrm>
        </p:spPr>
        <p:txBody>
          <a:bodyPr>
            <a:normAutofit/>
          </a:bodyPr>
          <a:lstStyle/>
          <a:p>
            <a:pPr algn="ctr"/>
            <a:r>
              <a:rPr lang="lt-LT" sz="2800" b="1" i="1" dirty="0"/>
              <a:t>Modernus virtuvės interjero dizainas</a:t>
            </a:r>
            <a:endParaRPr lang="lt-LT" sz="2800" dirty="0"/>
          </a:p>
        </p:txBody>
      </p:sp>
      <p:sp>
        <p:nvSpPr>
          <p:cNvPr id="3" name="Turinio vietos rezervavimo ženklas 2"/>
          <p:cNvSpPr>
            <a:spLocks noGrp="1"/>
          </p:cNvSpPr>
          <p:nvPr>
            <p:ph idx="1"/>
          </p:nvPr>
        </p:nvSpPr>
        <p:spPr>
          <a:xfrm>
            <a:off x="1534696" y="1325461"/>
            <a:ext cx="9520158" cy="4598545"/>
          </a:xfrm>
        </p:spPr>
        <p:txBody>
          <a:bodyPr/>
          <a:lstStyle/>
          <a:p>
            <a:pPr algn="just"/>
            <a:r>
              <a:rPr lang="lt-LT" dirty="0"/>
              <a:t>Modernios virtuvės atributas - vadinamoji vienos linijos virtuvė, kuomet indai ir įranga slepiama uždarose lentynose, stalčiuose. Atviros arba stiklu dengtos lentynos naudojamos augalams, dekoracijoms </a:t>
            </a:r>
            <a:r>
              <a:rPr lang="lt-LT" dirty="0" smtClean="0"/>
              <a:t>eksponuoti.</a:t>
            </a:r>
            <a:endParaRPr lang="lt-LT" dirty="0"/>
          </a:p>
        </p:txBody>
      </p:sp>
      <p:pic>
        <p:nvPicPr>
          <p:cNvPr id="4" name="Picture 2" descr="virtuvės interjero dizai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619" y="2481081"/>
            <a:ext cx="5167619" cy="34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026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593908" y="327172"/>
            <a:ext cx="9460946" cy="679508"/>
          </a:xfrm>
        </p:spPr>
        <p:txBody>
          <a:bodyPr/>
          <a:lstStyle/>
          <a:p>
            <a:pPr algn="ctr"/>
            <a:r>
              <a:rPr lang="lt-LT" b="1" i="1" dirty="0"/>
              <a:t>Modernus virtuvės interjero dizainas</a:t>
            </a:r>
            <a:endParaRPr lang="lt-LT" dirty="0"/>
          </a:p>
        </p:txBody>
      </p:sp>
      <p:sp>
        <p:nvSpPr>
          <p:cNvPr id="4" name="Turinio vietos rezervavimo ženklas 3"/>
          <p:cNvSpPr>
            <a:spLocks noGrp="1"/>
          </p:cNvSpPr>
          <p:nvPr>
            <p:ph idx="1"/>
          </p:nvPr>
        </p:nvSpPr>
        <p:spPr>
          <a:xfrm>
            <a:off x="1526796" y="1006680"/>
            <a:ext cx="9528058" cy="4681056"/>
          </a:xfrm>
        </p:spPr>
        <p:txBody>
          <a:bodyPr>
            <a:normAutofit/>
          </a:bodyPr>
          <a:lstStyle/>
          <a:p>
            <a:pPr algn="just"/>
            <a:r>
              <a:rPr lang="lt-LT" sz="1600" dirty="0" smtClean="0"/>
              <a:t>Virtuvės apšvietimas yra </a:t>
            </a:r>
            <a:r>
              <a:rPr lang="lt-LT" sz="1600" dirty="0"/>
              <a:t>dalis bendro virtuvės svetainės apšvietimo, ir darbastalio apšvietimas virtuvėje. Kad būtų funkcionalūs ir estetiški, pageidautina šiuos abu apšvietimo tipus suderinti.</a:t>
            </a:r>
          </a:p>
          <a:p>
            <a:pPr algn="just"/>
            <a:r>
              <a:rPr lang="lt-LT" sz="1600" dirty="0"/>
              <a:t>Visų pirma bendras apšvietimas projektuojamas virš valgomojo stalo, virš salos ir/ar svetainės erdvėje, jis turi būti tolygus, be šešėlių. Tam tikslui naudojami įvairių tipų lubiniai arba įleidžiami šviestuvai. Įleidžiami LED šviestuvai skleidžia vienalytę ir švelnią šviesą, puikiai tinka apšviesti patalpas tolygiai ir dideliame plote. Įleidžiami LED prožektoriai arba taškiniai šviestuvai leidžia paryškinti tam tikras vietas. Kaip alternatyva virtuvės svetainės apšvietimui pasiteisina LED bėgelių arba kabelių sistemos, prie kurių galima pritvirtinti kelis stumdomus prožektorius.</a:t>
            </a:r>
          </a:p>
          <a:p>
            <a:pPr algn="just"/>
            <a:endParaRPr lang="lt-LT" dirty="0"/>
          </a:p>
        </p:txBody>
      </p:sp>
      <p:pic>
        <p:nvPicPr>
          <p:cNvPr id="6" name="Picture 2" descr="Led apšvietimas interjero diz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142" y="3733102"/>
            <a:ext cx="3511194" cy="233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684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702965" y="293615"/>
            <a:ext cx="9486114" cy="545284"/>
          </a:xfrm>
        </p:spPr>
        <p:txBody>
          <a:bodyPr>
            <a:normAutofit/>
          </a:bodyPr>
          <a:lstStyle/>
          <a:p>
            <a:pPr algn="ctr"/>
            <a:r>
              <a:rPr lang="lt-LT" sz="2800" b="1" i="1" dirty="0"/>
              <a:t>Modernus virtuvės interjero dizainas</a:t>
            </a:r>
            <a:endParaRPr lang="lt-LT" sz="2800" dirty="0"/>
          </a:p>
        </p:txBody>
      </p:sp>
      <p:sp>
        <p:nvSpPr>
          <p:cNvPr id="4" name="Turinio vietos rezervavimo ženklas 3"/>
          <p:cNvSpPr>
            <a:spLocks noGrp="1"/>
          </p:cNvSpPr>
          <p:nvPr>
            <p:ph idx="1"/>
          </p:nvPr>
        </p:nvSpPr>
        <p:spPr>
          <a:xfrm>
            <a:off x="1702965" y="838899"/>
            <a:ext cx="9301555" cy="4803616"/>
          </a:xfrm>
        </p:spPr>
        <p:txBody>
          <a:bodyPr>
            <a:normAutofit/>
          </a:bodyPr>
          <a:lstStyle/>
          <a:p>
            <a:pPr algn="just"/>
            <a:r>
              <a:rPr lang="lt-LT" sz="1800" dirty="0"/>
              <a:t>Pagrindiniam virtuvės apšvietimui rekomenduojama 200-400 liuksų </a:t>
            </a:r>
            <a:r>
              <a:rPr lang="lt-LT" sz="1800" dirty="0" err="1"/>
              <a:t>apšvieta</a:t>
            </a:r>
            <a:r>
              <a:rPr lang="lt-LT" sz="1800" dirty="0"/>
              <a:t>. Darbo paviršiai arba darbo vietos turėtų būti apšviesti maždaug 500 liuksų </a:t>
            </a:r>
            <a:r>
              <a:rPr lang="lt-LT" sz="1800" dirty="0" err="1"/>
              <a:t>apšvieta</a:t>
            </a:r>
            <a:r>
              <a:rPr lang="lt-LT" sz="1800" dirty="0"/>
              <a:t>. Naudojant reguliuojamą apšvietimą, šviesos ryškumą galima lanksčiai pritaikyti prie įvairių scenarijų, nes virtuvėje ne visur ir ne visada reikalingas vienodas šviesos srautas</a:t>
            </a:r>
            <a:r>
              <a:rPr lang="lt-LT" sz="1800" dirty="0" smtClean="0"/>
              <a:t>.</a:t>
            </a:r>
          </a:p>
          <a:p>
            <a:pPr algn="just"/>
            <a:r>
              <a:rPr lang="lt-LT" sz="1800" dirty="0"/>
              <a:t>Šviesos ryškumą patogu reguliuoti su JUNG sukamuoju arba mygtukiniu </a:t>
            </a:r>
            <a:r>
              <a:rPr lang="lt-LT" sz="1800" dirty="0" smtClean="0"/>
              <a:t>šviesos reguliatoriumi. </a:t>
            </a:r>
            <a:r>
              <a:rPr lang="lt-LT" sz="1800" dirty="0"/>
              <a:t>Pavyzdžiui, labai  racionalu pritemdyti virtuvės salos apšvietimą, kai maistą ruošiate šalia kriauklės, arba atvirkščiai, kai prie virtuvės salos geriate kavą, o ant viryklės verdamai sriubai apšvietimo nereikia. Tuo pačiu </a:t>
            </a:r>
            <a:r>
              <a:rPr lang="lt-LT" sz="1800" dirty="0" err="1"/>
              <a:t>dimeriuojama</a:t>
            </a:r>
            <a:r>
              <a:rPr lang="lt-LT" sz="1800" dirty="0"/>
              <a:t> šviesa kardinaliai keičia patalpos išvaizdą, sukurdami vis kitokį interjerą.</a:t>
            </a:r>
            <a:endParaRPr lang="lt-LT" sz="1800" dirty="0"/>
          </a:p>
        </p:txBody>
      </p:sp>
      <p:pic>
        <p:nvPicPr>
          <p:cNvPr id="6" name="Picture 2" descr="reguliuojamas apšvietimas virtuve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030" y="4303126"/>
            <a:ext cx="3567873" cy="181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851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711354" y="184559"/>
            <a:ext cx="9343499" cy="612396"/>
          </a:xfrm>
        </p:spPr>
        <p:txBody>
          <a:bodyPr>
            <a:normAutofit/>
          </a:bodyPr>
          <a:lstStyle/>
          <a:p>
            <a:pPr algn="ctr"/>
            <a:r>
              <a:rPr lang="lt-LT" sz="2800" b="1" i="1" dirty="0"/>
              <a:t>Modernus virtuvės interjero dizainas</a:t>
            </a:r>
            <a:endParaRPr lang="lt-LT" sz="2800" dirty="0"/>
          </a:p>
        </p:txBody>
      </p:sp>
      <p:sp>
        <p:nvSpPr>
          <p:cNvPr id="4" name="Turinio vietos rezervavimo ženklas 3"/>
          <p:cNvSpPr>
            <a:spLocks noGrp="1"/>
          </p:cNvSpPr>
          <p:nvPr>
            <p:ph idx="1"/>
          </p:nvPr>
        </p:nvSpPr>
        <p:spPr>
          <a:xfrm>
            <a:off x="1560353" y="914400"/>
            <a:ext cx="10201012" cy="5033394"/>
          </a:xfrm>
        </p:spPr>
        <p:txBody>
          <a:bodyPr>
            <a:normAutofit/>
          </a:bodyPr>
          <a:lstStyle/>
          <a:p>
            <a:pPr algn="just"/>
            <a:r>
              <a:rPr lang="lt-LT" sz="1600" dirty="0"/>
              <a:t>LED šviestuvo ar juostos </a:t>
            </a:r>
            <a:r>
              <a:rPr lang="lt-LT" sz="1600" dirty="0" err="1"/>
              <a:t>dimeriavimui</a:t>
            </a:r>
            <a:r>
              <a:rPr lang="lt-LT" sz="1600" dirty="0"/>
              <a:t> (lempos turi turėti </a:t>
            </a:r>
            <a:r>
              <a:rPr lang="lt-LT" sz="1600" dirty="0" err="1"/>
              <a:t>dimeriavimo</a:t>
            </a:r>
            <a:r>
              <a:rPr lang="lt-LT" sz="1600" dirty="0"/>
              <a:t> funkciją) galima naudoti standartinį maitinimo šaltinį, tarp jo ir LED šviestuvo pajungiant universalų </a:t>
            </a:r>
            <a:r>
              <a:rPr lang="lt-LT" sz="1600" dirty="0" smtClean="0"/>
              <a:t>JUNG šviesos stiprumo reguliatorių, </a:t>
            </a:r>
            <a:r>
              <a:rPr lang="lt-LT" sz="1600" dirty="0"/>
              <a:t>kuris savo ruožtu gali būti valdomas rankiniu arba </a:t>
            </a:r>
            <a:r>
              <a:rPr lang="lt-LT" sz="1600" dirty="0" err="1"/>
              <a:t>radiobanginiu</a:t>
            </a:r>
            <a:r>
              <a:rPr lang="lt-LT" sz="1600" dirty="0"/>
              <a:t> būdu. Pastaruoju atveju racionaliausia įsirengti ne tik reguliuojamą šviesos stiprumą, bet ir į sistemą sujungtą valdomą apšvietimą (tai apima </a:t>
            </a:r>
            <a:r>
              <a:rPr lang="lt-LT" sz="1600" dirty="0" err="1"/>
              <a:t>dimeriavimą</a:t>
            </a:r>
            <a:r>
              <a:rPr lang="lt-LT" sz="1600" dirty="0"/>
              <a:t> ir šviesos įjungimą/ išjungimą), valdomą šildymo, žaliuzių ar užuolaidų nuleidimą/ pakėlimą. Ši sistema vadinama </a:t>
            </a:r>
            <a:r>
              <a:rPr lang="lt-LT" sz="1600" i="1" dirty="0"/>
              <a:t>JUNG </a:t>
            </a:r>
            <a:r>
              <a:rPr lang="lt-LT" sz="1600" i="1" dirty="0" err="1" smtClean="0"/>
              <a:t>Home</a:t>
            </a:r>
            <a:r>
              <a:rPr lang="lt-LT" sz="1600" i="1" dirty="0" smtClean="0"/>
              <a:t>.</a:t>
            </a:r>
            <a:r>
              <a:rPr lang="lt-LT" sz="1600" dirty="0" smtClean="0"/>
              <a:t> Ši sistema komforto </a:t>
            </a:r>
            <a:r>
              <a:rPr lang="lt-LT" sz="1600" dirty="0"/>
              <a:t>ir funkcionalumo suteikia daugiau: galimas apšvietimo reguliavimas, laiko nustatymas,  judesio ir būvio jutikliai, taupantys elektrą. Ir visa tai galima įsirengti labai paprastai - paprastus jungiklius pakeitus elektroniniais. </a:t>
            </a:r>
            <a:r>
              <a:rPr lang="lt-LT" sz="1600" i="1" dirty="0"/>
              <a:t>JUNG </a:t>
            </a:r>
            <a:r>
              <a:rPr lang="lt-LT" sz="1600" i="1" dirty="0" err="1"/>
              <a:t>Home</a:t>
            </a:r>
            <a:r>
              <a:rPr lang="lt-LT" sz="1600" dirty="0"/>
              <a:t> sistemos jungikliams tinka standartinė elektros instaliacija, nereikalingi laidai. </a:t>
            </a:r>
            <a:endParaRPr lang="lt-LT" sz="1600" dirty="0" smtClean="0"/>
          </a:p>
          <a:p>
            <a:pPr algn="just"/>
            <a:r>
              <a:rPr lang="lt-LT" sz="1600" dirty="0" err="1"/>
              <a:t>Dimeriuojamas</a:t>
            </a:r>
            <a:r>
              <a:rPr lang="lt-LT" sz="1600" dirty="0"/>
              <a:t> apšvietimas kuria vis kitokią patalpos atmosferą: JUNG šviesos reguliatoriaus dangtelis ir universalus mini </a:t>
            </a:r>
            <a:r>
              <a:rPr lang="lt-LT" sz="1600" dirty="0" err="1"/>
              <a:t>dimeris</a:t>
            </a:r>
            <a:r>
              <a:rPr lang="lt-LT" sz="1600" i="1" dirty="0"/>
              <a:t>.</a:t>
            </a:r>
            <a:endParaRPr lang="lt-LT" sz="1600" dirty="0"/>
          </a:p>
          <a:p>
            <a:endParaRPr lang="lt-LT" sz="1600" dirty="0" smtClean="0"/>
          </a:p>
          <a:p>
            <a:endParaRPr lang="lt-LT" sz="1600" dirty="0"/>
          </a:p>
        </p:txBody>
      </p:sp>
      <p:pic>
        <p:nvPicPr>
          <p:cNvPr id="6" name="Picture 2" descr="Dimeriuojamas apšvieti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714" y="4041356"/>
            <a:ext cx="3588587" cy="190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55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669410" y="804519"/>
            <a:ext cx="9385444" cy="755833"/>
          </a:xfrm>
        </p:spPr>
        <p:txBody>
          <a:bodyPr>
            <a:normAutofit/>
          </a:bodyPr>
          <a:lstStyle/>
          <a:p>
            <a:pPr algn="ctr"/>
            <a:r>
              <a:rPr lang="lt-LT" sz="2800" b="1" i="1" dirty="0" smtClean="0"/>
              <a:t>Interjero  dizaino  idėja</a:t>
            </a:r>
            <a:endParaRPr lang="lt-LT" sz="2800" b="1" i="1" dirty="0"/>
          </a:p>
        </p:txBody>
      </p:sp>
      <p:sp>
        <p:nvSpPr>
          <p:cNvPr id="3" name="Turinio vietos rezervavimo ženklas 2"/>
          <p:cNvSpPr>
            <a:spLocks noGrp="1"/>
          </p:cNvSpPr>
          <p:nvPr>
            <p:ph idx="1"/>
          </p:nvPr>
        </p:nvSpPr>
        <p:spPr>
          <a:xfrm>
            <a:off x="1475973" y="1965398"/>
            <a:ext cx="9520158" cy="4015952"/>
          </a:xfrm>
        </p:spPr>
        <p:txBody>
          <a:bodyPr/>
          <a:lstStyle/>
          <a:p>
            <a:pPr algn="just"/>
            <a:r>
              <a:rPr lang="lt-LT" dirty="0" smtClean="0"/>
              <a:t>Interjero </a:t>
            </a:r>
            <a:r>
              <a:rPr lang="lt-LT" dirty="0"/>
              <a:t>kūrėjo uždavinys yra gana sudėtingas: suvaldyti erdvę, suskirstyti ją į funkcionalias zonas, parinkti medžiagas, pasiekti spalvų, dangų, baldų vientisumą, sukurti emociją. Pageidautina įsiklausyti į savo ar užsakovų norus, įsivaizdavimą, išvengti </a:t>
            </a:r>
            <a:r>
              <a:rPr lang="lt-LT" dirty="0" smtClean="0"/>
              <a:t>stereotipų. </a:t>
            </a:r>
            <a:r>
              <a:rPr lang="lt-LT" dirty="0"/>
              <a:t>Mėgėjo ar profesionalaus interjero kūrėjo darbas prasideda nuo idėjos</a:t>
            </a:r>
            <a:r>
              <a:rPr lang="lt-LT" dirty="0" smtClean="0"/>
              <a:t>.</a:t>
            </a:r>
          </a:p>
          <a:p>
            <a:pPr algn="just"/>
            <a:r>
              <a:rPr lang="lt-LT" dirty="0" smtClean="0"/>
              <a:t>Interjero </a:t>
            </a:r>
            <a:r>
              <a:rPr lang="lt-LT" dirty="0"/>
              <a:t>dizainas - plati sąvoka, apimanti sumanymą, projektą, planą, kompoziciją, spalvas, medžiagiškumą, visos šios dalys turi sukurti harmoniją.</a:t>
            </a:r>
            <a:endParaRPr lang="lt-LT" dirty="0"/>
          </a:p>
          <a:p>
            <a:pPr algn="just"/>
            <a:r>
              <a:rPr lang="lt-LT" dirty="0"/>
              <a:t>Architektai, interjero dizaineriai idėjai realizuoti naudoja vadinamą koliažą </a:t>
            </a:r>
            <a:r>
              <a:rPr lang="lt-LT" dirty="0" smtClean="0"/>
              <a:t> </a:t>
            </a:r>
            <a:r>
              <a:rPr lang="lt-LT" dirty="0"/>
              <a:t>- medžiagų, spalvų, faktūrų derinimo paletę, nubrėžiančią stilistinę kryptį.</a:t>
            </a:r>
            <a:endParaRPr lang="lt-LT" dirty="0"/>
          </a:p>
        </p:txBody>
      </p:sp>
    </p:spTree>
    <p:extLst>
      <p:ext uri="{BB962C8B-B14F-4D97-AF65-F5344CB8AC3E}">
        <p14:creationId xmlns:p14="http://schemas.microsoft.com/office/powerpoint/2010/main" val="84043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770077" y="520117"/>
            <a:ext cx="9284776" cy="721454"/>
          </a:xfrm>
        </p:spPr>
        <p:txBody>
          <a:bodyPr/>
          <a:lstStyle/>
          <a:p>
            <a:pPr algn="ctr"/>
            <a:r>
              <a:rPr lang="lt-LT" b="1" i="1" dirty="0"/>
              <a:t>Interjero  </a:t>
            </a:r>
            <a:r>
              <a:rPr lang="lt-LT" b="1" i="1" dirty="0" smtClean="0"/>
              <a:t>koliažas – </a:t>
            </a:r>
            <a:r>
              <a:rPr lang="lt-LT" b="1" i="1" dirty="0" err="1" smtClean="0"/>
              <a:t>Mood</a:t>
            </a:r>
            <a:r>
              <a:rPr lang="lt-LT" b="1" i="1" dirty="0" smtClean="0"/>
              <a:t> </a:t>
            </a:r>
            <a:r>
              <a:rPr lang="lt-LT" b="1" i="1" dirty="0" err="1" smtClean="0"/>
              <a:t>board</a:t>
            </a:r>
            <a:endParaRPr lang="lt-LT" dirty="0"/>
          </a:p>
        </p:txBody>
      </p:sp>
      <p:pic>
        <p:nvPicPr>
          <p:cNvPr id="2050" name="Picture 2" descr="Interjero koliaž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11675" y="1417638"/>
            <a:ext cx="6614797"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547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795243" y="243281"/>
            <a:ext cx="9259609" cy="570451"/>
          </a:xfrm>
        </p:spPr>
        <p:txBody>
          <a:bodyPr>
            <a:normAutofit/>
          </a:bodyPr>
          <a:lstStyle/>
          <a:p>
            <a:pPr algn="ctr"/>
            <a:r>
              <a:rPr lang="lt-LT" sz="2800" b="1" i="1" dirty="0"/>
              <a:t>Interjero  dizaino  idėja</a:t>
            </a:r>
          </a:p>
        </p:txBody>
      </p:sp>
      <p:sp>
        <p:nvSpPr>
          <p:cNvPr id="3" name="Turinio vietos rezervavimo ženklas 2"/>
          <p:cNvSpPr>
            <a:spLocks noGrp="1"/>
          </p:cNvSpPr>
          <p:nvPr>
            <p:ph idx="1"/>
          </p:nvPr>
        </p:nvSpPr>
        <p:spPr>
          <a:xfrm>
            <a:off x="1795244" y="1048624"/>
            <a:ext cx="9259610" cy="4417722"/>
          </a:xfrm>
        </p:spPr>
        <p:txBody>
          <a:bodyPr>
            <a:normAutofit/>
          </a:bodyPr>
          <a:lstStyle/>
          <a:p>
            <a:pPr algn="just">
              <a:lnSpc>
                <a:spcPct val="100000"/>
              </a:lnSpc>
            </a:pPr>
            <a:r>
              <a:rPr lang="lt-LT" dirty="0" smtClean="0"/>
              <a:t>Pradiniame </a:t>
            </a:r>
            <a:r>
              <a:rPr lang="lt-LT" dirty="0"/>
              <a:t>planavimo etape stengtis būsto aplinkoje rasti kokį nors </a:t>
            </a:r>
            <a:r>
              <a:rPr lang="lt-LT" dirty="0" smtClean="0"/>
              <a:t> </a:t>
            </a:r>
            <a:r>
              <a:rPr lang="lt-LT" dirty="0"/>
              <a:t>savotišką atspirties tašką, idėją ar koncepciją. Tai gali būti senų plytų siena, išsaugotas kokybiškas parketas, niša, nuotrauka</a:t>
            </a:r>
            <a:r>
              <a:rPr lang="lt-LT" dirty="0" smtClean="0"/>
              <a:t>.</a:t>
            </a:r>
          </a:p>
          <a:p>
            <a:pPr algn="just">
              <a:lnSpc>
                <a:spcPct val="100000"/>
              </a:lnSpc>
            </a:pPr>
            <a:r>
              <a:rPr lang="lt-LT" dirty="0"/>
              <a:t>Naujos statybos daugiabučio bute rasti idėją ir sukurti originalią nuotaiką kiek sudėtingiau. </a:t>
            </a:r>
            <a:r>
              <a:rPr lang="lt-LT" dirty="0" smtClean="0"/>
              <a:t>Galima </a:t>
            </a:r>
            <a:r>
              <a:rPr lang="lt-LT" dirty="0"/>
              <a:t>pasitelkti pagrindinius planavimo principus. Tokiu atveju apsisprendimą patariama pradėti nuo aktyviausio būsto akcento - grindų dangos </a:t>
            </a:r>
            <a:r>
              <a:rPr lang="lt-LT" dirty="0" smtClean="0"/>
              <a:t>pasirinkimo.</a:t>
            </a:r>
          </a:p>
          <a:p>
            <a:pPr algn="just">
              <a:lnSpc>
                <a:spcPct val="100000"/>
              </a:lnSpc>
            </a:pPr>
            <a:r>
              <a:rPr lang="lt-LT" dirty="0"/>
              <a:t>Bazinių spalvų pasirinkimą reikia pradėti nuo didžiausių plotų. Grindų danga - aktyviausias interjero elementas, kuris gali padiktuoti ir kitus sprendimus.</a:t>
            </a:r>
            <a:endParaRPr lang="lt-LT" dirty="0" smtClean="0"/>
          </a:p>
          <a:p>
            <a:pPr algn="just">
              <a:lnSpc>
                <a:spcPct val="100000"/>
              </a:lnSpc>
            </a:pPr>
            <a:r>
              <a:rPr lang="lt-LT" dirty="0" smtClean="0"/>
              <a:t>Nuo </a:t>
            </a:r>
            <a:r>
              <a:rPr lang="lt-LT" dirty="0"/>
              <a:t>grindų medžiagos, spalvos galima pereiti prie sienų, paskui apsispręsti dėl vidaus durų. Apgalvojus pagrindines apdailos detales atsiras spalvų gamos ir medžiagų idėjos.</a:t>
            </a:r>
            <a:endParaRPr lang="lt-LT" dirty="0"/>
          </a:p>
        </p:txBody>
      </p:sp>
    </p:spTree>
    <p:extLst>
      <p:ext uri="{BB962C8B-B14F-4D97-AF65-F5344CB8AC3E}">
        <p14:creationId xmlns:p14="http://schemas.microsoft.com/office/powerpoint/2010/main" val="117934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534696" y="804520"/>
            <a:ext cx="9520158" cy="638386"/>
          </a:xfrm>
        </p:spPr>
        <p:txBody>
          <a:bodyPr>
            <a:normAutofit/>
          </a:bodyPr>
          <a:lstStyle/>
          <a:p>
            <a:pPr algn="ctr"/>
            <a:r>
              <a:rPr lang="lt-LT" sz="2800" b="1" i="1" dirty="0"/>
              <a:t>Interjero dizaino  planavimas</a:t>
            </a:r>
            <a:endParaRPr lang="lt-LT" sz="2800" b="1" i="1" dirty="0"/>
          </a:p>
        </p:txBody>
      </p:sp>
      <p:sp>
        <p:nvSpPr>
          <p:cNvPr id="3" name="Turinio vietos rezervavimo ženklas 2"/>
          <p:cNvSpPr>
            <a:spLocks noGrp="1"/>
          </p:cNvSpPr>
          <p:nvPr>
            <p:ph idx="1"/>
          </p:nvPr>
        </p:nvSpPr>
        <p:spPr>
          <a:xfrm>
            <a:off x="1534696" y="1786856"/>
            <a:ext cx="9520158" cy="3679490"/>
          </a:xfrm>
        </p:spPr>
        <p:txBody>
          <a:bodyPr/>
          <a:lstStyle/>
          <a:p>
            <a:pPr algn="just"/>
            <a:r>
              <a:rPr lang="lt-LT" sz="2200" dirty="0"/>
              <a:t>Vienas esminių interjero kūrimo principų - stiliaus vientisumas, paremtas apdailos medžiagų suderinamumu. Tačiau ir improvizacija šiuo atveju yra pagirtina. Dekoratyvinės medinės sijos, senų plytų siena, iš sienų kyšantys akmenys, plytomis išklotos grindys - nenuobodus būdas pagyvinti interjerą. Tačiau tokiais atvejais svarbu, kad dirbtinė konstrukcija būtų įgyvendinta pagal architektūrinius principus</a:t>
            </a:r>
            <a:r>
              <a:rPr lang="lt-LT" sz="2200" dirty="0" smtClean="0"/>
              <a:t>.</a:t>
            </a:r>
          </a:p>
          <a:p>
            <a:pPr algn="just"/>
            <a:r>
              <a:rPr lang="lt-LT" sz="2200" dirty="0" smtClean="0"/>
              <a:t>Turint </a:t>
            </a:r>
            <a:r>
              <a:rPr lang="lt-LT" sz="2200" dirty="0" err="1"/>
              <a:t>įdėją</a:t>
            </a:r>
            <a:r>
              <a:rPr lang="lt-LT" sz="2200" dirty="0"/>
              <a:t> ir įsivaizdavimą, koks turėtų būti interjeras, galima susidėlioti interjero projektą arba </a:t>
            </a:r>
            <a:r>
              <a:rPr lang="lt-LT" sz="2200" dirty="0" smtClean="0"/>
              <a:t>planą.</a:t>
            </a:r>
          </a:p>
          <a:p>
            <a:endParaRPr lang="lt-LT" dirty="0"/>
          </a:p>
        </p:txBody>
      </p:sp>
    </p:spTree>
    <p:extLst>
      <p:ext uri="{BB962C8B-B14F-4D97-AF65-F5344CB8AC3E}">
        <p14:creationId xmlns:p14="http://schemas.microsoft.com/office/powerpoint/2010/main" val="403880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619074" y="804520"/>
            <a:ext cx="9435780" cy="579664"/>
          </a:xfrm>
        </p:spPr>
        <p:txBody>
          <a:bodyPr/>
          <a:lstStyle/>
          <a:p>
            <a:pPr algn="ctr"/>
            <a:r>
              <a:rPr lang="lt-LT" b="1" i="1" dirty="0"/>
              <a:t>Interjero dizaino  planavimas</a:t>
            </a:r>
          </a:p>
        </p:txBody>
      </p:sp>
      <p:sp>
        <p:nvSpPr>
          <p:cNvPr id="3" name="Turinio vietos rezervavimo ženklas 2"/>
          <p:cNvSpPr>
            <a:spLocks noGrp="1"/>
          </p:cNvSpPr>
          <p:nvPr>
            <p:ph idx="1"/>
          </p:nvPr>
        </p:nvSpPr>
        <p:spPr>
          <a:xfrm>
            <a:off x="1619074" y="1543574"/>
            <a:ext cx="9435779" cy="4219663"/>
          </a:xfrm>
        </p:spPr>
        <p:txBody>
          <a:bodyPr>
            <a:normAutofit fontScale="70000" lnSpcReduction="20000"/>
          </a:bodyPr>
          <a:lstStyle/>
          <a:p>
            <a:r>
              <a:rPr lang="lt-LT" sz="2600" dirty="0"/>
              <a:t>Interjero dizaineriai </a:t>
            </a:r>
            <a:r>
              <a:rPr lang="lt-LT" sz="2600" dirty="0" smtClean="0"/>
              <a:t>parengia </a:t>
            </a:r>
            <a:r>
              <a:rPr lang="lt-LT" sz="2600" dirty="0"/>
              <a:t>projektą, kurį sudaro:</a:t>
            </a:r>
          </a:p>
          <a:p>
            <a:r>
              <a:rPr lang="lt-LT" sz="2600" dirty="0" smtClean="0"/>
              <a:t>pertvarų </a:t>
            </a:r>
            <a:r>
              <a:rPr lang="lt-LT" sz="2600" dirty="0"/>
              <a:t>planas ir būdingi pjūviai;</a:t>
            </a:r>
          </a:p>
          <a:p>
            <a:r>
              <a:rPr lang="lt-LT" sz="2600" dirty="0" smtClean="0"/>
              <a:t>lubų </a:t>
            </a:r>
            <a:r>
              <a:rPr lang="lt-LT" sz="2600" dirty="0"/>
              <a:t>planas;</a:t>
            </a:r>
          </a:p>
          <a:p>
            <a:r>
              <a:rPr lang="lt-LT" sz="2600" dirty="0" smtClean="0"/>
              <a:t>elektros </a:t>
            </a:r>
            <a:r>
              <a:rPr lang="lt-LT" sz="2600" dirty="0"/>
              <a:t>instaliacijos projektas;</a:t>
            </a:r>
          </a:p>
          <a:p>
            <a:r>
              <a:rPr lang="lt-LT" sz="2600" dirty="0" smtClean="0"/>
              <a:t>šviestuvų </a:t>
            </a:r>
            <a:r>
              <a:rPr lang="lt-LT" sz="2600" dirty="0"/>
              <a:t>planas;</a:t>
            </a:r>
          </a:p>
          <a:p>
            <a:r>
              <a:rPr lang="lt-LT" sz="2600" dirty="0" smtClean="0"/>
              <a:t>kištukinių </a:t>
            </a:r>
            <a:r>
              <a:rPr lang="lt-LT" sz="2600" dirty="0"/>
              <a:t>lizdų planas;</a:t>
            </a:r>
          </a:p>
          <a:p>
            <a:r>
              <a:rPr lang="lt-LT" sz="2600" dirty="0" smtClean="0"/>
              <a:t>santechninės </a:t>
            </a:r>
            <a:r>
              <a:rPr lang="lt-LT" sz="2600" dirty="0"/>
              <a:t>įrangos planas;</a:t>
            </a:r>
          </a:p>
          <a:p>
            <a:r>
              <a:rPr lang="lt-LT" sz="2600" dirty="0" smtClean="0"/>
              <a:t>grindų </a:t>
            </a:r>
            <a:r>
              <a:rPr lang="lt-LT" sz="2600" dirty="0"/>
              <a:t>dangų planas;</a:t>
            </a:r>
          </a:p>
          <a:p>
            <a:r>
              <a:rPr lang="lt-LT" sz="2600" dirty="0" smtClean="0"/>
              <a:t>sienų </a:t>
            </a:r>
            <a:r>
              <a:rPr lang="lt-LT" sz="2600" dirty="0"/>
              <a:t>spalvų išklotinės;</a:t>
            </a:r>
          </a:p>
          <a:p>
            <a:r>
              <a:rPr lang="lt-LT" sz="2600" dirty="0" smtClean="0"/>
              <a:t>baldų </a:t>
            </a:r>
            <a:r>
              <a:rPr lang="lt-LT" sz="2600" dirty="0"/>
              <a:t>išdėstymo </a:t>
            </a:r>
            <a:r>
              <a:rPr lang="lt-LT" sz="2600" dirty="0" smtClean="0"/>
              <a:t>projektas.</a:t>
            </a:r>
            <a:endParaRPr lang="lt-LT" sz="2600" dirty="0"/>
          </a:p>
          <a:p>
            <a:endParaRPr lang="lt-LT" dirty="0"/>
          </a:p>
        </p:txBody>
      </p:sp>
    </p:spTree>
    <p:extLst>
      <p:ext uri="{BB962C8B-B14F-4D97-AF65-F5344CB8AC3E}">
        <p14:creationId xmlns:p14="http://schemas.microsoft.com/office/powerpoint/2010/main" val="23111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711354" y="478172"/>
            <a:ext cx="9343500" cy="662731"/>
          </a:xfrm>
        </p:spPr>
        <p:txBody>
          <a:bodyPr>
            <a:normAutofit/>
          </a:bodyPr>
          <a:lstStyle/>
          <a:p>
            <a:pPr algn="ctr"/>
            <a:r>
              <a:rPr lang="lt-LT" sz="2800" b="1" i="1" dirty="0"/>
              <a:t>Interjero įrengimo eilės tvarka</a:t>
            </a:r>
            <a:endParaRPr lang="lt-LT" sz="2800" b="1" i="1" dirty="0"/>
          </a:p>
        </p:txBody>
      </p:sp>
      <p:sp>
        <p:nvSpPr>
          <p:cNvPr id="3" name="Turinio vietos rezervavimo ženklas 2"/>
          <p:cNvSpPr>
            <a:spLocks noGrp="1"/>
          </p:cNvSpPr>
          <p:nvPr>
            <p:ph idx="1"/>
          </p:nvPr>
        </p:nvSpPr>
        <p:spPr>
          <a:xfrm>
            <a:off x="1518407" y="1384184"/>
            <a:ext cx="9536447" cy="4228051"/>
          </a:xfrm>
        </p:spPr>
        <p:txBody>
          <a:bodyPr>
            <a:normAutofit fontScale="92500"/>
          </a:bodyPr>
          <a:lstStyle/>
          <a:p>
            <a:pPr algn="just"/>
            <a:r>
              <a:rPr lang="lt-LT" dirty="0"/>
              <a:t>Sudarius interjero projektą ar planą, toliau seka jo įgyvendinimo darbai.  Suplanuoti darbų eigą, ypač numatyti tikslų jų rezultatą ir pabaigą nėra lengva, tačiau verta atminti, kad, net ir nuolat dirbant, atnaujinimo darbai nedideliame bute užtruks apie tris mėnesius, o name gal ir ilgiau. Svarbu žinoti, kad tam tikras medžiagas ir konstrukcijas reikia užsakyti gerokai anksčiau. Laiptų meistrai su užsakymu susitvarkys per porą trejetą mėnesių, durys taip pat gaminamos apie du mėnesius, židinys gali būti mūrijamas ir dekoruojamas iki mėnesio. Reikia atkreipti dėmesį, kad kai kurie darbai atliekami žymiai lėčiau: stiklo blokelių mūrijimas, parketo klojimo darbai, dekoravimas mozaikos plytelėmis užtruks ilgiau</a:t>
            </a:r>
            <a:r>
              <a:rPr lang="lt-LT" sz="1800" dirty="0" smtClean="0"/>
              <a:t>.</a:t>
            </a:r>
          </a:p>
          <a:p>
            <a:pPr algn="just"/>
            <a:r>
              <a:rPr lang="lt-LT" dirty="0"/>
              <a:t>Tinkamai nesuplanavus darbų atlikimo eilės, gali kilti nenumatytų problemų derinant meistrų darbus.</a:t>
            </a:r>
            <a:endParaRPr lang="lt-LT" sz="1800" dirty="0"/>
          </a:p>
        </p:txBody>
      </p:sp>
    </p:spTree>
    <p:extLst>
      <p:ext uri="{BB962C8B-B14F-4D97-AF65-F5344CB8AC3E}">
        <p14:creationId xmlns:p14="http://schemas.microsoft.com/office/powerpoint/2010/main" val="255296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627464" y="612397"/>
            <a:ext cx="9427390" cy="755010"/>
          </a:xfrm>
        </p:spPr>
        <p:txBody>
          <a:bodyPr/>
          <a:lstStyle/>
          <a:p>
            <a:pPr algn="ctr"/>
            <a:r>
              <a:rPr lang="lt-LT" b="1" i="1" dirty="0"/>
              <a:t>Interjero įrengimo eilės tvarka</a:t>
            </a:r>
            <a:endParaRPr lang="lt-LT" dirty="0"/>
          </a:p>
        </p:txBody>
      </p:sp>
      <p:sp>
        <p:nvSpPr>
          <p:cNvPr id="3" name="Turinio vietos rezervavimo ženklas 2"/>
          <p:cNvSpPr>
            <a:spLocks noGrp="1"/>
          </p:cNvSpPr>
          <p:nvPr>
            <p:ph idx="1"/>
          </p:nvPr>
        </p:nvSpPr>
        <p:spPr>
          <a:xfrm>
            <a:off x="1627464" y="1493240"/>
            <a:ext cx="9427390" cy="3973105"/>
          </a:xfrm>
        </p:spPr>
        <p:txBody>
          <a:bodyPr>
            <a:normAutofit lnSpcReduction="10000"/>
          </a:bodyPr>
          <a:lstStyle/>
          <a:p>
            <a:r>
              <a:rPr lang="lt-LT" dirty="0"/>
              <a:t>Apdailos darbai turi atitikti tam tikrą technologinę seką. </a:t>
            </a:r>
            <a:endParaRPr lang="lt-LT" dirty="0" smtClean="0"/>
          </a:p>
          <a:p>
            <a:pPr algn="just"/>
            <a:r>
              <a:rPr lang="lt-LT" dirty="0" smtClean="0"/>
              <a:t>Pirmiausia </a:t>
            </a:r>
            <a:r>
              <a:rPr lang="lt-LT" dirty="0"/>
              <a:t>suformuojamos pertvaros, paruošiamos santechnikos įvadų vietos. Formuojant pertvaras rekomenduojama numatyti drabužinės ar stumdomų durų sistemos vietą bei atitinkamo dydžio techninę patalpą - sandėliuką. Svarbu žinoti, kad techninė patalpa tinka ne tik katilinei įrengti, bet ir grindų šildymo kolektoriui, vėdinimo ir šildymo valdymo blokui,  įvairiems komutatoriams, apsaugos sistemoms.  </a:t>
            </a:r>
            <a:endParaRPr lang="lt-LT" dirty="0" smtClean="0"/>
          </a:p>
          <a:p>
            <a:pPr algn="just"/>
            <a:r>
              <a:rPr lang="lt-LT" dirty="0" smtClean="0"/>
              <a:t>Lubų </a:t>
            </a:r>
            <a:r>
              <a:rPr lang="lt-LT" dirty="0"/>
              <a:t>planas derinamas su vėdinimo įrangos montavimu, nes šie darbai susiję tiek vieta, tiek technologija. Rengiant lubų planą turi būti žinomi ventiliacijos vamzdžių skersmenys.</a:t>
            </a:r>
            <a:endParaRPr lang="lt-LT" dirty="0"/>
          </a:p>
        </p:txBody>
      </p:sp>
    </p:spTree>
    <p:extLst>
      <p:ext uri="{BB962C8B-B14F-4D97-AF65-F5344CB8AC3E}">
        <p14:creationId xmlns:p14="http://schemas.microsoft.com/office/powerpoint/2010/main" val="400173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812022" y="587230"/>
            <a:ext cx="9242831" cy="637564"/>
          </a:xfrm>
        </p:spPr>
        <p:txBody>
          <a:bodyPr/>
          <a:lstStyle/>
          <a:p>
            <a:pPr algn="ctr"/>
            <a:r>
              <a:rPr lang="lt-LT" b="1" i="1" dirty="0"/>
              <a:t>Interjero įrengimo eilės tvarka</a:t>
            </a:r>
            <a:endParaRPr lang="lt-LT" dirty="0"/>
          </a:p>
        </p:txBody>
      </p:sp>
      <p:sp>
        <p:nvSpPr>
          <p:cNvPr id="3" name="Turinio vietos rezervavimo ženklas 2"/>
          <p:cNvSpPr>
            <a:spLocks noGrp="1"/>
          </p:cNvSpPr>
          <p:nvPr>
            <p:ph idx="1"/>
          </p:nvPr>
        </p:nvSpPr>
        <p:spPr>
          <a:xfrm>
            <a:off x="1627464" y="1610686"/>
            <a:ext cx="9427390" cy="3855659"/>
          </a:xfrm>
        </p:spPr>
        <p:txBody>
          <a:bodyPr>
            <a:normAutofit lnSpcReduction="10000"/>
          </a:bodyPr>
          <a:lstStyle/>
          <a:p>
            <a:pPr algn="just"/>
            <a:r>
              <a:rPr lang="lt-LT" dirty="0"/>
              <a:t>Suformavus visus inžinerinius tinklus galima galvoti apie apdailos elementus. Atsižvelgiant į interjero idėją, parenkamos apdailos medžiagos, grindų dangos, apdailos spalvos, santechnikos prietaisai, vidaus durys, baldai, šviestuvai ir t.t.</a:t>
            </a:r>
          </a:p>
          <a:p>
            <a:pPr algn="just"/>
            <a:r>
              <a:rPr lang="lt-LT" dirty="0"/>
              <a:t>Matomų apdailos darbų ašis - grindys, durys, sienos, apšvietimo sprendimai. Nuo jų prasideda visi matomi apdailos darbai. Nuo to, kaip atlikti paslėpti darbai, didžiąja dalimi priklauso galutinis rezultatas.</a:t>
            </a:r>
          </a:p>
          <a:p>
            <a:pPr algn="just"/>
            <a:r>
              <a:rPr lang="lt-LT" dirty="0"/>
              <a:t>Elektros instaliacija - tai tas darbo baras, kuriame stengiamasi įvykiams užbėgti už akių. Nors šviestuvai, potinkiniai lizdai, jungikliai, skydeliai atsiranda tik paskutiniu momentu, nuo jų vietos gali priklausyti baldų, įvairių interjero aksesuarų, buitinės technikos vietos.</a:t>
            </a:r>
          </a:p>
          <a:p>
            <a:endParaRPr lang="lt-LT" dirty="0"/>
          </a:p>
        </p:txBody>
      </p:sp>
    </p:spTree>
    <p:extLst>
      <p:ext uri="{BB962C8B-B14F-4D97-AF65-F5344CB8AC3E}">
        <p14:creationId xmlns:p14="http://schemas.microsoft.com/office/powerpoint/2010/main" val="120099898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TM10001114[[fn=Galerija]]</Template>
  <TotalTime>284</TotalTime>
  <Words>1163</Words>
  <Application>Microsoft Office PowerPoint</Application>
  <PresentationFormat>Plačiaekranė</PresentationFormat>
  <Paragraphs>65</Paragraphs>
  <Slides>19</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19</vt:i4>
      </vt:variant>
    </vt:vector>
  </HeadingPairs>
  <TitlesOfParts>
    <vt:vector size="22" baseType="lpstr">
      <vt:lpstr>Arial</vt:lpstr>
      <vt:lpstr>Palatino Linotype</vt:lpstr>
      <vt:lpstr>Gallery</vt:lpstr>
      <vt:lpstr>INTERJERO  DIZAINAS</vt:lpstr>
      <vt:lpstr>Interjero  dizaino  idėja</vt:lpstr>
      <vt:lpstr>Interjero  koliažas – Mood board</vt:lpstr>
      <vt:lpstr>Interjero  dizaino  idėja</vt:lpstr>
      <vt:lpstr>Interjero dizaino  planavimas</vt:lpstr>
      <vt:lpstr>Interjero dizaino  planavimas</vt:lpstr>
      <vt:lpstr>Interjero įrengimo eilės tvarka</vt:lpstr>
      <vt:lpstr>Interjero įrengimo eilės tvarka</vt:lpstr>
      <vt:lpstr>Interjero įrengimo eilės tvarka</vt:lpstr>
      <vt:lpstr>Šviesa interjere</vt:lpstr>
      <vt:lpstr>Spalvos interjero dizaine</vt:lpstr>
      <vt:lpstr>Spalvos interjero dizaine</vt:lpstr>
      <vt:lpstr>Medžiagos interjero dizaine</vt:lpstr>
      <vt:lpstr>Medžiagos interjero dizaine</vt:lpstr>
      <vt:lpstr>Modernus virtuvės interjero dizainas</vt:lpstr>
      <vt:lpstr>Modernus virtuvės interjero dizainas</vt:lpstr>
      <vt:lpstr>Modernus virtuvės interjero dizainas</vt:lpstr>
      <vt:lpstr>Modernus virtuvės interjero dizainas</vt:lpstr>
      <vt:lpstr>Modernus virtuvės interjero dizainas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INTERJERO  DIZAINAS</dc:title>
  <dc:creator>Roma</dc:creator>
  <cp:lastModifiedBy>Roma</cp:lastModifiedBy>
  <cp:revision>46</cp:revision>
  <dcterms:created xsi:type="dcterms:W3CDTF">2024-12-20T07:19:54Z</dcterms:created>
  <dcterms:modified xsi:type="dcterms:W3CDTF">2024-12-20T12:04:32Z</dcterms:modified>
</cp:coreProperties>
</file>