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lt-LT" smtClean="0"/>
              <a:t>Spustelėję redag. ruoš. pavad. stilių</a:t>
            </a:r>
            <a:endParaRPr lang="en-US" dirty="0"/>
          </a:p>
        </p:txBody>
      </p:sp>
      <p:sp>
        <p:nvSpPr>
          <p:cNvPr id="3" name="Content Placeholder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t-LT" smtClean="0"/>
              <a:t>Spustelėję redag. ruoš. pavad. stilių</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42A54C80-263E-416B-A8E0-580EDEADCBDC}" type="datetimeFigureOut">
              <a:rPr lang="en-US" dirty="0"/>
              <a:t>12/27/2024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12/27/2024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417739" y="847289"/>
            <a:ext cx="7856264" cy="947956"/>
          </a:xfrm>
        </p:spPr>
        <p:txBody>
          <a:bodyPr/>
          <a:lstStyle/>
          <a:p>
            <a:pPr algn="ctr"/>
            <a:r>
              <a:rPr lang="lt-LT" sz="3600" b="1" i="1" dirty="0" smtClean="0">
                <a:solidFill>
                  <a:schemeClr val="accent2"/>
                </a:solidFill>
              </a:rPr>
              <a:t>Interjero spalvų parinkimas</a:t>
            </a:r>
            <a:endParaRPr lang="lt-LT" sz="3600" b="1" i="1" dirty="0">
              <a:solidFill>
                <a:schemeClr val="accent2"/>
              </a:solidFill>
            </a:endParaRPr>
          </a:p>
        </p:txBody>
      </p:sp>
      <p:sp>
        <p:nvSpPr>
          <p:cNvPr id="3" name="Antrinis pavadinimas 2"/>
          <p:cNvSpPr>
            <a:spLocks noGrp="1"/>
          </p:cNvSpPr>
          <p:nvPr>
            <p:ph type="subTitle" idx="1"/>
          </p:nvPr>
        </p:nvSpPr>
        <p:spPr>
          <a:xfrm>
            <a:off x="1602297" y="2567031"/>
            <a:ext cx="7671706" cy="3162650"/>
          </a:xfrm>
        </p:spPr>
        <p:txBody>
          <a:bodyPr>
            <a:noAutofit/>
          </a:bodyPr>
          <a:lstStyle/>
          <a:p>
            <a:pPr algn="ctr"/>
            <a:r>
              <a:rPr lang="lt-LT" sz="2800" dirty="0" smtClean="0">
                <a:solidFill>
                  <a:schemeClr val="tx1"/>
                </a:solidFill>
              </a:rPr>
              <a:t>Norint </a:t>
            </a:r>
            <a:r>
              <a:rPr lang="lt-LT" sz="2800" dirty="0">
                <a:solidFill>
                  <a:schemeClr val="tx1"/>
                </a:solidFill>
              </a:rPr>
              <a:t>dekoruoti būsto ar biuro patalpas -renkant paveikslus, baldus ir spalvas, reikia ne tik gero skonio, bet ir trupučio žinių ir vaizduotės. Svarbu žinoti keletą pagrindinių </a:t>
            </a:r>
            <a:r>
              <a:rPr lang="lt-LT" sz="2800" i="1" dirty="0">
                <a:solidFill>
                  <a:schemeClr val="tx1"/>
                </a:solidFill>
              </a:rPr>
              <a:t>spalvų</a:t>
            </a:r>
            <a:r>
              <a:rPr lang="lt-LT" sz="2800" dirty="0">
                <a:solidFill>
                  <a:schemeClr val="tx1"/>
                </a:solidFill>
              </a:rPr>
              <a:t> derinimo principų, o juos taikant savaip, galima sukurti įvairiausių kombinacijų.</a:t>
            </a:r>
          </a:p>
        </p:txBody>
      </p:sp>
    </p:spTree>
    <p:extLst>
      <p:ext uri="{BB962C8B-B14F-4D97-AF65-F5344CB8AC3E}">
        <p14:creationId xmlns:p14="http://schemas.microsoft.com/office/powerpoint/2010/main" val="2875304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55677" y="226504"/>
            <a:ext cx="8418325" cy="671118"/>
          </a:xfrm>
        </p:spPr>
        <p:txBody>
          <a:bodyPr>
            <a:noAutofit/>
          </a:bodyPr>
          <a:lstStyle/>
          <a:p>
            <a:pPr algn="ctr"/>
            <a:r>
              <a:rPr lang="lt-LT" sz="2800" b="1" i="1" dirty="0"/>
              <a:t>Spalvų harmonijos interjere formulė</a:t>
            </a:r>
            <a:r>
              <a:rPr lang="lt-LT" sz="2800" dirty="0"/>
              <a:t/>
            </a:r>
            <a:br>
              <a:rPr lang="lt-LT" sz="2800" dirty="0"/>
            </a:br>
            <a:endParaRPr lang="lt-LT" sz="2800" dirty="0"/>
          </a:p>
        </p:txBody>
      </p:sp>
      <p:sp>
        <p:nvSpPr>
          <p:cNvPr id="4" name="Turinio vietos rezervavimo ženklas 3"/>
          <p:cNvSpPr>
            <a:spLocks noGrp="1"/>
          </p:cNvSpPr>
          <p:nvPr>
            <p:ph idx="1"/>
          </p:nvPr>
        </p:nvSpPr>
        <p:spPr>
          <a:xfrm>
            <a:off x="654341" y="1182848"/>
            <a:ext cx="8808441" cy="4858515"/>
          </a:xfrm>
        </p:spPr>
        <p:txBody>
          <a:bodyPr/>
          <a:lstStyle/>
          <a:p>
            <a:pPr algn="just"/>
            <a:r>
              <a:rPr lang="lt-LT" sz="2000" b="1" i="1" dirty="0"/>
              <a:t>Harmonija, grįsta viena kitą papildančiomis spalvomis</a:t>
            </a:r>
            <a:endParaRPr lang="lt-LT" sz="2000" dirty="0"/>
          </a:p>
          <a:p>
            <a:pPr algn="just"/>
            <a:r>
              <a:rPr lang="lt-LT" sz="2000" dirty="0" smtClean="0"/>
              <a:t>Viena </a:t>
            </a:r>
            <a:r>
              <a:rPr lang="lt-LT" sz="2000" dirty="0"/>
              <a:t>kitą papildančios spalvos - tai dvi spalvos, spalvų rate esančios viena priešais kitą (pavyzdžiui, raudona ir žalia ar raudona - violetinė su geltona - žalia). Paveikslėlyje pavaizduota natūralių atspalvių kaita. Matoma, kad toks spalvų derinys sukuria maksimalų kontrastą ir tuo pačiu - maksimalų stabilumo įspūdį</a:t>
            </a:r>
            <a:r>
              <a:rPr lang="lt-LT" sz="2000" dirty="0" smtClean="0"/>
              <a:t>.</a:t>
            </a:r>
          </a:p>
          <a:p>
            <a:pPr algn="just"/>
            <a:endParaRPr lang="lt-LT" dirty="0"/>
          </a:p>
          <a:p>
            <a:pPr algn="just"/>
            <a:endParaRPr lang="lt-LT" dirty="0" smtClean="0"/>
          </a:p>
          <a:p>
            <a:pPr algn="just"/>
            <a:endParaRPr lang="lt-LT" dirty="0"/>
          </a:p>
        </p:txBody>
      </p:sp>
      <p:pic>
        <p:nvPicPr>
          <p:cNvPr id="7" name="Picture 2" descr="Harmonij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958" y="3254927"/>
            <a:ext cx="8363823" cy="2969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5649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520117"/>
            <a:ext cx="8596668" cy="763400"/>
          </a:xfrm>
        </p:spPr>
        <p:txBody>
          <a:bodyPr>
            <a:normAutofit fontScale="90000"/>
          </a:bodyPr>
          <a:lstStyle/>
          <a:p>
            <a:pPr algn="ctr"/>
            <a:r>
              <a:rPr lang="lt-LT" sz="2800" b="1" i="1" dirty="0"/>
              <a:t>Spalvų harmonijos interjere formulė</a:t>
            </a:r>
            <a:r>
              <a:rPr lang="lt-LT" dirty="0"/>
              <a:t/>
            </a:r>
            <a:br>
              <a:rPr lang="lt-LT" dirty="0"/>
            </a:br>
            <a:endParaRPr lang="lt-LT" dirty="0"/>
          </a:p>
        </p:txBody>
      </p:sp>
      <p:sp>
        <p:nvSpPr>
          <p:cNvPr id="4" name="Turinio vietos rezervavimo ženklas 3"/>
          <p:cNvSpPr>
            <a:spLocks noGrp="1"/>
          </p:cNvSpPr>
          <p:nvPr>
            <p:ph idx="1"/>
          </p:nvPr>
        </p:nvSpPr>
        <p:spPr>
          <a:xfrm>
            <a:off x="780176" y="1803633"/>
            <a:ext cx="8493826" cy="4237730"/>
          </a:xfrm>
        </p:spPr>
        <p:txBody>
          <a:bodyPr>
            <a:normAutofit/>
          </a:bodyPr>
          <a:lstStyle/>
          <a:p>
            <a:r>
              <a:rPr lang="lt-LT" sz="2000" b="1" i="1" dirty="0"/>
              <a:t>Natūrali spalvų gama interjere</a:t>
            </a:r>
            <a:endParaRPr lang="lt-LT" sz="2000" dirty="0"/>
          </a:p>
          <a:p>
            <a:pPr algn="just"/>
            <a:r>
              <a:rPr lang="lt-LT" dirty="0"/>
              <a:t>Gamtoje matomos spalvos visuomet sudaro harmoniją (pavyzdžiui, paveikslėlyje parodytas raudonos ir geltonos spalvų derinys yra harmoningas, nors ir nevisiškai atitinka spalvų rate esančią seką).</a:t>
            </a:r>
            <a:endParaRPr lang="lt-LT" sz="2000" dirty="0"/>
          </a:p>
        </p:txBody>
      </p:sp>
      <p:pic>
        <p:nvPicPr>
          <p:cNvPr id="6" name="Picture 2" descr="NatÅ«raliÅ³ spalvÅ³ ga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8919" y="3301206"/>
            <a:ext cx="43942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3555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47956" y="511729"/>
            <a:ext cx="8326046" cy="654342"/>
          </a:xfrm>
        </p:spPr>
        <p:txBody>
          <a:bodyPr>
            <a:normAutofit fontScale="90000"/>
          </a:bodyPr>
          <a:lstStyle/>
          <a:p>
            <a:pPr algn="ctr"/>
            <a:r>
              <a:rPr lang="lt-LT" sz="2800" b="1" i="1" dirty="0"/>
              <a:t>Spalvų harmonijos interjere formulė</a:t>
            </a:r>
            <a:r>
              <a:rPr lang="lt-LT" sz="2800" dirty="0"/>
              <a:t/>
            </a:r>
            <a:br>
              <a:rPr lang="lt-LT" sz="2800" dirty="0"/>
            </a:br>
            <a:endParaRPr lang="lt-LT" sz="2800" dirty="0"/>
          </a:p>
        </p:txBody>
      </p:sp>
      <p:sp>
        <p:nvSpPr>
          <p:cNvPr id="4" name="Turinio vietos rezervavimo ženklas 3"/>
          <p:cNvSpPr>
            <a:spLocks noGrp="1"/>
          </p:cNvSpPr>
          <p:nvPr>
            <p:ph idx="1"/>
          </p:nvPr>
        </p:nvSpPr>
        <p:spPr>
          <a:xfrm>
            <a:off x="822121" y="1166071"/>
            <a:ext cx="8451880" cy="5025004"/>
          </a:xfrm>
        </p:spPr>
        <p:txBody>
          <a:bodyPr/>
          <a:lstStyle/>
          <a:p>
            <a:r>
              <a:rPr lang="lt-LT" b="1" i="1" dirty="0"/>
              <a:t>Fonai interjere</a:t>
            </a:r>
            <a:endParaRPr lang="lt-LT" dirty="0"/>
          </a:p>
          <a:p>
            <a:pPr algn="just"/>
            <a:r>
              <a:rPr lang="lt-LT" dirty="0"/>
              <a:t>Skirtingame fone ta pati spalva gali atrodyti vis kitaip. Palyginkite, kaip skirtingai atrodo tokio pat dydžio ir ryškumo raudonas kvadratas įvairiame fone</a:t>
            </a:r>
            <a:r>
              <a:rPr lang="lt-LT" dirty="0" smtClean="0"/>
              <a:t>:</a:t>
            </a:r>
          </a:p>
          <a:p>
            <a:endParaRPr lang="lt-LT" dirty="0"/>
          </a:p>
          <a:p>
            <a:endParaRPr lang="lt-LT" dirty="0" smtClean="0"/>
          </a:p>
          <a:p>
            <a:endParaRPr lang="lt-LT" dirty="0"/>
          </a:p>
          <a:p>
            <a:endParaRPr lang="lt-LT" dirty="0"/>
          </a:p>
          <a:p>
            <a:endParaRPr lang="lt-LT" dirty="0" smtClean="0"/>
          </a:p>
          <a:p>
            <a:endParaRPr lang="lt-LT" dirty="0" smtClean="0"/>
          </a:p>
          <a:p>
            <a:pPr algn="just"/>
            <a:r>
              <a:rPr lang="lt-LT" dirty="0"/>
              <a:t>Labiausiai raudoną spalvą išryškina juodas fonas, tuo tarpu baltame fone kvadratas atrodo blankesnis. Lygiai taip pat ir oranžiniame fone: raudona spalva atrodo prigesinta, o žydrame - išryškėja. Juodame fone kvadratas ne tik ryškesnis, bet ir atrodo didesnis nei kituose paveikslėliuose.</a:t>
            </a:r>
          </a:p>
        </p:txBody>
      </p:sp>
      <p:pic>
        <p:nvPicPr>
          <p:cNvPr id="6" name="Picture 2" descr="Fon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183" y="2692866"/>
            <a:ext cx="7357144" cy="1751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082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05342" y="609600"/>
            <a:ext cx="8468659" cy="665527"/>
          </a:xfrm>
        </p:spPr>
        <p:txBody>
          <a:bodyPr>
            <a:noAutofit/>
          </a:bodyPr>
          <a:lstStyle/>
          <a:p>
            <a:pPr algn="ctr"/>
            <a:r>
              <a:rPr lang="lt-LT" sz="2800" b="1" dirty="0"/>
              <a:t>Apie spalvas interjere</a:t>
            </a:r>
            <a:r>
              <a:rPr lang="lt-LT" sz="2800" dirty="0"/>
              <a:t/>
            </a:r>
            <a:br>
              <a:rPr lang="lt-LT" sz="2800" dirty="0"/>
            </a:br>
            <a:endParaRPr lang="lt-LT" sz="2800" dirty="0"/>
          </a:p>
        </p:txBody>
      </p:sp>
      <p:sp>
        <p:nvSpPr>
          <p:cNvPr id="3" name="Turinio vietos rezervavimo ženklas 2"/>
          <p:cNvSpPr>
            <a:spLocks noGrp="1"/>
          </p:cNvSpPr>
          <p:nvPr>
            <p:ph idx="1"/>
          </p:nvPr>
        </p:nvSpPr>
        <p:spPr>
          <a:xfrm>
            <a:off x="679508" y="1342239"/>
            <a:ext cx="8594494" cy="4699123"/>
          </a:xfrm>
        </p:spPr>
        <p:txBody>
          <a:bodyPr>
            <a:normAutofit lnSpcReduction="10000"/>
          </a:bodyPr>
          <a:lstStyle/>
          <a:p>
            <a:pPr algn="just"/>
            <a:r>
              <a:rPr lang="lt-LT" dirty="0"/>
              <a:t>Aplink mus - daugybė spalvų, kurios galbūt yra tiek įprastos, kad jų net nepastebime. </a:t>
            </a:r>
            <a:r>
              <a:rPr lang="lt-LT" dirty="0" smtClean="0"/>
              <a:t>Spalvos </a:t>
            </a:r>
            <a:r>
              <a:rPr lang="lt-LT" dirty="0"/>
              <a:t>žmonėms daro gana didelį emocinį, psichologinį ir  fizinį poveikį. Žmogaus polinkis kai kurios spalvoms lemia jo požiūrį į meną, madą, </a:t>
            </a:r>
            <a:r>
              <a:rPr lang="lt-LT" dirty="0" smtClean="0"/>
              <a:t>interjerą. Spalvų </a:t>
            </a:r>
            <a:r>
              <a:rPr lang="lt-LT" dirty="0"/>
              <a:t>pasirinkimas yra ir saviraiškos priemonė.  Taip pat pastebėta, kad aplinkos spalvos daro įtaką žmogaus nuotaikai ir sveikatai: spalva gali būti jausminga, gyvybinga, ekspresyvi arba raminanti, nuteikianti pasyviai. </a:t>
            </a:r>
            <a:endParaRPr lang="lt-LT" dirty="0" smtClean="0"/>
          </a:p>
          <a:p>
            <a:pPr algn="just"/>
            <a:r>
              <a:rPr lang="lt-LT" dirty="0" smtClean="0"/>
              <a:t>Moksliniu </a:t>
            </a:r>
            <a:r>
              <a:rPr lang="lt-LT" dirty="0"/>
              <a:t>požiūriu spalvą galima apibūdinti ir išmatuoti, tačiau kiekvienas žmogus spalvas regi skirtingai. Taip pat ir skirtinguose pasaulio kampeliuose spalvos turi skirtingas joms priskiriamas reikšmes</a:t>
            </a:r>
            <a:r>
              <a:rPr lang="lt-LT" dirty="0" smtClean="0"/>
              <a:t>.</a:t>
            </a:r>
          </a:p>
          <a:p>
            <a:pPr algn="just"/>
            <a:r>
              <a:rPr lang="lt-LT" dirty="0"/>
              <a:t>Spalvą mes matome dėl šviesos spindulių, tačiau patys spinduliai nėra spalvoti. Mes suvokiame spalvą šiems spinduliams per mūsų akis pasiekus smegenis, o kiekvienas atspalvis - tai skirtingo ilgio spinduliai (skirtinga elektromagnetinė energija). Žmogaus akis atpažįsta ne visus šviesos spindulius, o tik tam tikro ilgio bangas (nuo 400 iki 700 tūkstančių mikronų), kitų  be specialios įrangos mes nematome.</a:t>
            </a:r>
          </a:p>
          <a:p>
            <a:endParaRPr lang="lt-LT" dirty="0"/>
          </a:p>
        </p:txBody>
      </p:sp>
    </p:spTree>
    <p:extLst>
      <p:ext uri="{BB962C8B-B14F-4D97-AF65-F5344CB8AC3E}">
        <p14:creationId xmlns:p14="http://schemas.microsoft.com/office/powerpoint/2010/main" val="639100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97622" y="609600"/>
            <a:ext cx="8376380" cy="657138"/>
          </a:xfrm>
        </p:spPr>
        <p:txBody>
          <a:bodyPr>
            <a:noAutofit/>
          </a:bodyPr>
          <a:lstStyle/>
          <a:p>
            <a:pPr algn="ctr"/>
            <a:r>
              <a:rPr lang="lt-LT" sz="2800" b="1" dirty="0"/>
              <a:t>Apie spalvas interjere</a:t>
            </a:r>
            <a:r>
              <a:rPr lang="lt-LT" sz="2800" dirty="0"/>
              <a:t/>
            </a:r>
            <a:br>
              <a:rPr lang="lt-LT" sz="2800" dirty="0"/>
            </a:br>
            <a:endParaRPr lang="lt-LT" sz="2800" dirty="0"/>
          </a:p>
        </p:txBody>
      </p:sp>
      <p:sp>
        <p:nvSpPr>
          <p:cNvPr id="3" name="Turinio vietos rezervavimo ženklas 2"/>
          <p:cNvSpPr>
            <a:spLocks noGrp="1"/>
          </p:cNvSpPr>
          <p:nvPr>
            <p:ph idx="1"/>
          </p:nvPr>
        </p:nvSpPr>
        <p:spPr>
          <a:xfrm>
            <a:off x="729842" y="1384183"/>
            <a:ext cx="8544160" cy="4657179"/>
          </a:xfrm>
        </p:spPr>
        <p:txBody>
          <a:bodyPr/>
          <a:lstStyle/>
          <a:p>
            <a:pPr algn="just"/>
            <a:r>
              <a:rPr lang="lt-LT" dirty="0"/>
              <a:t>Spalvų atranka ir grupavimas tampa vis svarbesni kuriant ir gyvenamųjų namų, ir komercinių patalpų interjerą. Aplinkos spalvos veikia mūsų nuotaikas, daro įtaką darbo ir laisvalaikio įpročiams, norams ir poreikiams, tokiems kaip alkis, aistra, pyktis, ramumas ir </a:t>
            </a:r>
            <a:r>
              <a:rPr lang="lt-LT" dirty="0" smtClean="0"/>
              <a:t>panašiai</a:t>
            </a:r>
            <a:r>
              <a:rPr lang="lt-LT" dirty="0"/>
              <a:t>. </a:t>
            </a:r>
            <a:endParaRPr lang="lt-LT" dirty="0" smtClean="0"/>
          </a:p>
          <a:p>
            <a:r>
              <a:rPr lang="lt-LT" dirty="0"/>
              <a:t>Dažai parenkami pagal spalvų </a:t>
            </a:r>
            <a:r>
              <a:rPr lang="lt-LT" dirty="0" smtClean="0"/>
              <a:t>paletę:</a:t>
            </a:r>
          </a:p>
          <a:p>
            <a:endParaRPr lang="lt-LT" dirty="0"/>
          </a:p>
        </p:txBody>
      </p:sp>
      <p:pic>
        <p:nvPicPr>
          <p:cNvPr id="4" name="Picture 4" descr="Spalvų palėtė"/>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633" y="3196206"/>
            <a:ext cx="5247314" cy="3277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1522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023456" y="285226"/>
            <a:ext cx="8250545" cy="864066"/>
          </a:xfrm>
        </p:spPr>
        <p:txBody>
          <a:bodyPr>
            <a:noAutofit/>
          </a:bodyPr>
          <a:lstStyle/>
          <a:p>
            <a:pPr algn="ctr"/>
            <a:r>
              <a:rPr lang="lt-LT" sz="2800" b="1" dirty="0"/>
              <a:t>Dvylikos pagrindinių spalvų ratas</a:t>
            </a:r>
            <a:r>
              <a:rPr lang="lt-LT" sz="2800" dirty="0"/>
              <a:t/>
            </a:r>
            <a:br>
              <a:rPr lang="lt-LT" sz="2800" dirty="0"/>
            </a:br>
            <a:endParaRPr lang="lt-LT" sz="2800" dirty="0"/>
          </a:p>
        </p:txBody>
      </p:sp>
      <p:sp>
        <p:nvSpPr>
          <p:cNvPr id="4" name="Turinio vietos rezervavimo ženklas 3"/>
          <p:cNvSpPr>
            <a:spLocks noGrp="1"/>
          </p:cNvSpPr>
          <p:nvPr>
            <p:ph idx="1"/>
          </p:nvPr>
        </p:nvSpPr>
        <p:spPr>
          <a:xfrm>
            <a:off x="746620" y="1241571"/>
            <a:ext cx="8527382" cy="4799791"/>
          </a:xfrm>
        </p:spPr>
        <p:txBody>
          <a:bodyPr/>
          <a:lstStyle/>
          <a:p>
            <a:pPr algn="just"/>
            <a:r>
              <a:rPr lang="lt-LT" dirty="0"/>
              <a:t>Šis dvylikos spalvų ratas parodo pagrindinius spalvų derinimo principus. Jie yra gana paprasti, spalvų ratas leidžia juos realiai pamatyti ir taip geriau juos </a:t>
            </a:r>
            <a:r>
              <a:rPr lang="lt-LT" dirty="0" smtClean="0"/>
              <a:t>įsisavinti.</a:t>
            </a:r>
          </a:p>
          <a:p>
            <a:pPr algn="just"/>
            <a:r>
              <a:rPr lang="lt-LT" dirty="0"/>
              <a:t>Šiame rate pateikiama spalvų progresija eiliškumo tvarka, tad tai naudingas įrankis kuriant harmoningus spalvų derinius tapybos darbuose, dekoruojant interjerą ar kuriant vizualinius projektus.</a:t>
            </a:r>
          </a:p>
        </p:txBody>
      </p:sp>
      <p:pic>
        <p:nvPicPr>
          <p:cNvPr id="7" name="Picture 4" descr="Dvylikos pagrindinių spalvų rat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2921" y="3238150"/>
            <a:ext cx="3235167" cy="31058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909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47288" y="662730"/>
            <a:ext cx="8441318" cy="679509"/>
          </a:xfrm>
        </p:spPr>
        <p:txBody>
          <a:bodyPr>
            <a:normAutofit fontScale="90000"/>
          </a:bodyPr>
          <a:lstStyle/>
          <a:p>
            <a:pPr algn="ctr"/>
            <a:r>
              <a:rPr lang="lt-LT" sz="3100" b="1" i="1" dirty="0"/>
              <a:t>Pagrindinės spalvos interjere</a:t>
            </a:r>
            <a:r>
              <a:rPr lang="lt-LT" dirty="0"/>
              <a:t/>
            </a:r>
            <a:br>
              <a:rPr lang="lt-LT" dirty="0"/>
            </a:br>
            <a:endParaRPr lang="lt-LT" dirty="0"/>
          </a:p>
        </p:txBody>
      </p:sp>
      <p:sp>
        <p:nvSpPr>
          <p:cNvPr id="4" name="Turinio vietos rezervavimo ženklas 3"/>
          <p:cNvSpPr>
            <a:spLocks noGrp="1"/>
          </p:cNvSpPr>
          <p:nvPr>
            <p:ph idx="1"/>
          </p:nvPr>
        </p:nvSpPr>
        <p:spPr>
          <a:xfrm>
            <a:off x="721453" y="1459683"/>
            <a:ext cx="8581756" cy="4731391"/>
          </a:xfrm>
        </p:spPr>
        <p:txBody>
          <a:bodyPr/>
          <a:lstStyle/>
          <a:p>
            <a:r>
              <a:rPr lang="lt-LT" sz="2000" dirty="0"/>
              <a:t>Spalvų ratas formuojamas iš 3 pagrindinių spalvų, sudarančių lygiakraštį trikampį:</a:t>
            </a:r>
            <a:br>
              <a:rPr lang="lt-LT" sz="2000" dirty="0"/>
            </a:br>
            <a:endParaRPr lang="lt-LT" sz="2000" dirty="0"/>
          </a:p>
          <a:p>
            <a:r>
              <a:rPr lang="lt-LT" i="1" dirty="0" smtClean="0"/>
              <a:t>                                 </a:t>
            </a:r>
            <a:r>
              <a:rPr lang="lt-LT" sz="2000" b="1" i="1" dirty="0" smtClean="0"/>
              <a:t>Raudona</a:t>
            </a:r>
            <a:r>
              <a:rPr lang="lt-LT" sz="2000" b="1" i="1" dirty="0"/>
              <a:t>, geltona ir </a:t>
            </a:r>
            <a:r>
              <a:rPr lang="lt-LT" sz="2000" b="1" i="1" dirty="0" smtClean="0"/>
              <a:t>mėlyna</a:t>
            </a:r>
            <a:endParaRPr lang="lt-LT" sz="2000" b="1" dirty="0" smtClean="0"/>
          </a:p>
          <a:p>
            <a:endParaRPr lang="lt-LT" dirty="0"/>
          </a:p>
          <a:p>
            <a:endParaRPr lang="lt-LT" dirty="0" smtClean="0"/>
          </a:p>
          <a:p>
            <a:pPr algn="just"/>
            <a:r>
              <a:rPr lang="lt-LT" sz="2000" dirty="0" smtClean="0"/>
              <a:t>Kitas </a:t>
            </a:r>
            <a:r>
              <a:rPr lang="lt-LT" sz="2000" dirty="0"/>
              <a:t>žingsnis - antrinės spalvos. Jos taip pat vaizduojamos trikampiais, esančiais šalia pirminių spalvų trikampio. Toks spalvų grupavimas vadinamas  absorbciniu, kadangi gaunamas rezultatas - antrinė spalva sugeria daugiau šviesos nei pagrindinė.</a:t>
            </a:r>
          </a:p>
          <a:p>
            <a:endParaRPr lang="lt-LT" sz="2000" dirty="0"/>
          </a:p>
        </p:txBody>
      </p:sp>
      <p:pic>
        <p:nvPicPr>
          <p:cNvPr id="9" name="Picture 4" descr="Pagrindines spalv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4911" y="2198039"/>
            <a:ext cx="897621" cy="905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993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39567" y="302004"/>
            <a:ext cx="8334434" cy="746620"/>
          </a:xfrm>
        </p:spPr>
        <p:txBody>
          <a:bodyPr>
            <a:noAutofit/>
          </a:bodyPr>
          <a:lstStyle/>
          <a:p>
            <a:pPr algn="ctr"/>
            <a:r>
              <a:rPr lang="lt-LT" sz="2800" b="1" i="1" dirty="0"/>
              <a:t>Antrinės spalvos interjere</a:t>
            </a:r>
            <a:r>
              <a:rPr lang="lt-LT" sz="2800" dirty="0"/>
              <a:t/>
            </a:r>
            <a:br>
              <a:rPr lang="lt-LT" sz="2800" dirty="0"/>
            </a:br>
            <a:endParaRPr lang="lt-LT" sz="2800" b="1" i="1" dirty="0"/>
          </a:p>
        </p:txBody>
      </p:sp>
      <p:sp>
        <p:nvSpPr>
          <p:cNvPr id="4" name="Turinio vietos rezervavimo ženklas 3"/>
          <p:cNvSpPr>
            <a:spLocks noGrp="1"/>
          </p:cNvSpPr>
          <p:nvPr>
            <p:ph idx="1"/>
          </p:nvPr>
        </p:nvSpPr>
        <p:spPr>
          <a:xfrm>
            <a:off x="939566" y="939567"/>
            <a:ext cx="8334435" cy="5101795"/>
          </a:xfrm>
        </p:spPr>
        <p:txBody>
          <a:bodyPr/>
          <a:lstStyle/>
          <a:p>
            <a:r>
              <a:rPr lang="lt-LT" dirty="0"/>
              <a:t>Kuomet viena pirminių spalvų yra sumaišoma su kita, gaunama antrinė spalva:</a:t>
            </a:r>
          </a:p>
          <a:p>
            <a:r>
              <a:rPr lang="lt-LT" b="1" i="1" dirty="0"/>
              <a:t>Žalia, oranžinė, violetinė</a:t>
            </a:r>
            <a:endParaRPr lang="lt-LT" b="1" dirty="0"/>
          </a:p>
          <a:p>
            <a:r>
              <a:rPr lang="lt-LT" dirty="0"/>
              <a:t>Jų gali būti trys:</a:t>
            </a:r>
          </a:p>
          <a:p>
            <a:r>
              <a:rPr lang="lt-LT" dirty="0" smtClean="0"/>
              <a:t>oranžinė </a:t>
            </a:r>
            <a:r>
              <a:rPr lang="lt-LT" dirty="0"/>
              <a:t>(gaunama sumaišius raudoną ir geltoną spalvas)</a:t>
            </a:r>
          </a:p>
          <a:p>
            <a:r>
              <a:rPr lang="lt-LT" dirty="0" smtClean="0"/>
              <a:t>žalia </a:t>
            </a:r>
            <a:r>
              <a:rPr lang="lt-LT" dirty="0"/>
              <a:t>(geltona + mėlyna)</a:t>
            </a:r>
          </a:p>
          <a:p>
            <a:r>
              <a:rPr lang="lt-LT" dirty="0" smtClean="0"/>
              <a:t>violetinė</a:t>
            </a:r>
            <a:r>
              <a:rPr lang="lt-LT" dirty="0"/>
              <a:t> (mėlyna + raudona)</a:t>
            </a:r>
          </a:p>
          <a:p>
            <a:r>
              <a:rPr lang="lt-LT" dirty="0"/>
              <a:t>Šios antrinės spalvos taip pat vadinamos </a:t>
            </a:r>
            <a:r>
              <a:rPr lang="lt-LT" b="1" i="1" dirty="0"/>
              <a:t>papildančiosiomis</a:t>
            </a:r>
            <a:r>
              <a:rPr lang="lt-LT" dirty="0"/>
              <a:t>.</a:t>
            </a:r>
          </a:p>
          <a:p>
            <a:endParaRPr lang="lt-LT" dirty="0"/>
          </a:p>
        </p:txBody>
      </p:sp>
      <p:pic>
        <p:nvPicPr>
          <p:cNvPr id="8" name="Picture 2" descr="Antrines spalv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3246539" y="4529930"/>
            <a:ext cx="2158105" cy="2158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206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89901" y="327172"/>
            <a:ext cx="8284100" cy="553672"/>
          </a:xfrm>
        </p:spPr>
        <p:txBody>
          <a:bodyPr>
            <a:normAutofit fontScale="90000"/>
          </a:bodyPr>
          <a:lstStyle/>
          <a:p>
            <a:pPr algn="ctr"/>
            <a:r>
              <a:rPr lang="lt-LT" sz="2800" b="1" i="1" dirty="0"/>
              <a:t>Trečiosios spalvos interjere</a:t>
            </a:r>
            <a:r>
              <a:rPr lang="lt-LT" sz="2800" dirty="0"/>
              <a:t/>
            </a:r>
            <a:br>
              <a:rPr lang="lt-LT" sz="2800" dirty="0"/>
            </a:br>
            <a:endParaRPr lang="lt-LT" sz="2800" dirty="0"/>
          </a:p>
        </p:txBody>
      </p:sp>
      <p:sp>
        <p:nvSpPr>
          <p:cNvPr id="4" name="Turinio vietos rezervavimo ženklas 3"/>
          <p:cNvSpPr>
            <a:spLocks noGrp="1"/>
          </p:cNvSpPr>
          <p:nvPr>
            <p:ph idx="1"/>
          </p:nvPr>
        </p:nvSpPr>
        <p:spPr>
          <a:xfrm>
            <a:off x="729842" y="880845"/>
            <a:ext cx="8544159" cy="5160518"/>
          </a:xfrm>
        </p:spPr>
        <p:txBody>
          <a:bodyPr/>
          <a:lstStyle/>
          <a:p>
            <a:pPr algn="just"/>
            <a:r>
              <a:rPr lang="lt-LT" dirty="0"/>
              <a:t>Šios spalvos sukuriamos sumaišius vieną antrinę ir vieną pirminę spalvą, taigi iš viso tris (kadangi antrinę spalvą sudaro dvi pirminės), pavyzdžiui - mėlyna + violetinė.</a:t>
            </a:r>
          </a:p>
          <a:p>
            <a:r>
              <a:rPr lang="lt-LT" dirty="0"/>
              <a:t>Spalvų rate kiekviena ši trečioji spalva bus greta esančių spalvų kombinacija.</a:t>
            </a:r>
          </a:p>
          <a:p>
            <a:r>
              <a:rPr lang="lt-LT" i="1" dirty="0"/>
              <a:t>Trečiosios spalvos yra šešios:</a:t>
            </a:r>
            <a:br>
              <a:rPr lang="lt-LT" i="1" dirty="0"/>
            </a:br>
            <a:r>
              <a:rPr lang="lt-LT" b="1" i="1" dirty="0" smtClean="0"/>
              <a:t>Geltona-oranžinė</a:t>
            </a:r>
            <a:r>
              <a:rPr lang="lt-LT" b="1" i="1" dirty="0"/>
              <a:t>, raudona-oranžinė, raudona-violetinė, mėlyna-violetinė, mėlyna-žalia, geltona-žalia.</a:t>
            </a:r>
            <a:endParaRPr lang="lt-LT" b="1" dirty="0"/>
          </a:p>
          <a:p>
            <a:pPr algn="just"/>
            <a:r>
              <a:rPr lang="lt-LT" dirty="0"/>
              <a:t>Spalvų seka šiame rate yra ta pati, kaip ir vaivorykštėje. Naudojantis ja,  galima surasti visas įmanomas spalvų kombinacijas.</a:t>
            </a:r>
          </a:p>
        </p:txBody>
      </p:sp>
      <p:pic>
        <p:nvPicPr>
          <p:cNvPr id="6" name="Picture 2" descr="Treciosios spalv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9354" y="3850547"/>
            <a:ext cx="3055290" cy="2877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664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13732" y="609600"/>
            <a:ext cx="8460270" cy="673916"/>
          </a:xfrm>
        </p:spPr>
        <p:txBody>
          <a:bodyPr>
            <a:normAutofit fontScale="90000"/>
          </a:bodyPr>
          <a:lstStyle/>
          <a:p>
            <a:pPr algn="ctr"/>
            <a:r>
              <a:rPr lang="lt-LT" sz="3100" b="1" i="1" dirty="0"/>
              <a:t>Spalvų harmonija interjere</a:t>
            </a:r>
            <a:r>
              <a:rPr lang="lt-LT" i="1" dirty="0"/>
              <a:t/>
            </a:r>
            <a:br>
              <a:rPr lang="lt-LT" i="1" dirty="0"/>
            </a:br>
            <a:endParaRPr lang="lt-LT" i="1" dirty="0"/>
          </a:p>
        </p:txBody>
      </p:sp>
      <p:sp>
        <p:nvSpPr>
          <p:cNvPr id="4" name="Turinio vietos rezervavimo ženklas 3"/>
          <p:cNvSpPr>
            <a:spLocks noGrp="1"/>
          </p:cNvSpPr>
          <p:nvPr>
            <p:ph idx="1"/>
          </p:nvPr>
        </p:nvSpPr>
        <p:spPr>
          <a:xfrm>
            <a:off x="679508" y="1543573"/>
            <a:ext cx="8594494" cy="4497789"/>
          </a:xfrm>
        </p:spPr>
        <p:txBody>
          <a:bodyPr/>
          <a:lstStyle/>
          <a:p>
            <a:pPr algn="just"/>
            <a:r>
              <a:rPr lang="lt-LT" sz="2000" dirty="0"/>
              <a:t>Harmoniją galima apibrėžti kaip tinkamą atskirų elementų išdėstymą, nesvarbu, kokia tai bebūtų sritis: muzika, poezija, spalvų gama ar pan.</a:t>
            </a:r>
          </a:p>
          <a:p>
            <a:pPr algn="just"/>
            <a:r>
              <a:rPr lang="lt-LT" sz="2000" dirty="0"/>
              <a:t>Vaizdo harmonija atpažįstama iš to, kaip ji nuteikia stebėtoją, </a:t>
            </a:r>
            <a:r>
              <a:rPr lang="lt-LT" sz="2000" dirty="0" err="1"/>
              <a:t>t.y</a:t>
            </a:r>
            <a:r>
              <a:rPr lang="lt-LT" sz="2000" dirty="0"/>
              <a:t>., suteikia tvarkos ir balanso pojūtį. Kur nėra harmonijos, ten visuomet yra jos priešprieša - chaosas (kuomet vaizdas itin chaotiškas, sunku į jį žiūrėti) ir nuobodulys (vaizdas toks nykus, kad sukelia tik nuobodulį). Šiuos pojūčius paaiškinti galima tuo, kad žmogaus smegenys atmeta tuos vaizdus, kurių negali sutvarkyti ir tai, ko negali suvokti, o atpažįsta tik logiškas struktūras. Harmonija yra pusiausvyra tarp šių dviejų </a:t>
            </a:r>
            <a:r>
              <a:rPr lang="lt-LT" sz="2000" dirty="0" err="1"/>
              <a:t>kraštutinumų</a:t>
            </a:r>
            <a:r>
              <a:rPr lang="lt-LT" sz="2000" dirty="0"/>
              <a:t> - nykaus vienodumo ir pernelyg didelio sudėtingumo.</a:t>
            </a:r>
          </a:p>
          <a:p>
            <a:endParaRPr lang="lt-LT" dirty="0"/>
          </a:p>
        </p:txBody>
      </p:sp>
    </p:spTree>
    <p:extLst>
      <p:ext uri="{BB962C8B-B14F-4D97-AF65-F5344CB8AC3E}">
        <p14:creationId xmlns:p14="http://schemas.microsoft.com/office/powerpoint/2010/main" val="1196898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13732" y="609600"/>
            <a:ext cx="8460270" cy="623582"/>
          </a:xfrm>
        </p:spPr>
        <p:txBody>
          <a:bodyPr>
            <a:normAutofit fontScale="90000"/>
          </a:bodyPr>
          <a:lstStyle/>
          <a:p>
            <a:pPr algn="ctr"/>
            <a:r>
              <a:rPr lang="lt-LT" b="1" i="1" dirty="0"/>
              <a:t>Spalvų harmonijos interjere formulė</a:t>
            </a:r>
            <a:r>
              <a:rPr lang="lt-LT" dirty="0"/>
              <a:t/>
            </a:r>
            <a:br>
              <a:rPr lang="lt-LT" dirty="0"/>
            </a:br>
            <a:endParaRPr lang="lt-LT" dirty="0"/>
          </a:p>
        </p:txBody>
      </p:sp>
      <p:sp>
        <p:nvSpPr>
          <p:cNvPr id="3" name="Turinio vietos rezervavimo ženklas 2"/>
          <p:cNvSpPr>
            <a:spLocks noGrp="1"/>
          </p:cNvSpPr>
          <p:nvPr>
            <p:ph idx="1"/>
          </p:nvPr>
        </p:nvSpPr>
        <p:spPr>
          <a:xfrm>
            <a:off x="645952" y="1342239"/>
            <a:ext cx="8628050" cy="4699123"/>
          </a:xfrm>
        </p:spPr>
        <p:txBody>
          <a:bodyPr/>
          <a:lstStyle/>
          <a:p>
            <a:pPr algn="just"/>
            <a:r>
              <a:rPr lang="lt-LT" dirty="0"/>
              <a:t>Yra daug teorijų harmonijai rasti. Čia pateikiamuose paveikslėliuose pavaizduotos kelios iš jų</a:t>
            </a:r>
            <a:r>
              <a:rPr lang="lt-LT" dirty="0" smtClean="0"/>
              <a:t>.</a:t>
            </a:r>
          </a:p>
          <a:p>
            <a:r>
              <a:rPr lang="lt-LT" sz="2000" b="1" i="1" dirty="0"/>
              <a:t>Spalvų analogija grįsta </a:t>
            </a:r>
            <a:r>
              <a:rPr lang="lt-LT" sz="2000" b="1" i="1" dirty="0" smtClean="0"/>
              <a:t>harmonija</a:t>
            </a:r>
          </a:p>
          <a:p>
            <a:endParaRPr lang="lt-LT" b="1" i="1" dirty="0"/>
          </a:p>
          <a:p>
            <a:endParaRPr lang="lt-LT" b="1" i="1" dirty="0" smtClean="0"/>
          </a:p>
          <a:p>
            <a:endParaRPr lang="lt-LT" b="1" i="1" dirty="0"/>
          </a:p>
          <a:p>
            <a:endParaRPr lang="lt-LT" b="1" i="1" dirty="0" smtClean="0"/>
          </a:p>
          <a:p>
            <a:endParaRPr lang="lt-LT" b="1" i="1" dirty="0" smtClean="0"/>
          </a:p>
          <a:p>
            <a:pPr algn="just"/>
            <a:r>
              <a:rPr lang="lt-LT" dirty="0"/>
              <a:t>Analogiškos spalvos - tai bet kurios trys spalvų rate greta esančios spalvos(pavyzdžiui: geltona - žalia, geltona ir geltona - oranžinė). Dažniausiai viena iš šių trijų spalvų dominuoja.</a:t>
            </a:r>
          </a:p>
        </p:txBody>
      </p:sp>
      <p:pic>
        <p:nvPicPr>
          <p:cNvPr id="6" name="Picture 2" descr="SpalvÅ³ analogij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0586" y="2392256"/>
            <a:ext cx="5914239" cy="1961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597226"/>
      </p:ext>
    </p:extLst>
  </p:cSld>
  <p:clrMapOvr>
    <a:masterClrMapping/>
  </p:clrMapOvr>
</p:sld>
</file>

<file path=ppt/theme/theme1.xml><?xml version="1.0" encoding="utf-8"?>
<a:theme xmlns:a="http://schemas.openxmlformats.org/drawingml/2006/main" name="Briauno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63</TotalTime>
  <Words>560</Words>
  <Application>Microsoft Office PowerPoint</Application>
  <PresentationFormat>Plačiaekranė</PresentationFormat>
  <Paragraphs>60</Paragraphs>
  <Slides>12</Slides>
  <Notes>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12</vt:i4>
      </vt:variant>
    </vt:vector>
  </HeadingPairs>
  <TitlesOfParts>
    <vt:vector size="16" baseType="lpstr">
      <vt:lpstr>Arial</vt:lpstr>
      <vt:lpstr>Trebuchet MS</vt:lpstr>
      <vt:lpstr>Wingdings 3</vt:lpstr>
      <vt:lpstr>Briaunota</vt:lpstr>
      <vt:lpstr>Interjero spalvų parinkimas</vt:lpstr>
      <vt:lpstr>Apie spalvas interjere </vt:lpstr>
      <vt:lpstr>Apie spalvas interjere </vt:lpstr>
      <vt:lpstr>Dvylikos pagrindinių spalvų ratas </vt:lpstr>
      <vt:lpstr>Pagrindinės spalvos interjere </vt:lpstr>
      <vt:lpstr>Antrinės spalvos interjere </vt:lpstr>
      <vt:lpstr>Trečiosios spalvos interjere </vt:lpstr>
      <vt:lpstr>Spalvų harmonija interjere </vt:lpstr>
      <vt:lpstr>Spalvų harmonijos interjere formulė </vt:lpstr>
      <vt:lpstr>Spalvų harmonijos interjere formulė </vt:lpstr>
      <vt:lpstr>Spalvų harmonijos interjere formulė </vt:lpstr>
      <vt:lpstr>Spalvų harmonijos interjere formulė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Interjero spalvų parinkimas</dc:title>
  <dc:creator>Roma</dc:creator>
  <cp:lastModifiedBy>Roma</cp:lastModifiedBy>
  <cp:revision>19</cp:revision>
  <dcterms:created xsi:type="dcterms:W3CDTF">2024-12-20T12:31:34Z</dcterms:created>
  <dcterms:modified xsi:type="dcterms:W3CDTF">2024-12-27T09:04:06Z</dcterms:modified>
</cp:coreProperties>
</file>