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t-LT" smtClean="0"/>
              <a:t>Spustelėkite norėdami redaguoti šablono paantraštės stilių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12/31/2024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nė nuotrauka su antraš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lt-LT" smtClean="0"/>
              <a:t>Spustelėkite piktogr. norėdami įtraukti pav.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12/31/2024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vadinima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12/31/2024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siūlymas su antraš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12/31/2024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ortelės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12/31/2024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ulpel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12/31/2024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aveikslėlis skilty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lt-LT" smtClean="0"/>
              <a:t>Spustelėkite piktogr. norėdami įtraukti pav.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lt-LT" smtClean="0"/>
              <a:t>Spustelėkite piktogr. norėdami įtraukti pav.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lt-LT" smtClean="0"/>
              <a:t>Spustelėkite piktogr. norėdami įtraukti pav.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12/31/2024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12/31/2024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12/31/2024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12/31/2024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12/31/2024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12/31/2024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12/31/2024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12/31/2024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12/31/2024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12/31/2024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lt-LT" smtClean="0"/>
              <a:t>Spustelėkite piktogr. norėdami įtraukti pav.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12/31/2024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12/31/2024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ctrTitle"/>
          </p:nvPr>
        </p:nvSpPr>
        <p:spPr>
          <a:xfrm>
            <a:off x="1870744" y="2139193"/>
            <a:ext cx="8570244" cy="939568"/>
          </a:xfrm>
        </p:spPr>
        <p:txBody>
          <a:bodyPr>
            <a:normAutofit/>
          </a:bodyPr>
          <a:lstStyle/>
          <a:p>
            <a:r>
              <a:rPr lang="lt-LT" sz="4000" b="1" i="1" dirty="0" smtClean="0"/>
              <a:t>KOMPIUTERINĖ GRAFIKA</a:t>
            </a:r>
            <a:endParaRPr lang="lt-LT" sz="4000" dirty="0"/>
          </a:p>
        </p:txBody>
      </p:sp>
      <p:sp>
        <p:nvSpPr>
          <p:cNvPr id="3" name="Antrinis pavadinimas 2"/>
          <p:cNvSpPr>
            <a:spLocks noGrp="1"/>
          </p:cNvSpPr>
          <p:nvPr>
            <p:ph type="subTitle" idx="1"/>
          </p:nvPr>
        </p:nvSpPr>
        <p:spPr>
          <a:xfrm>
            <a:off x="1954635" y="3548542"/>
            <a:ext cx="9404059" cy="1610687"/>
          </a:xfrm>
        </p:spPr>
        <p:txBody>
          <a:bodyPr>
            <a:normAutofit/>
          </a:bodyPr>
          <a:lstStyle/>
          <a:p>
            <a:r>
              <a:rPr lang="lt-LT" b="1" dirty="0">
                <a:solidFill>
                  <a:schemeClr val="tx1"/>
                </a:solidFill>
              </a:rPr>
              <a:t>Kompiuterinė grafika</a:t>
            </a:r>
            <a:r>
              <a:rPr lang="lt-LT" dirty="0">
                <a:solidFill>
                  <a:schemeClr val="tx1"/>
                </a:solidFill>
              </a:rPr>
              <a:t> </a:t>
            </a:r>
            <a:r>
              <a:rPr lang="lt-LT" dirty="0" smtClean="0">
                <a:solidFill>
                  <a:schemeClr val="tx1"/>
                </a:solidFill>
              </a:rPr>
              <a:t>– </a:t>
            </a:r>
            <a:r>
              <a:rPr lang="lt-LT" dirty="0">
                <a:solidFill>
                  <a:schemeClr val="tx1"/>
                </a:solidFill>
              </a:rPr>
              <a:t>vaizduojamojo skaičiavimo sritis, kur </a:t>
            </a:r>
            <a:r>
              <a:rPr lang="lt-LT" dirty="0" smtClean="0">
                <a:solidFill>
                  <a:schemeClr val="tx1"/>
                </a:solidFill>
              </a:rPr>
              <a:t>KOMPIUTERIAI</a:t>
            </a:r>
            <a:r>
              <a:rPr lang="lt-LT" dirty="0">
                <a:solidFill>
                  <a:schemeClr val="tx1"/>
                </a:solidFill>
              </a:rPr>
              <a:t> panaudojami kurti grafinius vaizdus, imituojančius realų pasaulį.</a:t>
            </a:r>
          </a:p>
        </p:txBody>
      </p:sp>
    </p:spTree>
    <p:extLst>
      <p:ext uri="{BB962C8B-B14F-4D97-AF65-F5344CB8AC3E}">
        <p14:creationId xmlns:p14="http://schemas.microsoft.com/office/powerpoint/2010/main" val="6305506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1208015" y="226504"/>
            <a:ext cx="10070210" cy="478171"/>
          </a:xfrm>
        </p:spPr>
        <p:txBody>
          <a:bodyPr>
            <a:normAutofit/>
          </a:bodyPr>
          <a:lstStyle/>
          <a:p>
            <a:r>
              <a:rPr lang="lt-LT" sz="1800" b="1" i="1" dirty="0"/>
              <a:t>Taškinė grafika</a:t>
            </a:r>
            <a:r>
              <a:rPr lang="lt-LT" sz="1800" i="1" dirty="0"/>
              <a:t> (</a:t>
            </a:r>
            <a:r>
              <a:rPr lang="lt-LT" sz="1800" b="1" i="1" dirty="0"/>
              <a:t>rastrinė grafika</a:t>
            </a:r>
            <a:r>
              <a:rPr lang="lt-LT" sz="1800" i="1" dirty="0"/>
              <a:t>)</a:t>
            </a:r>
          </a:p>
        </p:txBody>
      </p:sp>
      <p:sp>
        <p:nvSpPr>
          <p:cNvPr id="3" name="Turinio vietos rezervavimo ženklas 2"/>
          <p:cNvSpPr>
            <a:spLocks noGrp="1"/>
          </p:cNvSpPr>
          <p:nvPr>
            <p:ph sz="quarter" idx="13"/>
          </p:nvPr>
        </p:nvSpPr>
        <p:spPr>
          <a:xfrm>
            <a:off x="964734" y="637563"/>
            <a:ext cx="10477848" cy="5847127"/>
          </a:xfrm>
        </p:spPr>
        <p:txBody>
          <a:bodyPr>
            <a:normAutofit/>
          </a:bodyPr>
          <a:lstStyle/>
          <a:p>
            <a:pPr algn="just"/>
            <a:r>
              <a:rPr lang="lt-LT" sz="1800" b="1" dirty="0"/>
              <a:t>Taškinė grafika</a:t>
            </a:r>
            <a:r>
              <a:rPr lang="lt-LT" sz="1800" dirty="0"/>
              <a:t> (</a:t>
            </a:r>
            <a:r>
              <a:rPr lang="lt-LT" sz="1800" b="1" dirty="0"/>
              <a:t>rastrinė grafika</a:t>
            </a:r>
            <a:r>
              <a:rPr lang="lt-LT" sz="1800" dirty="0"/>
              <a:t>) – tai skaitmeninių iliustracijų saugojimo būdas, kai </a:t>
            </a:r>
            <a:r>
              <a:rPr lang="lt-LT" sz="1800" dirty="0" smtClean="0"/>
              <a:t>PAVEIKSLAI</a:t>
            </a:r>
            <a:r>
              <a:rPr lang="lt-LT" sz="1800" dirty="0"/>
              <a:t> sudaryti iš mažų </a:t>
            </a:r>
            <a:r>
              <a:rPr lang="lt-LT" sz="1800" dirty="0" smtClean="0"/>
              <a:t>TAŠKŲ, </a:t>
            </a:r>
            <a:r>
              <a:rPr lang="lt-LT" sz="1800" dirty="0"/>
              <a:t>ne iš vektorinių objektų, naudojamų </a:t>
            </a:r>
            <a:r>
              <a:rPr lang="lt-LT" sz="1800" dirty="0" smtClean="0"/>
              <a:t>VEKTORINĖS GRAFIKOS formatuose</a:t>
            </a:r>
            <a:r>
              <a:rPr lang="lt-LT" sz="1800" dirty="0"/>
              <a:t>. Jie nusakomi matmenimis, pavyzdžiui, 800 taškų pločio ir 600 taškų ilgio</a:t>
            </a:r>
            <a:r>
              <a:rPr lang="lt-LT" sz="1800" dirty="0" smtClean="0"/>
              <a:t>.</a:t>
            </a:r>
          </a:p>
          <a:p>
            <a:pPr algn="just"/>
            <a:r>
              <a:rPr lang="lt-LT" sz="1800" dirty="0"/>
              <a:t>Kiekvienas taškas vaizduojamas vienu ar keliais </a:t>
            </a:r>
            <a:r>
              <a:rPr lang="lt-LT" sz="1800" dirty="0" smtClean="0"/>
              <a:t>Bitais. (</a:t>
            </a:r>
            <a:r>
              <a:rPr lang="lt-LT" sz="1800" dirty="0"/>
              <a:t>Bitas </a:t>
            </a:r>
            <a:r>
              <a:rPr lang="lt-LT" sz="1800" dirty="0" smtClean="0"/>
              <a:t>mažiausias</a:t>
            </a:r>
            <a:r>
              <a:rPr lang="lt-LT" sz="1800" dirty="0"/>
              <a:t> </a:t>
            </a:r>
            <a:r>
              <a:rPr lang="lt-LT" sz="1800" dirty="0" smtClean="0"/>
              <a:t>INFORMACIJOS kiekio </a:t>
            </a:r>
            <a:r>
              <a:rPr lang="lt-LT" sz="1800" dirty="0"/>
              <a:t>vienetas, nusakomas </a:t>
            </a:r>
            <a:r>
              <a:rPr lang="lt-LT" sz="1800" dirty="0" smtClean="0"/>
              <a:t>DVEJETAINIAIS SKAIČIAIS</a:t>
            </a:r>
            <a:r>
              <a:rPr lang="lt-LT" sz="1800" dirty="0"/>
              <a:t> (0 ar 1</a:t>
            </a:r>
            <a:r>
              <a:rPr lang="lt-LT" sz="1800" dirty="0" smtClean="0"/>
              <a:t>).</a:t>
            </a:r>
            <a:endParaRPr lang="lt-LT" sz="1800" baseline="30000" dirty="0" smtClean="0"/>
          </a:p>
          <a:p>
            <a:pPr algn="just"/>
            <a:r>
              <a:rPr lang="lt-LT" sz="1800" dirty="0" smtClean="0"/>
              <a:t> </a:t>
            </a:r>
            <a:r>
              <a:rPr lang="lt-LT" sz="1800" dirty="0"/>
              <a:t>Vieno bito pakanka, kai paveikslas sudarytas vien iš baltų ir juodų taškų (be pustonių arba spalvų). Keturiais bitais galima užkoduoti 16 </a:t>
            </a:r>
            <a:r>
              <a:rPr lang="lt-LT" sz="1800" dirty="0" err="1"/>
              <a:t>pilkio</a:t>
            </a:r>
            <a:r>
              <a:rPr lang="lt-LT" sz="1800" dirty="0"/>
              <a:t> tonų arba tiek pat spalvų, 8 bitais – 256 </a:t>
            </a:r>
            <a:r>
              <a:rPr lang="lt-LT" sz="1800" dirty="0" err="1" smtClean="0"/>
              <a:t>sPALVAS</a:t>
            </a:r>
            <a:r>
              <a:rPr lang="lt-LT" sz="1800" dirty="0" smtClean="0"/>
              <a:t>. </a:t>
            </a:r>
            <a:r>
              <a:rPr lang="lt-LT" sz="1800" dirty="0"/>
              <a:t>Didinant paveikslą, didėja ir jį sudarantys taškai, todėl blogėja paveikslo kokybė.</a:t>
            </a:r>
          </a:p>
          <a:p>
            <a:pPr algn="just"/>
            <a:r>
              <a:rPr lang="lt-LT" sz="1800" dirty="0"/>
              <a:t>Taškinės grafikos iliustracijos kuriamos specialiomis piešimo programomis, taip pat perkeliant nuotraukas į kompiuterį </a:t>
            </a:r>
            <a:r>
              <a:rPr lang="lt-LT" sz="1800" dirty="0" smtClean="0"/>
              <a:t>SKAITMENINIAIS FOTOAPARATAIS,</a:t>
            </a:r>
            <a:r>
              <a:rPr lang="lt-LT" sz="1800" dirty="0"/>
              <a:t> </a:t>
            </a:r>
            <a:r>
              <a:rPr lang="lt-LT" sz="1800" dirty="0" smtClean="0"/>
              <a:t>SKAITYTUVAIS</a:t>
            </a:r>
            <a:r>
              <a:rPr lang="lt-LT" sz="1800" dirty="0"/>
              <a:t> ir kitais panašiais prietaisais. Dažnesni taškinės grafikos formatai – </a:t>
            </a:r>
            <a:r>
              <a:rPr lang="lt-LT" sz="1800" dirty="0" smtClean="0"/>
              <a:t>PNG, JPG, BMP, GIF, TIF</a:t>
            </a:r>
            <a:r>
              <a:rPr lang="lt-LT" sz="1800" dirty="0"/>
              <a:t> ir kt</a:t>
            </a:r>
            <a:r>
              <a:rPr lang="lt-LT" sz="1800" dirty="0" smtClean="0"/>
              <a:t>.</a:t>
            </a:r>
          </a:p>
          <a:p>
            <a:pPr algn="just"/>
            <a:r>
              <a:rPr lang="lt-LT" sz="1800" dirty="0" smtClean="0"/>
              <a:t>Universalus taškinės grafikos ir rastinės grafikos kūrimo įrankis – </a:t>
            </a:r>
            <a:r>
              <a:rPr lang="lt-LT" sz="1800" dirty="0" err="1" smtClean="0"/>
              <a:t>adoble</a:t>
            </a:r>
            <a:r>
              <a:rPr lang="lt-LT" sz="1800" dirty="0" smtClean="0"/>
              <a:t>  </a:t>
            </a:r>
            <a:r>
              <a:rPr lang="lt-LT" sz="1800" dirty="0" err="1" smtClean="0"/>
              <a:t>photoshop</a:t>
            </a:r>
            <a:r>
              <a:rPr lang="lt-LT" sz="1800" dirty="0" smtClean="0"/>
              <a:t>.</a:t>
            </a:r>
            <a:endParaRPr lang="lt-LT" sz="1800" dirty="0"/>
          </a:p>
          <a:p>
            <a:pPr algn="just"/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4579062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1199626" y="260060"/>
            <a:ext cx="10078600" cy="411060"/>
          </a:xfrm>
        </p:spPr>
        <p:txBody>
          <a:bodyPr>
            <a:normAutofit/>
          </a:bodyPr>
          <a:lstStyle/>
          <a:p>
            <a:r>
              <a:rPr lang="lt-LT" sz="1800" b="1" i="1" smtClean="0"/>
              <a:t>VEKTORINĖ </a:t>
            </a:r>
            <a:r>
              <a:rPr lang="lt-LT" sz="1800" b="1" i="1" dirty="0" smtClean="0"/>
              <a:t>GRAFIKA</a:t>
            </a:r>
            <a:endParaRPr lang="lt-LT" sz="1800" b="1" i="1" dirty="0"/>
          </a:p>
        </p:txBody>
      </p:sp>
      <p:sp>
        <p:nvSpPr>
          <p:cNvPr id="3" name="Turinio vietos rezervavimo ženklas 2"/>
          <p:cNvSpPr>
            <a:spLocks noGrp="1"/>
          </p:cNvSpPr>
          <p:nvPr>
            <p:ph sz="quarter" idx="13"/>
          </p:nvPr>
        </p:nvSpPr>
        <p:spPr>
          <a:xfrm>
            <a:off x="1199626" y="671120"/>
            <a:ext cx="10385570" cy="5771625"/>
          </a:xfrm>
        </p:spPr>
        <p:txBody>
          <a:bodyPr>
            <a:normAutofit/>
          </a:bodyPr>
          <a:lstStyle/>
          <a:p>
            <a:r>
              <a:rPr lang="lt-LT" sz="1800" dirty="0"/>
              <a:t>Kitas populiarus kompiuterinės grafikos tipas yra vektorinė grafika. Vektorinė grafika gali būti </a:t>
            </a:r>
            <a:r>
              <a:rPr lang="lt-LT" sz="1800" dirty="0" err="1"/>
              <a:t>rastrizuota</a:t>
            </a:r>
            <a:r>
              <a:rPr lang="lt-LT" sz="1800" dirty="0"/>
              <a:t> (paversta į taškinę grafiką) ir atvirkščiai – taškinė grafika gali būti </a:t>
            </a:r>
            <a:r>
              <a:rPr lang="lt-LT" sz="1800" dirty="0" err="1"/>
              <a:t>vektorizuota</a:t>
            </a:r>
            <a:r>
              <a:rPr lang="lt-LT" sz="1800" dirty="0" smtClean="0"/>
              <a:t>.</a:t>
            </a:r>
          </a:p>
          <a:p>
            <a:r>
              <a:rPr lang="lt-LT" sz="1800" b="1" dirty="0" smtClean="0"/>
              <a:t>VEKTORINĖ GRAFIKA </a:t>
            </a:r>
            <a:r>
              <a:rPr lang="lt-LT" sz="1800" dirty="0" smtClean="0"/>
              <a:t>- Atskirų </a:t>
            </a:r>
            <a:r>
              <a:rPr lang="lt-LT" sz="1800" dirty="0"/>
              <a:t>objektų vaizdavimas atkarpomis nurodant jų kryptį ir ilgį </a:t>
            </a:r>
            <a:r>
              <a:rPr lang="lt-LT" sz="1800" dirty="0" smtClean="0"/>
              <a:t>(VEKTORIAIS -</a:t>
            </a:r>
            <a:r>
              <a:rPr lang="lt-LT" sz="1800" dirty="0"/>
              <a:t> Dydis, nusakomas ilgiu ir kryptimi</a:t>
            </a:r>
            <a:r>
              <a:rPr lang="lt-LT" sz="1800" dirty="0" smtClean="0"/>
              <a:t>. Dažnai </a:t>
            </a:r>
            <a:r>
              <a:rPr lang="lt-LT" sz="1800" dirty="0"/>
              <a:t>vaizduojamas atkarpa, kurios pradžia ir pabaiga nusakomos </a:t>
            </a:r>
            <a:r>
              <a:rPr lang="lt-LT" sz="1800" dirty="0" smtClean="0"/>
              <a:t>koordinatėmis).</a:t>
            </a:r>
            <a:r>
              <a:rPr lang="lt-LT" sz="1800" dirty="0"/>
              <a:t/>
            </a:r>
            <a:br>
              <a:rPr lang="lt-LT" sz="1800" dirty="0"/>
            </a:br>
            <a:r>
              <a:rPr lang="lt-LT" sz="1800" dirty="0"/>
              <a:t>Taip dažniausiai vaizduojamos geometrinės figūros, pavyzdžiui, linijos, daugiakampiai, ovalai.</a:t>
            </a:r>
            <a:br>
              <a:rPr lang="lt-LT" sz="1800" dirty="0"/>
            </a:br>
            <a:r>
              <a:rPr lang="lt-LT" sz="1800" dirty="0"/>
              <a:t>Vektorinės grafikos privalumas palyginti su taškine grafika yra tas, kad vektorinės grafikos objektai nepriklauso nuo </a:t>
            </a:r>
            <a:r>
              <a:rPr lang="lt-LT" sz="1800" dirty="0" smtClean="0"/>
              <a:t>SKIRIAMOSIOS GEBOS (</a:t>
            </a:r>
            <a:r>
              <a:rPr lang="lt-LT" sz="1800" dirty="0"/>
              <a:t>Rodomo arba spausdinamo vaizdo taškų skaičius, tenkantis vienam ilgio </a:t>
            </a:r>
            <a:r>
              <a:rPr lang="lt-LT" sz="1800" dirty="0" smtClean="0"/>
              <a:t>vienetui. Kuo </a:t>
            </a:r>
            <a:r>
              <a:rPr lang="lt-LT" sz="1800" dirty="0"/>
              <a:t>didesnis taškų skaičius (smulkesni taškai), tuo didesnė skiriamoji geba bei dailesnis ir tikslesnis </a:t>
            </a:r>
            <a:r>
              <a:rPr lang="lt-LT" sz="1800" dirty="0" smtClean="0"/>
              <a:t>vaizdas0, </a:t>
            </a:r>
            <a:r>
              <a:rPr lang="lt-LT" sz="1800" dirty="0"/>
              <a:t>todėl jų kokybė nepriklauso nuo mastelio (galima drąsiai didinti arba kitaip transformuoti). Tačiau vektorine grafika sunku atvaizduoti smulkias vaizdo detales</a:t>
            </a:r>
            <a:r>
              <a:rPr lang="lt-LT" sz="1800" dirty="0" smtClean="0"/>
              <a:t>.</a:t>
            </a:r>
          </a:p>
          <a:p>
            <a:r>
              <a:rPr lang="lt-LT" sz="1800" dirty="0" smtClean="0"/>
              <a:t>Populiariausia vektorinės grafikos programa  </a:t>
            </a:r>
            <a:r>
              <a:rPr lang="lt-LT" sz="1800" dirty="0" err="1" smtClean="0"/>
              <a:t>adoble</a:t>
            </a:r>
            <a:r>
              <a:rPr lang="lt-LT" sz="1800" dirty="0" smtClean="0"/>
              <a:t>  </a:t>
            </a:r>
            <a:r>
              <a:rPr lang="lt-LT" sz="1800" dirty="0" err="1" smtClean="0"/>
              <a:t>illustrator</a:t>
            </a:r>
            <a:r>
              <a:rPr lang="lt-LT" sz="1800" dirty="0" smtClean="0"/>
              <a:t>.</a:t>
            </a:r>
          </a:p>
          <a:p>
            <a:endParaRPr lang="lt-LT" sz="1800" b="1" dirty="0" smtClean="0"/>
          </a:p>
          <a:p>
            <a:endParaRPr lang="lt-LT" sz="1800" dirty="0"/>
          </a:p>
        </p:txBody>
      </p:sp>
    </p:spTree>
    <p:extLst>
      <p:ext uri="{BB962C8B-B14F-4D97-AF65-F5344CB8AC3E}">
        <p14:creationId xmlns:p14="http://schemas.microsoft.com/office/powerpoint/2010/main" val="34770466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1065402" y="618518"/>
            <a:ext cx="10212824" cy="555942"/>
          </a:xfrm>
        </p:spPr>
        <p:txBody>
          <a:bodyPr>
            <a:normAutofit/>
          </a:bodyPr>
          <a:lstStyle/>
          <a:p>
            <a:r>
              <a:rPr lang="lt-LT" sz="1800" b="1" i="1" dirty="0" smtClean="0"/>
              <a:t>TRIMATĖ KOMPIUTERINĖ GRAFIKA</a:t>
            </a:r>
            <a:endParaRPr lang="lt-LT" sz="1800" b="1" i="1" dirty="0"/>
          </a:p>
        </p:txBody>
      </p:sp>
      <p:sp>
        <p:nvSpPr>
          <p:cNvPr id="3" name="Turinio vietos rezervavimo ženklas 2"/>
          <p:cNvSpPr>
            <a:spLocks noGrp="1"/>
          </p:cNvSpPr>
          <p:nvPr>
            <p:ph sz="quarter" idx="13"/>
          </p:nvPr>
        </p:nvSpPr>
        <p:spPr>
          <a:xfrm>
            <a:off x="1065401" y="1393969"/>
            <a:ext cx="10288325" cy="4839051"/>
          </a:xfrm>
        </p:spPr>
        <p:txBody>
          <a:bodyPr>
            <a:normAutofit/>
          </a:bodyPr>
          <a:lstStyle/>
          <a:p>
            <a:r>
              <a:rPr lang="lt-LT" b="1" dirty="0"/>
              <a:t>Trimatė (3D) kompiuterinė grafika</a:t>
            </a:r>
            <a:r>
              <a:rPr lang="lt-LT" dirty="0"/>
              <a:t> – </a:t>
            </a:r>
            <a:r>
              <a:rPr lang="lt-LT" dirty="0" smtClean="0"/>
              <a:t>KOMPIUTERINĖS GRAFIKOS</a:t>
            </a:r>
            <a:r>
              <a:rPr lang="lt-LT" dirty="0"/>
              <a:t> šaka, kuri vaizduojamojo skaičiavimo tikslams naudoja geometrinių duomenų, saugomų kompiuteryje, trimatį atvaizdavimą. Tokie vaizdai gali būti saugomi su tikslu juos peržiūrėti vėliau arba atvaizduoti </a:t>
            </a:r>
            <a:r>
              <a:rPr lang="lt-LT" dirty="0" smtClean="0"/>
              <a:t>REALIU LAIKU.</a:t>
            </a:r>
          </a:p>
          <a:p>
            <a:r>
              <a:rPr lang="lt-LT" dirty="0" smtClean="0"/>
              <a:t>Trimatė (3D) </a:t>
            </a:r>
            <a:r>
              <a:rPr lang="lt-LT" dirty="0"/>
              <a:t>grafika – vektorinės grafikos plėtinys </a:t>
            </a:r>
            <a:r>
              <a:rPr lang="lt-LT" dirty="0" smtClean="0"/>
              <a:t>TRIMATĖJE ERDVĖJE</a:t>
            </a:r>
            <a:r>
              <a:rPr lang="lt-LT" dirty="0"/>
              <a:t> – trimačio modelio taškai yra išsidėstę menamoje erdvėje (</a:t>
            </a:r>
            <a:r>
              <a:rPr lang="lt-LT" i="1" dirty="0"/>
              <a:t>x</a:t>
            </a:r>
            <a:r>
              <a:rPr lang="lt-LT" dirty="0"/>
              <a:t>, </a:t>
            </a:r>
            <a:r>
              <a:rPr lang="lt-LT" i="1" dirty="0"/>
              <a:t>y</a:t>
            </a:r>
            <a:r>
              <a:rPr lang="lt-LT" dirty="0"/>
              <a:t> ir </a:t>
            </a:r>
            <a:r>
              <a:rPr lang="lt-LT" i="1" dirty="0"/>
              <a:t>z</a:t>
            </a:r>
            <a:r>
              <a:rPr lang="lt-LT" dirty="0"/>
              <a:t>). Iš šių taškų galima sudaryti plokštumas, primityvias figūras. Siekiant vaizdingumo modeliuose, plokštumos dengiamos </a:t>
            </a:r>
            <a:r>
              <a:rPr lang="lt-LT" dirty="0" smtClean="0"/>
              <a:t>raštais, </a:t>
            </a:r>
            <a:r>
              <a:rPr lang="lt-LT" dirty="0"/>
              <a:t>kuriami menami šviesos </a:t>
            </a:r>
            <a:r>
              <a:rPr lang="lt-LT" dirty="0" smtClean="0"/>
              <a:t>šaltiniai.</a:t>
            </a:r>
            <a:endParaRPr lang="lt-LT" dirty="0"/>
          </a:p>
          <a:p>
            <a:r>
              <a:rPr lang="lt-LT" dirty="0"/>
              <a:t>Trimatė grafika praktiškai taikoma šiuolaikinių žaidimų bei programinės įrangos gamyboje, medicinoje, architektūroje ir t. t. Žinomiausios trimatės grafikos kūrimo programos yra </a:t>
            </a:r>
            <a:r>
              <a:rPr lang="lt-LT" dirty="0" smtClean="0"/>
              <a:t>3DS MAX, MAYA, BLENDER.</a:t>
            </a:r>
            <a:endParaRPr lang="lt-LT" dirty="0"/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544865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1031846" y="618518"/>
            <a:ext cx="10246380" cy="916668"/>
          </a:xfrm>
        </p:spPr>
        <p:txBody>
          <a:bodyPr>
            <a:normAutofit/>
          </a:bodyPr>
          <a:lstStyle/>
          <a:p>
            <a:r>
              <a:rPr lang="lt-LT" sz="1800" b="1" i="1" dirty="0" smtClean="0"/>
              <a:t>vizualizacija</a:t>
            </a:r>
            <a:endParaRPr lang="lt-LT" sz="1800" b="1" i="1" dirty="0"/>
          </a:p>
        </p:txBody>
      </p:sp>
      <p:sp>
        <p:nvSpPr>
          <p:cNvPr id="3" name="Turinio vietos rezervavimo ženklas 2"/>
          <p:cNvSpPr>
            <a:spLocks noGrp="1"/>
          </p:cNvSpPr>
          <p:nvPr>
            <p:ph sz="quarter" idx="13"/>
          </p:nvPr>
        </p:nvSpPr>
        <p:spPr>
          <a:xfrm>
            <a:off x="956345" y="1544972"/>
            <a:ext cx="10329644" cy="4990052"/>
          </a:xfrm>
        </p:spPr>
        <p:txBody>
          <a:bodyPr/>
          <a:lstStyle/>
          <a:p>
            <a:r>
              <a:rPr lang="lt-LT" sz="1800" b="1" dirty="0"/>
              <a:t>Vizualizacija</a:t>
            </a:r>
            <a:r>
              <a:rPr lang="lt-LT" sz="1800" dirty="0"/>
              <a:t> </a:t>
            </a:r>
            <a:r>
              <a:rPr lang="lt-LT" sz="1800" dirty="0" smtClean="0"/>
              <a:t>– </a:t>
            </a:r>
            <a:r>
              <a:rPr lang="lt-LT" sz="1800" dirty="0"/>
              <a:t>padarymas </a:t>
            </a:r>
            <a:r>
              <a:rPr lang="lt-LT" sz="1800" dirty="0" smtClean="0"/>
              <a:t>regimu (</a:t>
            </a:r>
            <a:r>
              <a:rPr lang="lt-LT" sz="1800" dirty="0"/>
              <a:t>Rega – pojūtis, kurio pagalba galima suvokti </a:t>
            </a:r>
            <a:r>
              <a:rPr lang="lt-LT" sz="1800" dirty="0" smtClean="0"/>
              <a:t>šviesą, </a:t>
            </a:r>
            <a:r>
              <a:rPr lang="lt-LT" sz="1800" dirty="0"/>
              <a:t>spalvas, daiktų išsidėstymą </a:t>
            </a:r>
            <a:r>
              <a:rPr lang="lt-LT" sz="1800" dirty="0" smtClean="0"/>
              <a:t>erdvėje):</a:t>
            </a:r>
            <a:endParaRPr lang="lt-LT" sz="1800" dirty="0"/>
          </a:p>
          <a:p>
            <a:r>
              <a:rPr lang="lt-LT" sz="1800" dirty="0" smtClean="0"/>
              <a:t>įvairių </a:t>
            </a:r>
            <a:r>
              <a:rPr lang="lt-LT" sz="1800" dirty="0"/>
              <a:t>rūšių </a:t>
            </a:r>
            <a:r>
              <a:rPr lang="lt-LT" sz="1800" dirty="0" smtClean="0"/>
              <a:t>informacijos</a:t>
            </a:r>
            <a:r>
              <a:rPr lang="lt-LT" sz="1800" dirty="0"/>
              <a:t> kodavimas į regimuosius </a:t>
            </a:r>
            <a:r>
              <a:rPr lang="lt-LT" sz="1800" dirty="0" smtClean="0"/>
              <a:t>vaizdus; </a:t>
            </a:r>
          </a:p>
          <a:p>
            <a:r>
              <a:rPr lang="lt-LT" sz="1800" dirty="0" smtClean="0"/>
              <a:t>kompiuterinėje grafikoje</a:t>
            </a:r>
            <a:r>
              <a:rPr lang="lt-LT" sz="1800" dirty="0"/>
              <a:t> – </a:t>
            </a:r>
            <a:r>
              <a:rPr lang="lt-LT" sz="1800" dirty="0" smtClean="0"/>
              <a:t>duomenų</a:t>
            </a:r>
            <a:r>
              <a:rPr lang="lt-LT" sz="1800" dirty="0"/>
              <a:t> regimasis teikimas, </a:t>
            </a:r>
            <a:r>
              <a:rPr lang="lt-LT" sz="1800" dirty="0" smtClean="0"/>
              <a:t>informacijos atvaizdavimas</a:t>
            </a:r>
            <a:r>
              <a:rPr lang="lt-LT" sz="1800" dirty="0"/>
              <a:t> </a:t>
            </a:r>
            <a:r>
              <a:rPr lang="lt-LT" sz="1800" dirty="0" smtClean="0"/>
              <a:t>monitoriaus ekrane.</a:t>
            </a:r>
          </a:p>
          <a:p>
            <a:r>
              <a:rPr lang="lt-LT" sz="1800" dirty="0" smtClean="0"/>
              <a:t>Vizualizavimo kompiuterinės programos:</a:t>
            </a:r>
          </a:p>
          <a:p>
            <a:r>
              <a:rPr lang="lt-LT" sz="1800" dirty="0" err="1" smtClean="0"/>
              <a:t>Sketchup</a:t>
            </a:r>
            <a:r>
              <a:rPr lang="lt-LT" sz="1800" dirty="0" smtClean="0"/>
              <a:t> – universalus vizualizavimo įrankis, naudojamas architektūroje ir dizaino kūrime;</a:t>
            </a:r>
          </a:p>
          <a:p>
            <a:r>
              <a:rPr lang="lt-LT" sz="1800" dirty="0" err="1" smtClean="0"/>
              <a:t>Autodesk</a:t>
            </a:r>
            <a:r>
              <a:rPr lang="lt-LT" sz="1800" dirty="0" smtClean="0"/>
              <a:t> </a:t>
            </a:r>
            <a:r>
              <a:rPr lang="lt-LT" sz="1800" dirty="0" err="1" smtClean="0"/>
              <a:t>revit</a:t>
            </a:r>
            <a:r>
              <a:rPr lang="lt-LT" sz="1800" dirty="0" smtClean="0"/>
              <a:t> – programa, naudojama architektūroje ir statybinėje pramonėje, leidžianti kurti detalius modelius ir vizualizacijas.</a:t>
            </a:r>
          </a:p>
          <a:p>
            <a:endParaRPr lang="lt-LT" sz="1800" dirty="0"/>
          </a:p>
        </p:txBody>
      </p:sp>
    </p:spTree>
    <p:extLst>
      <p:ext uri="{BB962C8B-B14F-4D97-AF65-F5344CB8AC3E}">
        <p14:creationId xmlns:p14="http://schemas.microsoft.com/office/powerpoint/2010/main" val="4141307729"/>
      </p:ext>
    </p:extLst>
  </p:cSld>
  <p:clrMapOvr>
    <a:masterClrMapping/>
  </p:clrMapOvr>
</p:sld>
</file>

<file path=ppt/theme/theme1.xml><?xml version="1.0" encoding="utf-8"?>
<a:theme xmlns:a="http://schemas.openxmlformats.org/drawingml/2006/main" name="Lašelis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TM04033925[[fn=Lašelis]]</Template>
  <TotalTime>59</TotalTime>
  <Words>43</Words>
  <Application>Microsoft Office PowerPoint</Application>
  <PresentationFormat>Plačiaekranė</PresentationFormat>
  <Paragraphs>23</Paragraphs>
  <Slides>5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2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5</vt:i4>
      </vt:variant>
    </vt:vector>
  </HeadingPairs>
  <TitlesOfParts>
    <vt:vector size="8" baseType="lpstr">
      <vt:lpstr>Arial</vt:lpstr>
      <vt:lpstr>Tw Cen MT</vt:lpstr>
      <vt:lpstr>Lašelis</vt:lpstr>
      <vt:lpstr>KOMPIUTERINĖ GRAFIKA</vt:lpstr>
      <vt:lpstr>Taškinė grafika (rastrinė grafika)</vt:lpstr>
      <vt:lpstr>VEKTORINĖ GRAFIKA</vt:lpstr>
      <vt:lpstr>TRIMATĖ KOMPIUTERINĖ GRAFIKA</vt:lpstr>
      <vt:lpstr>vizualizacija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Taškinė ir vektorinė grafika Trimatė grafika</dc:title>
  <dc:creator>Roma</dc:creator>
  <cp:lastModifiedBy>Roma</cp:lastModifiedBy>
  <cp:revision>21</cp:revision>
  <dcterms:created xsi:type="dcterms:W3CDTF">2024-12-19T11:07:36Z</dcterms:created>
  <dcterms:modified xsi:type="dcterms:W3CDTF">2024-12-31T10:03:42Z</dcterms:modified>
</cp:coreProperties>
</file>