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1" roundtripDataSignature="AMtx7mjTRErI+JNTKPnWHiV2/z80aNgwS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customschemas.google.com/relationships/presentationmetadata" Target="meta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29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326ceffe894_0_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326ceffe894_0_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" name="Google Shape;144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326ceffe894_0_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326ceffe894_0_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" name="Google Shape;155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326ceffe894_0_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Google Shape;160;g326ceffe894_0_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26ceffe894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26ceffe894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326ceffe894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326ceffe894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326ceffe894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326ceffe894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326ceffe894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326ceffe894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avadinimo skaidrė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1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1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avadinimas ir vertikalus tekstas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0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kalus pavadinimas ir tekstas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1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1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avadinimas ir turinys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kcijos antraštė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3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3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 turiniai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4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yginimas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5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5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15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5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15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k pavadinimas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uščia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urinys ir antraštė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8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8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8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aveikslėlis ir antraštė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9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9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>
            <a:spLocks noGrp="1"/>
          </p:cNvSpPr>
          <p:nvPr>
            <p:ph type="ctrTitle"/>
          </p:nvPr>
        </p:nvSpPr>
        <p:spPr>
          <a:xfrm>
            <a:off x="1466850" y="2047875"/>
            <a:ext cx="9144000" cy="29194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lt-LT"/>
              <a:t>Plokštumos ar tūrio pagal meninį dekoratyvinės kompozicijos projektą dekoravimas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6"/>
          <p:cNvSpPr txBox="1">
            <a:spLocks noGrp="1"/>
          </p:cNvSpPr>
          <p:nvPr>
            <p:ph type="body" idx="1"/>
          </p:nvPr>
        </p:nvSpPr>
        <p:spPr>
          <a:xfrm>
            <a:off x="838200" y="857250"/>
            <a:ext cx="10515600" cy="53197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lt-LT" b="1"/>
              <a:t>Tema. </a:t>
            </a:r>
            <a:r>
              <a:rPr lang="lt-LT" b="1" i="1"/>
              <a:t>Plokštumos dekoravimas įvairiais dažymo būdais</a:t>
            </a:r>
            <a:endParaRPr/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1. Plokštumos dažymas voleliu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Paskirtis: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tinkamas didesniems, lygiems paviršiams dažyti.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Įrankio pasirinkimas: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Mikropluošto voleliai: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tolygiai paskirsto dažus ir palieka lygų paviršių.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Putplasčio voleliai: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naudojami ploniems sluoksniams, dažniausiai blizgiems paviršiams.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Struktūriniai voleliai: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formuoja tekstūrą ant paviršiaus.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Technika: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Dažai tepami vienodais judesiais aukštyn-žemyn arba „W“ forma, kad būtų išvengta dryžių.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Naudojamas tinkamas slėgis, kad dažai būtų tolygiai paskirstyti.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Kraštai ir kampai užbaigiami teptuku arba specialiu kampiniu voleliu.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2. Plokštumos dažymas teptuku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Paskirtis: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naudojamas mažesniems plotams, detalėms ar sunkiai pasiekiamoms vietoms.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Teptukų rūšys: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Plokšti teptukai: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tinka didesniems paviršiams ir linijoms.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Apvalūs teptukai: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naudojami detalėms ar dekoratyviniam dažymui.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Kampiniai teptukai: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skirti kraštams ir kampams.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Technika: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Dažai tepami plonais sluoksniais, kad būtų išvengta lašėjimo ar dryžių.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Siekiant lygumo, dažoma tolygiais judesiais viena kryptimi.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Po pirmo sluoksnio dažai džiovinami ir, jei reikia, dengiamas antras sluoksnis.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177800" lvl="0" indent="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326ceffe894_0_27"/>
          <p:cNvSpPr txBox="1">
            <a:spLocks noGrp="1"/>
          </p:cNvSpPr>
          <p:nvPr>
            <p:ph type="body" idx="1"/>
          </p:nvPr>
        </p:nvSpPr>
        <p:spPr>
          <a:xfrm>
            <a:off x="838200" y="907525"/>
            <a:ext cx="10515600" cy="5269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3. Plokštumos dekoravimas taikant specialiuosius dažymo efektus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Specialieji efektai: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Šukavimo technika: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ant šviežiai nudažyto paviršiaus naudojama šukos formos įrankis tekstūrai sukurti.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Kempinės technika: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naudojant kempinę, suformuojamas dėmėtas, margintas efektas.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Spalvų perėjimas (gradientas):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dvi ar daugiau spalvų maišomos purškimo ar volelio būdu, siekiant švelnaus perėjimo.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Metalizuotas paviršius: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naudojami dažai su blizgiais pigmentais.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Trafaretų technika: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ant paviršiaus dedamas trafaretas, sukuriant raštus ar formas.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Dekoratyvinės linijos: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naudojamos lipnios juostos, siekiant aiškių linijų ar geometrinių formų.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7"/>
          <p:cNvSpPr txBox="1">
            <a:spLocks noGrp="1"/>
          </p:cNvSpPr>
          <p:nvPr>
            <p:ph type="body" idx="1"/>
          </p:nvPr>
        </p:nvSpPr>
        <p:spPr>
          <a:xfrm>
            <a:off x="838200" y="866775"/>
            <a:ext cx="10515600" cy="5310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lt-LT" b="1"/>
              <a:t>Tema. </a:t>
            </a:r>
            <a:r>
              <a:rPr lang="lt-LT" b="1" i="1"/>
              <a:t>Plokštumos dekoravimas derinant įvairius dekoratyvinio dažymo būdus</a:t>
            </a:r>
            <a:endParaRPr/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1. Dekoratyvinių dažymo būdų bei specialiųjų dažymo efektų derinimas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Suderinamumo principai: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derinant kelis dažymo būdus, būtina užtikrinti, kad jų efektai papildytų vienas kitą ir išryškintų bendrą dekoravimo idėją.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Dažymo būdų deriniai: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Kempinės technika + šukavimas: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tekstūruotam pagrindui suteikiama papildoma grafinių linijų dimensija.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Trafaretai + gradientas: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gradientu sukurtas fonas papuošiamas trafareto ornamentais.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Metalizuoti dažai + įspaudų technika: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blizgus paviršius derinamas su reljefiniais raštais.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Spalvų perėjimas + kempinės efektas: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perėjimų švelnumas sujungiamas su margintais elementais.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Technologinis procesas: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Pirmiausia sukuriamas pagrindinis sluoksnis (pvz., gradientas arba kempinė).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Antrasis sluoksnis taikomas kaip akcentas ar dekoratyvinis papildymas (pvz., trafaretai, įspaudai).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Pabaigoje paviršius gali būti padengtas apsauginiu laku, kuris išryškina efektus.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2. Skirtingų dažymo efektų derinimas, laikantis darbų kokybės kriterijų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Paviršiaus paruošimas: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svarbu, kad paviršius būtų lygus ir tinkamai paruoštas (glaistytas, šlifuotas, gruntuotas).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Efektų eiliškumas: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skirtingi dažymo efektai turi būti atliekami logiška tvarka: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Fonas formuojamas pirmiausia.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Detalės ar akcentai pridedami vėliau.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Medžiagų suderinamumas: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naudojami dažai ir priemonės turi būti suderinami pagal sudėtį (pvz., vandens pagrindo su vandens pagrindo).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Kokybės kriterijai: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Spalvų vientisumas: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perėjimai ir sluoksniai turi būti tolygūs, be ryškių ribų, jei to nereikalauja dizainas.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Efektų ryškumas: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specialūs efektai turi būti aiškiai matomi ir išryškinti.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Patvarumas: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paviršius turi būti atsparus išorės poveikiui (pvz., mechaniniam poveikiui, drėgmei).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Baigiamasis sluoksnis: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naudojamas lakas ar glazūra, kad būtų užtikrintas ilgaamžiškumas ir papildomas spindesys.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393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lt-LT" sz="3600" dirty="0"/>
              <a:t>Plokštumos dekoravimas pagal parengtą dekoratyvinės kompozicijos projektą, taikant pasirinktą dekoravimo technologiją.</a:t>
            </a:r>
            <a:endParaRPr sz="3600" dirty="0"/>
          </a:p>
        </p:txBody>
      </p:sp>
      <p:sp>
        <p:nvSpPr>
          <p:cNvPr id="147" name="Google Shape;147;p8"/>
          <p:cNvSpPr txBox="1">
            <a:spLocks noGrp="1"/>
          </p:cNvSpPr>
          <p:nvPr>
            <p:ph type="body" idx="1"/>
          </p:nvPr>
        </p:nvSpPr>
        <p:spPr>
          <a:xfrm>
            <a:off x="838200" y="1970843"/>
            <a:ext cx="10515600" cy="4206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228600" lvl="0" indent="-20193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lt-LT" b="1" dirty="0"/>
              <a:t>Tema. </a:t>
            </a:r>
            <a:r>
              <a:rPr lang="lt-LT" b="1" i="1" dirty="0"/>
              <a:t>Darbuotojų saugos ir sveikatos reikalavimai dirbant su dažais ir kitomis cheminėmis medžiagomis</a:t>
            </a:r>
            <a:endParaRPr dirty="0"/>
          </a:p>
          <a:p>
            <a:pPr marL="0" lvl="0" indent="0" algn="l" rtl="0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lang="lt-LT" sz="1300" b="1" dirty="0">
                <a:latin typeface="Arial"/>
                <a:ea typeface="Arial"/>
                <a:cs typeface="Arial"/>
                <a:sym typeface="Arial"/>
              </a:rPr>
              <a:t>1. Bendrieji darbų saugos ir higienos reikalavimai dirbant su dažais, </a:t>
            </a:r>
            <a:r>
              <a:rPr lang="lt-LT" sz="1300" b="1" dirty="0" err="1">
                <a:latin typeface="Arial"/>
                <a:ea typeface="Arial"/>
                <a:cs typeface="Arial"/>
                <a:sym typeface="Arial"/>
              </a:rPr>
              <a:t>lakais</a:t>
            </a:r>
            <a:r>
              <a:rPr lang="lt-LT" sz="1300" b="1" dirty="0">
                <a:latin typeface="Arial"/>
                <a:ea typeface="Arial"/>
                <a:cs typeface="Arial"/>
                <a:sym typeface="Arial"/>
              </a:rPr>
              <a:t> ir kitomis cheminėmis medžiagomis bei elektros prietaisais, dirbant dideliame aukštyje</a:t>
            </a:r>
            <a:endParaRPr sz="13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87972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100000"/>
              <a:buChar char="●"/>
            </a:pPr>
            <a:r>
              <a:rPr lang="lt-LT" sz="1100" b="1" dirty="0">
                <a:latin typeface="Arial"/>
                <a:ea typeface="Arial"/>
                <a:cs typeface="Arial"/>
                <a:sym typeface="Arial"/>
              </a:rPr>
              <a:t>Asmeninės apsaugos priemonės (AAP):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  <a:p>
            <a:pPr marL="914400" lvl="1" indent="-287972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lt-LT" sz="1100" dirty="0">
                <a:latin typeface="Arial"/>
                <a:ea typeface="Arial"/>
                <a:cs typeface="Arial"/>
                <a:sym typeface="Arial"/>
              </a:rPr>
              <a:t>Naudojamos apsauginės kaukės ar respiratoriai, ypač dirbant su </a:t>
            </a:r>
            <a:r>
              <a:rPr lang="lt-LT" sz="1100" dirty="0" err="1">
                <a:latin typeface="Arial"/>
                <a:ea typeface="Arial"/>
                <a:cs typeface="Arial"/>
                <a:sym typeface="Arial"/>
              </a:rPr>
              <a:t>lakais</a:t>
            </a:r>
            <a:r>
              <a:rPr lang="lt-LT" sz="1100" dirty="0">
                <a:latin typeface="Arial"/>
                <a:ea typeface="Arial"/>
                <a:cs typeface="Arial"/>
                <a:sym typeface="Arial"/>
              </a:rPr>
              <a:t> ir dažais, turinčiais lakiųjų organinių junginių (LOJ).</a:t>
            </a:r>
            <a:endParaRPr sz="1100" dirty="0">
              <a:latin typeface="Arial"/>
              <a:ea typeface="Arial"/>
              <a:cs typeface="Arial"/>
              <a:sym typeface="Arial"/>
            </a:endParaRPr>
          </a:p>
          <a:p>
            <a:pPr marL="914400" lvl="1" indent="-287972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lt-LT" sz="1100" dirty="0">
                <a:latin typeface="Arial"/>
                <a:ea typeface="Arial"/>
                <a:cs typeface="Arial"/>
                <a:sym typeface="Arial"/>
              </a:rPr>
              <a:t>Pirštinės (atsparios chemikalams) ir apsauginiai akiniai, apsaugantys odą ir akis.</a:t>
            </a:r>
            <a:endParaRPr sz="1100" dirty="0">
              <a:latin typeface="Arial"/>
              <a:ea typeface="Arial"/>
              <a:cs typeface="Arial"/>
              <a:sym typeface="Arial"/>
            </a:endParaRPr>
          </a:p>
          <a:p>
            <a:pPr marL="914400" lvl="1" indent="-287972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lt-LT" sz="1100" dirty="0">
                <a:latin typeface="Arial"/>
                <a:ea typeface="Arial"/>
                <a:cs typeface="Arial"/>
                <a:sym typeface="Arial"/>
              </a:rPr>
              <a:t>Darbo rūbai ir avalynė, užtikrinantys apsaugą nuo cheminių medžiagų ir slydimo.</a:t>
            </a:r>
            <a:endParaRPr sz="1100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87972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lt-LT" sz="1100" b="1" dirty="0">
                <a:latin typeface="Arial"/>
                <a:ea typeface="Arial"/>
                <a:cs typeface="Arial"/>
                <a:sym typeface="Arial"/>
              </a:rPr>
              <a:t>Ventiliacija: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  <a:p>
            <a:pPr marL="914400" lvl="1" indent="-287972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lt-LT" sz="1100" dirty="0">
                <a:latin typeface="Arial"/>
                <a:ea typeface="Arial"/>
                <a:cs typeface="Arial"/>
                <a:sym typeface="Arial"/>
              </a:rPr>
              <a:t>Užtikrinamas tinkamas patalpų vėdinimas (naudojami ištraukimo ventiliatoriai, oro filtrai).</a:t>
            </a:r>
            <a:endParaRPr sz="1100" dirty="0">
              <a:latin typeface="Arial"/>
              <a:ea typeface="Arial"/>
              <a:cs typeface="Arial"/>
              <a:sym typeface="Arial"/>
            </a:endParaRPr>
          </a:p>
          <a:p>
            <a:pPr marL="914400" lvl="1" indent="-287972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lt-LT" sz="1100" dirty="0">
                <a:latin typeface="Arial"/>
                <a:ea typeface="Arial"/>
                <a:cs typeface="Arial"/>
                <a:sym typeface="Arial"/>
              </a:rPr>
              <a:t>Dirbant uždarose patalpose, būtina stebėti oro sudėtį (anglies dioksido, deguonies lygį).</a:t>
            </a:r>
            <a:endParaRPr sz="1100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87972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lt-LT" sz="1100" b="1" dirty="0" err="1">
                <a:latin typeface="Arial"/>
                <a:ea typeface="Arial"/>
                <a:cs typeface="Arial"/>
                <a:sym typeface="Arial"/>
              </a:rPr>
              <a:t>Aukštuminių</a:t>
            </a:r>
            <a:r>
              <a:rPr lang="lt-LT" sz="1100" b="1" dirty="0">
                <a:latin typeface="Arial"/>
                <a:ea typeface="Arial"/>
                <a:cs typeface="Arial"/>
                <a:sym typeface="Arial"/>
              </a:rPr>
              <a:t> darbų sauga: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  <a:p>
            <a:pPr marL="914400" lvl="1" indent="-287972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lt-LT" sz="1100" dirty="0">
                <a:latin typeface="Arial"/>
                <a:ea typeface="Arial"/>
                <a:cs typeface="Arial"/>
                <a:sym typeface="Arial"/>
              </a:rPr>
              <a:t>Naudojamos patikimos kopėčios, pastoliai ar pakylos.</a:t>
            </a:r>
            <a:endParaRPr sz="1100" dirty="0">
              <a:latin typeface="Arial"/>
              <a:ea typeface="Arial"/>
              <a:cs typeface="Arial"/>
              <a:sym typeface="Arial"/>
            </a:endParaRPr>
          </a:p>
          <a:p>
            <a:pPr marL="914400" lvl="1" indent="-287972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lt-LT" sz="1100" dirty="0">
                <a:latin typeface="Arial"/>
                <a:ea typeface="Arial"/>
                <a:cs typeface="Arial"/>
                <a:sym typeface="Arial"/>
              </a:rPr>
              <a:t>Darbuotojai turi naudoti apsauginius diržus arba kitas saugos priemones, užtikrinančias stabilumą.</a:t>
            </a:r>
            <a:endParaRPr sz="1100" dirty="0">
              <a:latin typeface="Arial"/>
              <a:ea typeface="Arial"/>
              <a:cs typeface="Arial"/>
              <a:sym typeface="Arial"/>
            </a:endParaRPr>
          </a:p>
          <a:p>
            <a:pPr marL="914400" lvl="1" indent="-287972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lt-LT" sz="1100" dirty="0">
                <a:latin typeface="Arial"/>
                <a:ea typeface="Arial"/>
                <a:cs typeface="Arial"/>
                <a:sym typeface="Arial"/>
              </a:rPr>
              <a:t>Nedirbama aukštyje esant stipriam vėjui ar nepalankioms oro sąlygoms.</a:t>
            </a:r>
            <a:endParaRPr sz="1100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87972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lt-LT" sz="1100" b="1" dirty="0">
                <a:latin typeface="Arial"/>
                <a:ea typeface="Arial"/>
                <a:cs typeface="Arial"/>
                <a:sym typeface="Arial"/>
              </a:rPr>
              <a:t>Darbas su elektros įrenginiais: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  <a:p>
            <a:pPr marL="914400" lvl="1" indent="-287972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lt-LT" sz="1100" dirty="0">
                <a:latin typeface="Arial"/>
                <a:ea typeface="Arial"/>
                <a:cs typeface="Arial"/>
                <a:sym typeface="Arial"/>
              </a:rPr>
              <a:t>Naudojami prietaisai turi būti techniškai tvarkingi, su įžeminimu.</a:t>
            </a:r>
            <a:endParaRPr sz="1100" dirty="0">
              <a:latin typeface="Arial"/>
              <a:ea typeface="Arial"/>
              <a:cs typeface="Arial"/>
              <a:sym typeface="Arial"/>
            </a:endParaRPr>
          </a:p>
          <a:p>
            <a:pPr marL="914400" lvl="1" indent="-287972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lt-LT" sz="1100" dirty="0">
                <a:latin typeface="Arial"/>
                <a:ea typeface="Arial"/>
                <a:cs typeface="Arial"/>
                <a:sym typeface="Arial"/>
              </a:rPr>
              <a:t>Elektros instaliacijos darbai atliekami tik kvalifikuotų specialistų.</a:t>
            </a:r>
            <a:endParaRPr sz="1100" dirty="0">
              <a:latin typeface="Arial"/>
              <a:ea typeface="Arial"/>
              <a:cs typeface="Arial"/>
              <a:sym typeface="Arial"/>
            </a:endParaRPr>
          </a:p>
          <a:p>
            <a:pPr marL="914400" lvl="1" indent="-287972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lt-LT" sz="1100" dirty="0">
                <a:latin typeface="Arial"/>
                <a:ea typeface="Arial"/>
                <a:cs typeface="Arial"/>
                <a:sym typeface="Arial"/>
              </a:rPr>
              <a:t>Draudžiama naudoti pažeistus elektros laidus, lizdus ar įrangą.</a:t>
            </a:r>
            <a:endParaRPr sz="1100" dirty="0">
              <a:latin typeface="Arial"/>
              <a:ea typeface="Arial"/>
              <a:cs typeface="Arial"/>
              <a:sym typeface="Arial"/>
            </a:endParaRPr>
          </a:p>
          <a:p>
            <a:pPr marL="228600" lvl="0" indent="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326ceffe894_0_34"/>
          <p:cNvSpPr txBox="1">
            <a:spLocks noGrp="1"/>
          </p:cNvSpPr>
          <p:nvPr>
            <p:ph type="body" idx="1"/>
          </p:nvPr>
        </p:nvSpPr>
        <p:spPr>
          <a:xfrm>
            <a:off x="838200" y="870850"/>
            <a:ext cx="10515600" cy="5306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lt-LT" sz="1300" b="1">
                <a:latin typeface="Arial"/>
                <a:ea typeface="Arial"/>
                <a:cs typeface="Arial"/>
                <a:sym typeface="Arial"/>
              </a:rPr>
              <a:t>2. Darbo vietos, įrankių, įrenginių, inventoriaus priežiūra ir tvarkymas</a:t>
            </a:r>
            <a:endParaRPr sz="1300" b="1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Darbo vietos organizavimas: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Paviršiai aplink darbo vietą turi būti švarūs ir laisvi nuo nereikalingų daiktų.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Dažų, lakų ar kitų cheminių medžiagų indai turi būti laikomi sandariai uždaryti.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Įrankių priežiūra: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Dažymo įrankiai (voleliai, teptukai) reguliariai valomi, kad būtų užtikrintas jų funkcionalumas.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Elektros prietaisai (pvz., dažų purkštuvai) tikrinami prieš kiekvieną naudojimą, siekiant išvengti elektros gedimų ar mechaninių pažeidimų.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Chemikalų saugojimas: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Dažai ir lakai laikomi specialiai tam skirtose patalpose, apsaugotose nuo tiesioginių saulės spindulių ir aukštos temperatūros.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Kenksmingos cheminės medžiagos turi būti laikomos originaliose pakuotėse su matomomis saugos etiketėmis.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Atliekų tvarkymas: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Cheminių medžiagų likučiai šalinami pagal ekologinius reikalavimus.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Tinkamai utilizuojami naudojami apsaugos reikmenys (pvz., vienkartiniai respiratoriai ar pirštinės).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9"/>
          <p:cNvSpPr txBox="1">
            <a:spLocks noGrp="1"/>
          </p:cNvSpPr>
          <p:nvPr>
            <p:ph type="body" idx="1"/>
          </p:nvPr>
        </p:nvSpPr>
        <p:spPr>
          <a:xfrm>
            <a:off x="838200" y="866775"/>
            <a:ext cx="10515600" cy="5310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4193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lt-LT" b="1"/>
              <a:t>Tema. </a:t>
            </a:r>
            <a:r>
              <a:rPr lang="lt-LT" b="1" i="1"/>
              <a:t>Plokštumos dekoravimas interjere pagal meninės dekoratyvinės kompozicijos projektą</a:t>
            </a:r>
            <a:endParaRPr/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1. Plokštumos paruošimas dekoravimui, laikantis paruošimo dažymui technologijos ir darbų eiliškumo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Paruošimo etapai: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Glaistymas: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pašalinami paviršiaus defektai, užtaisomi įtrūkimai ir skylės.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Lyginimas: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užtikrinamas vientisas ir lygus paviršius, pritaikytas dekoravimui.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Šlifavimas: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pašalinami nereikalingi glaisto sluoksniai, paviršius išlyginamas iki idealaus lygumo.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Gruntavimas: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padengiamas gruntu, užtikrinant dažų sukibimą su paviršiumi ir apsaugą nuo drėgmės ar dėmių.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Technologinės rekomendacijos: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Visi darbai atliekami naudojant tinkamus įrankius: menteles, šlifuoklius, volelius ar teptukus gruntavimui.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Laikomasi rekomenduojamo laiko tarp etapų, kad medžiagos pilnai išdžiūtų.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2. Projekto piešinio proporcingas didinimas ir perkėlimas ant paruoštos plokštumos paviršiaus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Proporcingas didinimas: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Naudojamas </a:t>
            </a: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tinklelio metodas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, piešinys padalijamas į vienodus kvadratus, kurie perkeliami ant plokštumos proporcingai padidinant mastelį.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Alternatyva: projektorius, kuris padeda tiksliai atvaizduoti dizainą ant paviršiaus.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Perkėlimas: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Eskizas piešiamas pieštuku ar anglimi, kad linijos būtų lengvai koreguojamos.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Prieš dažymą linijos fiksuojamos plonu dažų sluoksniu arba kontūro priemonėmis.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228600" lvl="0" indent="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326ceffe894_0_42"/>
          <p:cNvSpPr txBox="1">
            <a:spLocks noGrp="1"/>
          </p:cNvSpPr>
          <p:nvPr>
            <p:ph type="body" idx="1"/>
          </p:nvPr>
        </p:nvSpPr>
        <p:spPr>
          <a:xfrm>
            <a:off x="838200" y="733350"/>
            <a:ext cx="10515600" cy="5443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3. Dažų spalvų ir atspalvių paruošimas pagal projektą plokštumos dekoravimui, laikantis dažų maišymo technologijų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457200" lvl="0" indent="-293211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1000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Dažų maišymo taisyklės: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914400" lvl="1" indent="-29321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Naudojami pagrindiniai dažų tonai (raudona, geltona, mėlyna) ir neutralūs tonai (balta, juoda) reikiamiems atspalviams išgauti.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321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Maišant dažus, laikomasi proporcijų, užrašomos formuluotės, kad būtų užtikrintas spalvų tęstinumas.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321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Bandomieji atspalviai testuojami nedideliame plote, siekiant įvertinti galutinį rezultatą po džiūvimo.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457200" lvl="0" indent="-29321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Ekologiški sprendimai: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pirmenybė teikiama mažai LOJ turintiems dažams, kurie yra saugūs naudoti interjere.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4. Dekoratyvinių įvairių paviršių dažymo būdų bei specialiųjų dažymo efektų taikymas dekoruojant plokštumą pagal projektą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457200" lvl="0" indent="-293211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1000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Dažymo būdai: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914400" lvl="1" indent="-29321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Gradientas: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spalvų perėjimas, naudojant volelius ar purkštuvus.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321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Trafaretai: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piešiniai ar raštai, naudojant šablonus.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321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Tekstūriniai efektai: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šukavimas, kempinė, reljefinės formos sukūrimas.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457200" lvl="0" indent="-29321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Specialieji efektai: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914400" lvl="1" indent="-29321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Metalizuoti dažai: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suteikia blizgesio ar šviesos atspindžių.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321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Blizgūs ir matiniai paviršiai: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kontrastui išryškinti.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321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Glazūros efektai: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suteikia sluoksniuotą, gylio efektą paviršiui.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5. Plokštumos dekoravimas dažais, dekoratyviniais tinkais ir kitomis dekoravimo medžiagomis pagal meninės dekoratyvinės kompozicijos projektą interjere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457200" lvl="0" indent="-293211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1000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Technologinis procesas: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914400" lvl="1" indent="-29321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Dažomas pagrindinis sluoksnis.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321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Naudojami dekoratyviniai tinkai ar papildomi tekstūros sluoksniai.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321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Taikomi specialūs efektai, papildantys meninę idėją.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321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Užbaigiama apsauginiu sluoksniu (pvz., laku ar impregnantu).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457200" lvl="0" indent="-29321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Darbų eiliškumo laikymasis: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914400" lvl="1" indent="-29321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Pradedama nuo pagrindinio foninio sluoksnio.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321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Pereinama prie detalių ar raštų kūrimo.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321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Užbaigiamas darbas taikant apsaugines dangas, kad būtų užtikrintas ilgaamžiškumas.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lt-LT"/>
              <a:t>Dekoravimo technologinių reikalavimų apibūdinimas</a:t>
            </a:r>
            <a:endParaRPr/>
          </a:p>
        </p:txBody>
      </p:sp>
      <p:sp>
        <p:nvSpPr>
          <p:cNvPr id="90" name="Google Shape;90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lt-LT" b="1"/>
              <a:t>Tema. </a:t>
            </a:r>
            <a:r>
              <a:rPr lang="lt-LT" b="1" i="1"/>
              <a:t>Plokštumos paruošimo dekoravimui technologiniai reikalavimai</a:t>
            </a:r>
            <a:endParaRPr/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1. Plokštumos paruošimo dekoravimui technologiniai reikalavimai</a:t>
            </a:r>
            <a:br>
              <a:rPr lang="lt-LT" sz="1100" b="1">
                <a:latin typeface="Arial"/>
                <a:ea typeface="Arial"/>
                <a:cs typeface="Arial"/>
                <a:sym typeface="Arial"/>
              </a:rPr>
            </a:br>
            <a:r>
              <a:rPr lang="lt-LT" sz="1100">
                <a:latin typeface="Arial"/>
                <a:ea typeface="Arial"/>
                <a:cs typeface="Arial"/>
                <a:sym typeface="Arial"/>
              </a:rPr>
              <a:t>Norint užtikrinti sėkmingą ir ilgaamžį dekoravimą, plokštuma turi būti tinkamai paruošta. Svarbiausi reikalavimai: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Paviršiaus lygumas: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nėra įtrūkimų, nelygumų, iškilimų ar skylučių.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Švarumas: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paviršius neturi būti riebaluotas, dulkėtas ar padengtas senais dažais.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Sausumas: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dekoravimui tinkamas tik visiškai sausas paviršius, nes drėgmė gali sukelti dangos pažeidimus.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Tvirtumas: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paviršius turi būti stabilus, nesvyrantis ir tinkamai pritvirtintas prie pagrindo.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2. Plokštumos paruošimo dekoravimui darbų eiliškumas</a:t>
            </a:r>
            <a:br>
              <a:rPr lang="lt-LT" sz="1100" b="1">
                <a:latin typeface="Arial"/>
                <a:ea typeface="Arial"/>
                <a:cs typeface="Arial"/>
                <a:sym typeface="Arial"/>
              </a:rPr>
            </a:br>
            <a:r>
              <a:rPr lang="lt-LT" sz="1100">
                <a:latin typeface="Arial"/>
                <a:ea typeface="Arial"/>
                <a:cs typeface="Arial"/>
                <a:sym typeface="Arial"/>
              </a:rPr>
              <a:t>Darbo procesai turi būti atliekami nuosekliai: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AutoNum type="arabicPeriod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Seno sluoksnio pašalinimas: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nuvalomi senieji dažai, tapetai, purvas, riebalai ar dulkės.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Defektų taisymas: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užtaisomi plyšiai, įtrūkimai ar skylutės naudojant tinką ar glaistą.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Lyginimas: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užtikrinamas tolygus paviršius, kad dekoravimo medžiaga tinkamai sukibtų.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Šlifavimas: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pašalinami smulkūs nelygumai ir nelygios vietos.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Gruntavimas: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paviršius padengiamas gruntu, kuris pagerina dangos sukibimą ir apsaugo nuo drėgmės.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326ceffe894_0_1"/>
          <p:cNvSpPr txBox="1">
            <a:spLocks noGrp="1"/>
          </p:cNvSpPr>
          <p:nvPr>
            <p:ph type="body" idx="1"/>
          </p:nvPr>
        </p:nvSpPr>
        <p:spPr>
          <a:xfrm>
            <a:off x="838200" y="870850"/>
            <a:ext cx="10515600" cy="5306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3. Plokštumos parengimo dekoravimui technologijos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Mechaninis valymas: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naudojamos mentelės, gremžtukai, šlifavimo aparatai arba cheminiai valikliai senų dangų pašalinimui.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Tinkavimas: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dedamas tinko sluoksnis, siekiant užpildyti didesnes ertmes ar įtrūkimus.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Glaistymas: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naudojamas smulkesnių nelygumų taisymui, užtikrinant glotnų paviršių.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Šlifavimas: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atliekamas su švitriniu popieriumi ar šlifavimo mašina, siekiant galutinio lygumo.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Gruntavimas: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dengiamas specialus gruntas, atsižvelgiant į paviršiaus tipą (medį, betoną, gipsą ir kt.).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4. Plokštumos tinkavimo, glaistymo, lyginimo, šlifavimo, gruntavimo technologijos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Tinkavimas:</a:t>
            </a:r>
            <a:br>
              <a:rPr lang="lt-LT" sz="1100" b="1">
                <a:latin typeface="Arial"/>
                <a:ea typeface="Arial"/>
                <a:cs typeface="Arial"/>
                <a:sym typeface="Arial"/>
              </a:rPr>
            </a:br>
            <a:r>
              <a:rPr lang="lt-LT" sz="1100">
                <a:latin typeface="Arial"/>
                <a:ea typeface="Arial"/>
                <a:cs typeface="Arial"/>
                <a:sym typeface="Arial"/>
              </a:rPr>
              <a:t>Naudojamas storų sluoksnių užtepimui. Tinkas tepamas mentele arba purškiamas, o džiūvimo metu reikia vengti per didelės drėgmės ar temperatūros svyravimų.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Glaistymas:</a:t>
            </a:r>
            <a:br>
              <a:rPr lang="lt-LT" sz="1100" b="1">
                <a:latin typeface="Arial"/>
                <a:ea typeface="Arial"/>
                <a:cs typeface="Arial"/>
                <a:sym typeface="Arial"/>
              </a:rPr>
            </a:br>
            <a:r>
              <a:rPr lang="lt-LT" sz="1100">
                <a:latin typeface="Arial"/>
                <a:ea typeface="Arial"/>
                <a:cs typeface="Arial"/>
                <a:sym typeface="Arial"/>
              </a:rPr>
              <a:t>Glaistoma plonais sluoksniais, lanksčia mentele. Po džiūvimo reikia patikrinti, ar nėra likusių nelygumų.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Lyginimas:</a:t>
            </a:r>
            <a:br>
              <a:rPr lang="lt-LT" sz="1100" b="1">
                <a:latin typeface="Arial"/>
                <a:ea typeface="Arial"/>
                <a:cs typeface="Arial"/>
                <a:sym typeface="Arial"/>
              </a:rPr>
            </a:br>
            <a:r>
              <a:rPr lang="lt-LT" sz="1100">
                <a:latin typeface="Arial"/>
                <a:ea typeface="Arial"/>
                <a:cs typeface="Arial"/>
                <a:sym typeface="Arial"/>
              </a:rPr>
              <a:t>Paviršius matuojamas tiesiniu matuokliu. Prireikus, dedamas papildomas glaisto sluoksnis.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Šlifavimas:</a:t>
            </a:r>
            <a:br>
              <a:rPr lang="lt-LT" sz="1100" b="1">
                <a:latin typeface="Arial"/>
                <a:ea typeface="Arial"/>
                <a:cs typeface="Arial"/>
                <a:sym typeface="Arial"/>
              </a:rPr>
            </a:br>
            <a:r>
              <a:rPr lang="lt-LT" sz="1100">
                <a:latin typeface="Arial"/>
                <a:ea typeface="Arial"/>
                <a:cs typeface="Arial"/>
                <a:sym typeface="Arial"/>
              </a:rPr>
              <a:t>Naudojamas švitrinis popierius ar šlifavimo blokelis (grubumas P120–P220). Svarbu pašalinti visas šiurkščias vietas.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Gruntavimas:</a:t>
            </a:r>
            <a:br>
              <a:rPr lang="lt-LT" sz="1100" b="1">
                <a:latin typeface="Arial"/>
                <a:ea typeface="Arial"/>
                <a:cs typeface="Arial"/>
                <a:sym typeface="Arial"/>
              </a:rPr>
            </a:br>
            <a:r>
              <a:rPr lang="lt-LT" sz="1100">
                <a:latin typeface="Arial"/>
                <a:ea typeface="Arial"/>
                <a:cs typeface="Arial"/>
                <a:sym typeface="Arial"/>
              </a:rPr>
              <a:t>Gruntas tepamas tolygiai, naudojant volelį arba teptuką. Tai pagerina dangos sukibimą ir sumažina dažų įsigėrimą į paviršių.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"/>
          <p:cNvSpPr txBox="1">
            <a:spLocks noGrp="1"/>
          </p:cNvSpPr>
          <p:nvPr>
            <p:ph type="body" idx="1"/>
          </p:nvPr>
        </p:nvSpPr>
        <p:spPr>
          <a:xfrm>
            <a:off x="838200" y="742950"/>
            <a:ext cx="10515600" cy="54340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lt-LT" b="1"/>
              <a:t>Tema. </a:t>
            </a:r>
            <a:r>
              <a:rPr lang="lt-LT" b="1" i="1"/>
              <a:t>Plokštumos dekoravimo medžiagos ir įrankiai</a:t>
            </a:r>
            <a:endParaRPr/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1. Dažų rūšys pagal paskirtį, sudėtį ir dažymo technologijas</a:t>
            </a:r>
            <a:br>
              <a:rPr lang="lt-LT" sz="1100" b="1">
                <a:latin typeface="Arial"/>
                <a:ea typeface="Arial"/>
                <a:cs typeface="Arial"/>
                <a:sym typeface="Arial"/>
              </a:rPr>
            </a:br>
            <a:r>
              <a:rPr lang="lt-LT" sz="1100">
                <a:latin typeface="Arial"/>
                <a:ea typeface="Arial"/>
                <a:cs typeface="Arial"/>
                <a:sym typeface="Arial"/>
              </a:rPr>
              <a:t>Dažai skirstomi pagal įvairius kriterijus: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Pagal paskirtį: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Vidaus dažai (interjero) – naudojami sienoms, luboms, baldams.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Lauko dažai (eksterjero) – atsparūs drėgmei, UV spinduliams ir temperatūrų pokyčiams.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Specializuoti dažai – grindų, metalo, plastiko, stiklo, keramikos dažymui.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Pagal sudėtį: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Vandens pagrindu (akrilo, latekso, vinilo) – greitai džiūsta, mažiau kenkia aplinkai.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Aliejaus pagrindu – atsparūs, bet ilgai džiūsta ir turi aštrų kvapą.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Epoksidiniai dažai – ypatingai tvirti ir atsparūs cheminiam poveikiui.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Pagal technologiją: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Purškiami dažai – greitam ir vienodam padengimui.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Tepami teptuku ar voleliu – tradicinė technologija, tinka mažoms erdvėms.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2. Dažų kokybės kriterijai, ekologiškumas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Kokybės kriterijai: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Geras dengiamumas (padengia paviršių per mažiau sluoksnių).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Atsparumas plovimui, dėvėjimui.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Spalvos pastovumas (neblunka laikui bėgant).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Ekonomiškumas – mažas dažų sunaudojimas.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Ekologiškumas: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Vandens pagrindu pagaminti dažai yra mažiau kenksmingi, nes turi mažai lakiųjų organinių junginių (LOJ).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Sertifikuoti ekologiški dažai (pvz., „EU Ecolabel“) užtikrina mažesnį poveikį aplinkai ir sveikatai.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177800" lvl="0" indent="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26ceffe894_0_7"/>
          <p:cNvSpPr txBox="1">
            <a:spLocks noGrp="1"/>
          </p:cNvSpPr>
          <p:nvPr>
            <p:ph type="body" idx="1"/>
          </p:nvPr>
        </p:nvSpPr>
        <p:spPr>
          <a:xfrm>
            <a:off x="838200" y="770025"/>
            <a:ext cx="10515600" cy="5406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3. Dažymo įrankiai, jų paskirtis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Teptukai: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Plokšti – skirti detalių dažymui ir kraštų padengimui.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Apvalūs – naudingi dažant ornamentus ar apvalius paviršius.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Voleliai: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Putplasčio – lygiam paviršiui.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Kailiniai – nelygiems paviršiams, pavyzdžiui, sienoms su tekstūra.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Purškikliai: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skirti greitam, vienodam dažų paskirstymui.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Pagalbiniai įrankiai: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dažų dėklai, maskavimo juostos, kampų dažymo įrankiai.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4. Dekoravimo tinkais įrankiai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Mentelės ir glaistyklės: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naudojamos tinko užnešimui ir išlyginimui.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Šukos: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tekstūros formavimui tinku.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Šluostės ir kempinės: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dekoratyvinio efekto išgavimo technikoms (pvz., marmuro imitacijai).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Poliravimo įrankiai: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blizgiam paviršiui sukurti, naudojami mikrocemento ar „venecijietiško tinko“ atveju.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5. Dekoratyvinio dažymo bei specialiųjų dažymo efektų įrankiai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Kempinės: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naudojamos tekstūruotų ar marmuro imitacijų kūrimui.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Šepetėliai: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suteikia švelnius potėpius ar tekstūruotus paviršius.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Ritinėliai su raštu: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sukuria reljefinį ar raštuotą dažymo efektą.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Metalinės mentelės: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naudojamos „venecijietiško tinko“ arba blizgaus reljefo kūrimui.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Purškiamieji pistoletai: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tinka gradientams, švelniems spalvų perėjimams ar sudėtingiems efektams.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"/>
          <p:cNvSpPr txBox="1">
            <a:spLocks noGrp="1"/>
          </p:cNvSpPr>
          <p:nvPr>
            <p:ph type="body" idx="1"/>
          </p:nvPr>
        </p:nvSpPr>
        <p:spPr>
          <a:xfrm>
            <a:off x="838200" y="914400"/>
            <a:ext cx="10515600" cy="526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lt-LT" b="1"/>
              <a:t>Tema. </a:t>
            </a:r>
            <a:r>
              <a:rPr lang="lt-LT" b="1" i="1"/>
              <a:t>Plokštumos dekoravimo technologiniai reikalavimai</a:t>
            </a:r>
            <a:endParaRPr/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1. Plokštumos dekoravimo dažais pagrindinės technologijos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Dažymo sluoksniai: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Gruntavimas: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pagerina sukibimą tarp paviršiaus ir dažų, sumažina dažų įsigėrimą.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Pirmasis sluoksnis: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padengiamas kaip pagrindas, naudojant vienalytį ir tolygų padengimą.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Viršutinis sluoksnis: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suteikia galutinę spalvą ir tekstūrą, užtikrina apsaugą nuo aplinkos poveikio.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Dažymo būdai: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Rankinis dažymas voleliu ar teptuku – tinkamas mažoms ir vidutinėms erdvėms.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Purškimas – naudojamas didelėse erdvėse ar siekiant lygiai dengti tekstūrinius paviršius.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2. Plokštumos dekoravimo dekoratyviniais tinkais technologijos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Dekoratyvinio tinko rūšys: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Struktūrinis tinkas: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formuoja tekstūrą, kuri gali būti lyginama, formuojama voleliu ar mentele.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Venecijietiškas tinkas: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suteikia marmuro imitaciją, naudojant plonus sluoksnius ir poliravimo techniką.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Fasadinis tinkas: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atsparus atmosferos poveikiui, tinkamas išorės sienoms.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Technologijos procesas: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Paviršiaus paruošimas (glaistymas, gruntavimas).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Pirmojo tinko sluoksnio užnešimas ir lyginimas.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Tekstūros formavimas specialiais įrankiais.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Tinkamų dažų ar lako sluoksnio uždėjimas (priklausomai nuo poreikio).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326ceffe894_0_14"/>
          <p:cNvSpPr txBox="1">
            <a:spLocks noGrp="1"/>
          </p:cNvSpPr>
          <p:nvPr>
            <p:ph type="body" idx="1"/>
          </p:nvPr>
        </p:nvSpPr>
        <p:spPr>
          <a:xfrm>
            <a:off x="838200" y="632525"/>
            <a:ext cx="10515600" cy="5544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3. Dekoratyviniai įvairių paviršių dažymo būdai bei specialieji dekoravimo efektai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Būdai: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Gradientai: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spalvų perėjimai sukuriami purškiant arba naudojant kempinę.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Tekstūros efektai: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pasiekiami naudojant reljefinius volelius ar tinko šukes.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Metalizuotas dažymas: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naudojami dažai su metaliniais pigmentais, suteikiantys blizgesio.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Švytinčio efekto dažai: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fosforo ar perlamutro pagrindu, švytintys tamsoje.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Marmuro imitacija: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dažomas sluoksnis trinamas kempine ar šluoste, siekiant natūralaus akmens efekto.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4. Skirtingų dekoravimo technologijų derinimas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Char char="●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Dažnai naudojamos kelios technologijos kartu siekiant originalaus efekto: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Dažai su dekoratyviniu tinku (pvz., marmuro imitacijos tinkas ir metalizuoti dažai).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Reljefiniai dažymo efektai su švytinčiais pigmentais.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Gradiento dažymas kartu su tekstūrinėmis detalėmis.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Suderinti reikia spalvas, tekstūras ir medžiagas, kad būtų užtikrintas harmoningas bendras vaizdas.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5. Plokštumos dekoravimo darbų kokybės kriterijai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Paviršiaus lygumas: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nėra matomų įtrūkimų, burbuliukų ar šlifavimo žymių.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Vienodas spalvos padengimas: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nėra perėjimų ar spalvų intensyvumo skirtumų.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Tekstūrų aiškumas: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tinkamai išryškintos dekoratyvinio tinko ar tekstūrinių dažų detalės.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Ilgaamžiškumas: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danga atspari mechaniniam poveikiui, drėgmei ir ultravioletinei šviesai.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Estetika: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rezultatas atitinka projekto dizaino reikalavimus ir suderina spalvas, tekstūras bei efektus.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lt-LT" dirty="0"/>
              <a:t>Plokštumos dekoravimas derinant įvairius dekoratyvinio dažymo būdus.</a:t>
            </a:r>
            <a:endParaRPr dirty="0"/>
          </a:p>
        </p:txBody>
      </p:sp>
      <p:sp>
        <p:nvSpPr>
          <p:cNvPr id="121" name="Google Shape;121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lt-LT" b="1" dirty="0"/>
              <a:t>Tema. </a:t>
            </a:r>
            <a:r>
              <a:rPr lang="lt-LT" b="1" i="1" dirty="0"/>
              <a:t>Plokštumos dekoravimui reikalingų medžiagų parinkimas</a:t>
            </a:r>
            <a:endParaRPr dirty="0"/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lt-LT" sz="1100" b="1" dirty="0">
                <a:latin typeface="Arial"/>
                <a:ea typeface="Arial"/>
                <a:cs typeface="Arial"/>
                <a:sym typeface="Arial"/>
              </a:rPr>
              <a:t>1. Dažų pagal meninį dekoratyvinės kompozicijos spalvinį projektą parinkimas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 dirty="0">
                <a:latin typeface="Arial"/>
                <a:ea typeface="Arial"/>
                <a:cs typeface="Arial"/>
                <a:sym typeface="Arial"/>
              </a:rPr>
              <a:t>Spalvų suderinamumas:</a:t>
            </a:r>
            <a:r>
              <a:rPr lang="lt-LT" sz="1100" dirty="0">
                <a:latin typeface="Arial"/>
                <a:ea typeface="Arial"/>
                <a:cs typeface="Arial"/>
                <a:sym typeface="Arial"/>
              </a:rPr>
              <a:t> dažai parenkami atsižvelgiant į spalvų derinimo principus (kontrastą, harmoniją, akcentus) pagal spalvinį projektą.</a:t>
            </a:r>
            <a:endParaRPr sz="1100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 dirty="0">
                <a:latin typeface="Arial"/>
                <a:ea typeface="Arial"/>
                <a:cs typeface="Arial"/>
                <a:sym typeface="Arial"/>
              </a:rPr>
              <a:t>Dažų rūšys:</a:t>
            </a:r>
            <a:r>
              <a:rPr lang="lt-LT" sz="1100" dirty="0">
                <a:latin typeface="Arial"/>
                <a:ea typeface="Arial"/>
                <a:cs typeface="Arial"/>
                <a:sym typeface="Arial"/>
              </a:rPr>
              <a:t> priklausomai nuo paviršiaus ir norimo efekto naudojami:</a:t>
            </a:r>
            <a:endParaRPr sz="1100" dirty="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 b="1" dirty="0">
                <a:latin typeface="Arial"/>
                <a:ea typeface="Arial"/>
                <a:cs typeface="Arial"/>
                <a:sym typeface="Arial"/>
              </a:rPr>
              <a:t>Akriliniai dažai:</a:t>
            </a:r>
            <a:r>
              <a:rPr lang="lt-LT" sz="1100" dirty="0">
                <a:latin typeface="Arial"/>
                <a:ea typeface="Arial"/>
                <a:cs typeface="Arial"/>
                <a:sym typeface="Arial"/>
              </a:rPr>
              <a:t> universalūs, tinkami vidaus ir lauko darbams.</a:t>
            </a:r>
            <a:endParaRPr sz="1100" dirty="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 b="1" dirty="0">
                <a:latin typeface="Arial"/>
                <a:ea typeface="Arial"/>
                <a:cs typeface="Arial"/>
                <a:sym typeface="Arial"/>
              </a:rPr>
              <a:t>Matiniai dažai:</a:t>
            </a:r>
            <a:r>
              <a:rPr lang="lt-LT" sz="1100" dirty="0">
                <a:latin typeface="Arial"/>
                <a:ea typeface="Arial"/>
                <a:cs typeface="Arial"/>
                <a:sym typeface="Arial"/>
              </a:rPr>
              <a:t> suteikia subtilumo ir išryškina spalvas.</a:t>
            </a:r>
            <a:endParaRPr sz="1100" dirty="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 b="1" dirty="0">
                <a:latin typeface="Arial"/>
                <a:ea typeface="Arial"/>
                <a:cs typeface="Arial"/>
                <a:sym typeface="Arial"/>
              </a:rPr>
              <a:t>Blizgūs dažai:</a:t>
            </a:r>
            <a:r>
              <a:rPr lang="lt-LT" sz="1100" dirty="0">
                <a:latin typeface="Arial"/>
                <a:ea typeface="Arial"/>
                <a:cs typeface="Arial"/>
                <a:sym typeface="Arial"/>
              </a:rPr>
              <a:t> naudojami akcentams ir erdvės atspindžiui.</a:t>
            </a:r>
            <a:endParaRPr sz="1100" dirty="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 b="1" dirty="0">
                <a:latin typeface="Arial"/>
                <a:ea typeface="Arial"/>
                <a:cs typeface="Arial"/>
                <a:sym typeface="Arial"/>
              </a:rPr>
              <a:t>Metalizuoti ar perlamutriniai dažai:</a:t>
            </a:r>
            <a:r>
              <a:rPr lang="lt-LT" sz="1100" dirty="0">
                <a:latin typeface="Arial"/>
                <a:ea typeface="Arial"/>
                <a:cs typeface="Arial"/>
                <a:sym typeface="Arial"/>
              </a:rPr>
              <a:t> suteikia modernų ar elegantišką efektą.</a:t>
            </a:r>
            <a:endParaRPr sz="1100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 dirty="0">
                <a:latin typeface="Arial"/>
                <a:ea typeface="Arial"/>
                <a:cs typeface="Arial"/>
                <a:sym typeface="Arial"/>
              </a:rPr>
              <a:t>Ekologiškumas:</a:t>
            </a:r>
            <a:r>
              <a:rPr lang="lt-LT" sz="1100" dirty="0">
                <a:latin typeface="Arial"/>
                <a:ea typeface="Arial"/>
                <a:cs typeface="Arial"/>
                <a:sym typeface="Arial"/>
              </a:rPr>
              <a:t> renkantis dažus atsižvelgiama į jų sudėtį, pvz., mažą lakiųjų organinių junginių (LOJ) kiekį.</a:t>
            </a:r>
            <a:endParaRPr dirty="0"/>
          </a:p>
          <a:p>
            <a:pPr marL="228600" lvl="0" indent="-508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326ceffe894_0_21"/>
          <p:cNvSpPr txBox="1">
            <a:spLocks noGrp="1"/>
          </p:cNvSpPr>
          <p:nvPr>
            <p:ph type="body" idx="1"/>
          </p:nvPr>
        </p:nvSpPr>
        <p:spPr>
          <a:xfrm>
            <a:off x="838200" y="788350"/>
            <a:ext cx="10515600" cy="5388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2. Pigmentų pagal meninį dekoratyvinės kompozicijos spalvinį projektą parinkimas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Pigmentų pasirinkimo kriterijai: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Spalvų intensyvumas: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ryškūs pigmentai naudojami akcentams, pasteliai – fonui.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Skaidrumas: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pigmentai gali būti nepermatomi (padengimui) arba permatomi (sluoksniavimui).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Atsparumas šviesai: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kokybiški pigmentai neturi blukti UV spindulių poveikyje.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Fizinės savybės: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smulkūs, tolygiai pasiskirstantys pigmentai užtikrina vienodą spalvų padengimą.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Pigmentų rūšys: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Natūralūs pigmentai (pvz., ochra, ultramarinas) suteikia žemiškų tonų.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Sintetiniai pigmentai (pvz., kadmio raudona) yra ryškūs ir intensyvūs.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Metalizuoti pigmentai (pvz., auksas, sidabras) prideda prabangos pojūčio.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3. Dekoravimo medžiagų pagal meninį dekoratyvinės kompozicijos spalvinį projektą parinkimas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Medžiagos: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Dekoratyviniai tinkai: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naudojami tekstūroms sukurti, parenkami pagal norimą efektą (pvz., venecijietiškas tinkas marmuro imitacijai).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Lakai ir glazūros: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suteikia paviršiams apsaugą ir specialius efektus (pvz., blizgesį ar senovinį įspūdį).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Papildomi elementai: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1371600" lvl="2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Blizgučiai – pabrėžia akcentus.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1371600" lvl="2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Smėlis – tekstūrų kūrimui.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1371600" lvl="2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Stiklo mikrodalelės ar perlai – šviesos atspindžiams.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Atrankos principai: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Medžiagos turi atitikti spalvinį projektą, tekstūrą ir paskirtį.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Atkreipiama dėmesį į jų suderinamumą tarpusavyje (pvz., vandens pagrindu su vandens pagrindu).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„Office“ t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2322</Words>
  <Application>Microsoft Office PowerPoint</Application>
  <PresentationFormat>Plačiaekranė</PresentationFormat>
  <Paragraphs>275</Paragraphs>
  <Slides>16</Slides>
  <Notes>16</Notes>
  <HiddenSlides>0</HiddenSlides>
  <MMClips>0</MMClips>
  <ScaleCrop>false</ScaleCrop>
  <HeadingPairs>
    <vt:vector size="6" baseType="variant">
      <vt:variant>
        <vt:lpstr>Naudojami šriftai</vt:lpstr>
      </vt:variant>
      <vt:variant>
        <vt:i4>2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16</vt:i4>
      </vt:variant>
    </vt:vector>
  </HeadingPairs>
  <TitlesOfParts>
    <vt:vector size="19" baseType="lpstr">
      <vt:lpstr>Arial</vt:lpstr>
      <vt:lpstr>Calibri</vt:lpstr>
      <vt:lpstr>„Office“ tema</vt:lpstr>
      <vt:lpstr>Plokštumos ar tūrio pagal meninį dekoratyvinės kompozicijos projektą dekoravimas</vt:lpstr>
      <vt:lpstr>Dekoravimo technologinių reikalavimų apibūdinimas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  <vt:lpstr>Plokštumos dekoravimas derinant įvairius dekoratyvinio dažymo būdus.</vt:lpstr>
      <vt:lpstr>„PowerPoint“ pateiktis</vt:lpstr>
      <vt:lpstr>„PowerPoint“ pateiktis</vt:lpstr>
      <vt:lpstr>„PowerPoint“ pateiktis</vt:lpstr>
      <vt:lpstr>„PowerPoint“ pateiktis</vt:lpstr>
      <vt:lpstr>Plokštumos dekoravimas pagal parengtą dekoratyvinės kompozicijos projektą, taikant pasirinktą dekoravimo technologiją.</vt:lpstr>
      <vt:lpstr>„PowerPoint“ pateiktis</vt:lpstr>
      <vt:lpstr>„PowerPoint“ pateiktis</vt:lpstr>
      <vt:lpstr>„PowerPoint“ pateiktis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Plokštumos ar tūrio pagal meninį dekoratyvinės kompozicijos projektą dekoravimas</dc:title>
  <dc:creator>admin</dc:creator>
  <cp:lastModifiedBy>Roma</cp:lastModifiedBy>
  <cp:revision>2</cp:revision>
  <dcterms:created xsi:type="dcterms:W3CDTF">2024-12-31T06:46:06Z</dcterms:created>
  <dcterms:modified xsi:type="dcterms:W3CDTF">2025-01-20T09:27:08Z</dcterms:modified>
</cp:coreProperties>
</file>