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3"/>
  </p:notesMasterIdLst>
  <p:handoutMasterIdLst>
    <p:handoutMasterId r:id="rId14"/>
  </p:handoutMasterIdLst>
  <p:sldIdLst>
    <p:sldId id="265" r:id="rId5"/>
    <p:sldId id="266" r:id="rId6"/>
    <p:sldId id="267" r:id="rId7"/>
    <p:sldId id="268" r:id="rId8"/>
    <p:sldId id="269" r:id="rId9"/>
    <p:sldId id="270" r:id="rId10"/>
    <p:sldId id="271" r:id="rId11"/>
    <p:sldId id="272" r:id="rId12"/>
  </p:sldIdLst>
  <p:sldSz cx="12192000" cy="6858000"/>
  <p:notesSz cx="6858000" cy="9144000"/>
  <p:defaultTextStyle>
    <a:defPPr rtl="0">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95" autoAdjust="0"/>
  </p:normalViewPr>
  <p:slideViewPr>
    <p:cSldViewPr snapToGrid="0" showGuides="1">
      <p:cViewPr varScale="1">
        <p:scale>
          <a:sx n="114" d="100"/>
          <a:sy n="114" d="100"/>
        </p:scale>
        <p:origin x="414"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15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dirty="0"/>
          </a:p>
        </p:txBody>
      </p:sp>
      <p:sp>
        <p:nvSpPr>
          <p:cNvPr id="3" name="Datos vietos rezervavimo ženkla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3F607A-6A3E-4824-ADAF-5E28F9EFC0F6}" type="datetime1">
              <a:rPr lang="lt-LT" smtClean="0"/>
              <a:t>2024-12-27</a:t>
            </a:fld>
            <a:endParaRPr lang="lt-LT" dirty="0"/>
          </a:p>
        </p:txBody>
      </p:sp>
      <p:sp>
        <p:nvSpPr>
          <p:cNvPr id="4" name="Poraštės vietos rezervavimo ženkla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dirty="0"/>
          </a:p>
        </p:txBody>
      </p:sp>
      <p:sp>
        <p:nvSpPr>
          <p:cNvPr id="5" name="Skaidrės numerio vietos rezervavimo ženkla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78FE58C-C1A6-4C4C-90C2-B7F5B0504B2D}" type="slidenum">
              <a:rPr lang="lt-LT" smtClean="0"/>
              <a:t>‹#›</a:t>
            </a:fld>
            <a:endParaRPr lang="lt-LT" dirty="0"/>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noProof="0" dirty="0"/>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780D352-F5A6-4486-9761-0E6A163997A5}" type="datetime1">
              <a:rPr lang="lt-LT" noProof="0" smtClean="0"/>
              <a:t>2024-12-27</a:t>
            </a:fld>
            <a:endParaRPr lang="lt-LT" noProof="0" dirty="0"/>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lt-LT" noProof="0" dirty="0"/>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noProof="0" dirty="0"/>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10E1E9A-E921-4174-A0FC-51868D7AC568}" type="slidenum">
              <a:rPr lang="lt-LT" noProof="0" smtClean="0"/>
              <a:t>‹#›</a:t>
            </a:fld>
            <a:endParaRPr lang="lt-LT" noProof="0" dirty="0"/>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pPr rtl="0"/>
            <a:fld id="{810E1E9A-E921-4174-A0FC-51868D7AC568}" type="slidenum">
              <a:rPr lang="lt-LT" smtClean="0"/>
              <a:t>1</a:t>
            </a:fld>
            <a:endParaRPr lang="lt-LT" dirty="0"/>
          </a:p>
        </p:txBody>
      </p:sp>
    </p:spTree>
    <p:extLst>
      <p:ext uri="{BB962C8B-B14F-4D97-AF65-F5344CB8AC3E}">
        <p14:creationId xmlns:p14="http://schemas.microsoft.com/office/powerpoint/2010/main" val="351989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adinė skaidrė">
    <p:spTree>
      <p:nvGrpSpPr>
        <p:cNvPr id="1" name=""/>
        <p:cNvGrpSpPr/>
        <p:nvPr/>
      </p:nvGrpSpPr>
      <p:grpSpPr>
        <a:xfrm>
          <a:off x="0" y="0"/>
          <a:ext cx="0" cy="0"/>
          <a:chOff x="0" y="0"/>
          <a:chExt cx="0" cy="0"/>
        </a:xfrm>
      </p:grpSpPr>
      <p:sp>
        <p:nvSpPr>
          <p:cNvPr id="2" name="Pavadinimas 1"/>
          <p:cNvSpPr>
            <a:spLocks noGrp="1"/>
          </p:cNvSpPr>
          <p:nvPr>
            <p:ph type="ctrTitle" hasCustomPrompt="1"/>
          </p:nvPr>
        </p:nvSpPr>
        <p:spPr>
          <a:xfrm>
            <a:off x="1524000" y="1041400"/>
            <a:ext cx="9144000" cy="2387600"/>
          </a:xfrm>
        </p:spPr>
        <p:txBody>
          <a:bodyPr rtlCol="0" anchor="b"/>
          <a:lstStyle>
            <a:lvl1pPr algn="ctr" rtl="0">
              <a:defRPr sz="6000"/>
            </a:lvl1pPr>
          </a:lstStyle>
          <a:p>
            <a:pPr rtl="0"/>
            <a:r>
              <a:rPr lang="lt-LT" noProof="0" dirty="0"/>
              <a:t>Spustelėję redaguokite šablono pavadinimo stilių</a:t>
            </a:r>
          </a:p>
        </p:txBody>
      </p:sp>
      <p:sp>
        <p:nvSpPr>
          <p:cNvPr id="3" name="Paantraštė 2"/>
          <p:cNvSpPr>
            <a:spLocks noGrp="1"/>
          </p:cNvSpPr>
          <p:nvPr>
            <p:ph type="subTitle" idx="1"/>
          </p:nvPr>
        </p:nvSpPr>
        <p:spPr>
          <a:xfrm>
            <a:off x="1524000" y="3602038"/>
            <a:ext cx="9144000" cy="1655762"/>
          </a:xfrm>
        </p:spPr>
        <p:txBody>
          <a:bodyPr rtlCol="0"/>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lt-LT" noProof="0" smtClean="0"/>
              <a:t>Spustelėkite norėdami redaguoti šablono paantraštės stilių</a:t>
            </a:r>
            <a:endParaRPr lang="lt-LT" noProof="0" dirty="0"/>
          </a:p>
        </p:txBody>
      </p:sp>
      <p:sp>
        <p:nvSpPr>
          <p:cNvPr id="4" name="Datos vietos rezervavimo ženklas 3"/>
          <p:cNvSpPr>
            <a:spLocks noGrp="1"/>
          </p:cNvSpPr>
          <p:nvPr>
            <p:ph type="dt" sz="half" idx="10"/>
          </p:nvPr>
        </p:nvSpPr>
        <p:spPr/>
        <p:txBody>
          <a:bodyPr rtlCol="0"/>
          <a:lstStyle/>
          <a:p>
            <a:pPr rtl="0"/>
            <a:fld id="{6998E90E-3D4E-45B2-89D1-E6ED9BFEEB2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1825625"/>
            <a:ext cx="9791700" cy="43513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1F29A235-98D1-406F-AE5C-649387DB7A0B}"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hasCustomPrompt="1"/>
          </p:nvPr>
        </p:nvSpPr>
        <p:spPr>
          <a:xfrm>
            <a:off x="8724900" y="365125"/>
            <a:ext cx="2628900" cy="5811838"/>
          </a:xfrm>
        </p:spPr>
        <p:txBody>
          <a:bodyPr vert="eaVert"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365125"/>
            <a:ext cx="7010400" cy="58118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CA6BF957-BB54-4968-85A1-5A6897E97E2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 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69DC9E71-BE09-4773-97DD-86038FD5984D}"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idx="1"/>
          </p:nvPr>
        </p:nvSpPr>
        <p:spPr/>
        <p:txBody>
          <a:bodyPr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E6637C3C-B2E7-4B80-B3D1-2261694A4C7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241658" y="1709738"/>
            <a:ext cx="10105791" cy="2862262"/>
          </a:xfrm>
        </p:spPr>
        <p:txBody>
          <a:bodyPr rtlCol="0" anchor="b"/>
          <a:lstStyle>
            <a:lvl1pPr rtl="0">
              <a:defRPr sz="6000"/>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241658" y="4589463"/>
            <a:ext cx="10105791" cy="1500187"/>
          </a:xfrm>
        </p:spPr>
        <p:txBody>
          <a:bodyPr rtlCol="0"/>
          <a:lstStyle>
            <a:lvl1pPr marL="0" indent="0" rtl="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lt-LT" noProof="0" smtClean="0"/>
              <a:t>Redaguoti šablono teksto stilius</a:t>
            </a:r>
          </a:p>
        </p:txBody>
      </p:sp>
      <p:sp>
        <p:nvSpPr>
          <p:cNvPr id="4" name="Datos vietos rezervavimo ženklas 3"/>
          <p:cNvSpPr>
            <a:spLocks noGrp="1"/>
          </p:cNvSpPr>
          <p:nvPr>
            <p:ph type="dt" sz="half" idx="10"/>
          </p:nvPr>
        </p:nvSpPr>
        <p:spPr/>
        <p:txBody>
          <a:bodyPr rtlCol="0"/>
          <a:lstStyle/>
          <a:p>
            <a:pPr rtl="0"/>
            <a:fld id="{051A8DB2-2C6D-4BE5-A260-F4AEE584BF52}"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sz="half" idx="1"/>
          </p:nvPr>
        </p:nvSpPr>
        <p:spPr>
          <a:xfrm>
            <a:off x="1569700"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Turinio vietos rezervavimo ženklas 3"/>
          <p:cNvSpPr>
            <a:spLocks noGrp="1"/>
          </p:cNvSpPr>
          <p:nvPr>
            <p:ph sz="half" idx="2"/>
          </p:nvPr>
        </p:nvSpPr>
        <p:spPr>
          <a:xfrm>
            <a:off x="6605325"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Datos vietos rezervavimo ženklas 4"/>
          <p:cNvSpPr>
            <a:spLocks noGrp="1"/>
          </p:cNvSpPr>
          <p:nvPr>
            <p:ph type="dt" sz="half" idx="10"/>
          </p:nvPr>
        </p:nvSpPr>
        <p:spPr/>
        <p:txBody>
          <a:bodyPr rtlCol="0"/>
          <a:lstStyle/>
          <a:p>
            <a:pPr rtl="0"/>
            <a:fld id="{356C7B3A-8B72-4F61-A197-D3F786F5807F}"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alyg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2324100" y="274638"/>
            <a:ext cx="9023350" cy="1143000"/>
          </a:xfrm>
        </p:spPr>
        <p:txBody>
          <a:bodyPr rtlCol="0"/>
          <a:lstStyle>
            <a:lvl1pPr rtl="0">
              <a:lnSpc>
                <a:spcPts val="4400"/>
              </a:lnSpc>
              <a:defRPr/>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4" name="Turinio vietos rezervavimo ženklas 3"/>
          <p:cNvSpPr>
            <a:spLocks noGrp="1"/>
          </p:cNvSpPr>
          <p:nvPr>
            <p:ph sz="half" idx="2"/>
          </p:nvPr>
        </p:nvSpPr>
        <p:spPr>
          <a:xfrm>
            <a:off x="156210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Teksto vietos rezervavimo ženklas 4"/>
          <p:cNvSpPr>
            <a:spLocks noGrp="1"/>
          </p:cNvSpPr>
          <p:nvPr>
            <p:ph type="body" sz="quarter" idx="3"/>
          </p:nvPr>
        </p:nvSpPr>
        <p:spPr>
          <a:xfrm>
            <a:off x="659892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6" name="Turinio vietos rezervavimo ženklas 5"/>
          <p:cNvSpPr>
            <a:spLocks noGrp="1"/>
          </p:cNvSpPr>
          <p:nvPr>
            <p:ph sz="quarter" idx="4"/>
          </p:nvPr>
        </p:nvSpPr>
        <p:spPr>
          <a:xfrm>
            <a:off x="659892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7" name="Datos vietos rezervavimo ženklas 6"/>
          <p:cNvSpPr>
            <a:spLocks noGrp="1"/>
          </p:cNvSpPr>
          <p:nvPr>
            <p:ph type="dt" sz="half" idx="10"/>
          </p:nvPr>
        </p:nvSpPr>
        <p:spPr/>
        <p:txBody>
          <a:bodyPr rtlCol="0"/>
          <a:lstStyle/>
          <a:p>
            <a:pPr rtl="0"/>
            <a:fld id="{126C4F3E-4148-4F24-AAE4-3D7995864BCE}" type="datetime1">
              <a:rPr lang="lt-LT" noProof="0" smtClean="0"/>
              <a:t>2024-12-27</a:t>
            </a:fld>
            <a:endParaRPr lang="lt-LT" noProof="0" dirty="0"/>
          </a:p>
        </p:txBody>
      </p:sp>
      <p:sp>
        <p:nvSpPr>
          <p:cNvPr id="8" name="Poraštės vietos rezervavimo ženklas 7"/>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9" name="Skaidrės numerio vietos rezervavimo ženklas 8"/>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Datos vietos rezervavimo ženklas 2"/>
          <p:cNvSpPr>
            <a:spLocks noGrp="1"/>
          </p:cNvSpPr>
          <p:nvPr>
            <p:ph type="dt" sz="half" idx="10"/>
          </p:nvPr>
        </p:nvSpPr>
        <p:spPr/>
        <p:txBody>
          <a:bodyPr rtlCol="0"/>
          <a:lstStyle/>
          <a:p>
            <a:pPr rtl="0"/>
            <a:fld id="{B02AAF2D-13F4-448C-ACD4-1DA4A838E369}" type="datetime1">
              <a:rPr lang="lt-LT" noProof="0" smtClean="0"/>
              <a:t>2024-12-27</a:t>
            </a:fld>
            <a:endParaRPr lang="lt-LT" noProof="0" dirty="0"/>
          </a:p>
        </p:txBody>
      </p:sp>
      <p:sp>
        <p:nvSpPr>
          <p:cNvPr id="4" name="Poraštės vietos rezervavimo ženklas 3"/>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5" name="Skaidrės numerio vietos rezervavimo ženklas 4"/>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s">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rtlCol="0"/>
          <a:lstStyle/>
          <a:p>
            <a:pPr rtl="0"/>
            <a:fld id="{4AAD3510-DD42-4D3B-A5EC-F5C4184679EE}" type="datetime1">
              <a:rPr lang="lt-LT" noProof="0" smtClean="0"/>
              <a:t>2024-12-27</a:t>
            </a:fld>
            <a:endParaRPr lang="lt-LT" noProof="0" dirty="0"/>
          </a:p>
        </p:txBody>
      </p:sp>
      <p:sp>
        <p:nvSpPr>
          <p:cNvPr id="3" name="Poraštės vietos rezervavimo ženklas 2"/>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4" name="Skaidrės numerio vietos rezervavimo ženklas 3"/>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urinys su antrašte">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Turinio vietos rezervavimo ženklas 2"/>
          <p:cNvSpPr>
            <a:spLocks noGrp="1"/>
          </p:cNvSpPr>
          <p:nvPr>
            <p:ph idx="1"/>
          </p:nvPr>
        </p:nvSpPr>
        <p:spPr>
          <a:xfrm>
            <a:off x="5678905" y="987425"/>
            <a:ext cx="5676483" cy="4873625"/>
          </a:xfrm>
        </p:spPr>
        <p:txBody>
          <a:bodyPr rtlCol="0"/>
          <a:lstStyle>
            <a:lvl1pPr marL="228600" marR="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marL="228600" marR="0" lvl="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Redaguoti šablono teksto stilius</a:t>
            </a:r>
          </a:p>
          <a:p>
            <a:pPr marL="228600" marR="0" lvl="1"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Antras lygis</a:t>
            </a:r>
          </a:p>
          <a:p>
            <a:pPr marL="228600" marR="0" lvl="2"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Trečias lygis</a:t>
            </a:r>
          </a:p>
          <a:p>
            <a:pPr marL="228600" marR="0" lvl="3"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Ketvirtas lygis</a:t>
            </a:r>
          </a:p>
          <a:p>
            <a:pPr marL="228600" marR="0" lvl="4"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Penktas lygis</a:t>
            </a:r>
            <a:endParaRPr lang="lt-LT" noProof="0" dirty="0"/>
          </a:p>
        </p:txBody>
      </p:sp>
      <p:sp>
        <p:nvSpPr>
          <p:cNvPr id="4"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7708F950-1154-40C7-A28B-D8AFB32CC976}"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E89CC5D3-B371-4D1B-9F65-7B0634A852AC}"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Datos vietos rezervavimo ženklas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263C6476-169B-4AFD-8AEA-CAFABC75EDD9}" type="datetime1">
              <a:rPr lang="lt-LT" noProof="0" smtClean="0"/>
              <a:t>2024-12-27</a:t>
            </a:fld>
            <a:endParaRPr lang="lt-LT" noProof="0" dirty="0"/>
          </a:p>
        </p:txBody>
      </p:sp>
      <p:sp>
        <p:nvSpPr>
          <p:cNvPr id="5" name="Poraštės vietos rezervavimo ženklas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B7BAC7-FE87-40F6-AA24-4F4685D1B022}" type="slidenum">
              <a:rPr lang="lt-LT" noProof="0" smtClean="0"/>
              <a:pPr/>
              <a:t>‹#›</a:t>
            </a:fld>
            <a:endParaRPr lang="lt-LT" noProof="0"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436228"/>
            <a:ext cx="9144000" cy="1551963"/>
          </a:xfrm>
        </p:spPr>
        <p:txBody>
          <a:bodyPr rtlCol="0">
            <a:normAutofit/>
          </a:bodyPr>
          <a:lstStyle/>
          <a:p>
            <a:r>
              <a:rPr lang="lt-LT" sz="2800" b="1" i="1" cap="all" dirty="0" smtClean="0">
                <a:solidFill>
                  <a:schemeClr val="accent5">
                    <a:lumMod val="50000"/>
                  </a:schemeClr>
                </a:solidFill>
              </a:rPr>
              <a:t>Spalvų </a:t>
            </a:r>
            <a:r>
              <a:rPr lang="lt-LT" sz="2800" b="1" i="1" cap="all" dirty="0">
                <a:solidFill>
                  <a:schemeClr val="accent5">
                    <a:lumMod val="50000"/>
                  </a:schemeClr>
                </a:solidFill>
              </a:rPr>
              <a:t>psichologija interjere: kaip pasirinkti tinkamas spalvas</a:t>
            </a:r>
            <a:r>
              <a:rPr lang="lt-LT" sz="2800" b="1" cap="all" dirty="0">
                <a:solidFill>
                  <a:schemeClr val="tx1"/>
                </a:solidFill>
              </a:rPr>
              <a:t/>
            </a:r>
            <a:br>
              <a:rPr lang="lt-LT" sz="2800" b="1" cap="all" dirty="0">
                <a:solidFill>
                  <a:schemeClr val="tx1"/>
                </a:solidFill>
              </a:rPr>
            </a:br>
            <a:endParaRPr lang="lt-LT" sz="2800" dirty="0">
              <a:solidFill>
                <a:schemeClr val="tx1"/>
              </a:solidFill>
            </a:endParaRPr>
          </a:p>
        </p:txBody>
      </p:sp>
      <p:sp>
        <p:nvSpPr>
          <p:cNvPr id="3" name="Paantraštė 2"/>
          <p:cNvSpPr>
            <a:spLocks noGrp="1"/>
          </p:cNvSpPr>
          <p:nvPr>
            <p:ph type="subTitle" idx="1"/>
          </p:nvPr>
        </p:nvSpPr>
        <p:spPr>
          <a:xfrm>
            <a:off x="2728912" y="2281805"/>
            <a:ext cx="7458075" cy="3381601"/>
          </a:xfrm>
        </p:spPr>
        <p:txBody>
          <a:bodyPr rtlCol="0"/>
          <a:lstStyle/>
          <a:p>
            <a:pPr rtl="0"/>
            <a:endParaRPr lang="lt-LT" dirty="0"/>
          </a:p>
        </p:txBody>
      </p:sp>
      <p:pic>
        <p:nvPicPr>
          <p:cNvPr id="4" name="Picture 2" descr="spalvu-psichologija-interje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8912" y="2281805"/>
            <a:ext cx="7458075" cy="3381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870746" y="411061"/>
            <a:ext cx="9483054" cy="1451295"/>
          </a:xfrm>
        </p:spPr>
        <p:txBody>
          <a:bodyPr>
            <a:normAutofit/>
          </a:bodyPr>
          <a:lstStyle/>
          <a:p>
            <a:pPr algn="ctr"/>
            <a:r>
              <a:rPr lang="lt-LT" sz="2800" b="1" i="1" dirty="0"/>
              <a:t>Kas yra spalvų psichologija</a:t>
            </a:r>
            <a:br>
              <a:rPr lang="lt-LT" sz="2800" b="1" i="1" dirty="0"/>
            </a:br>
            <a:endParaRPr lang="lt-LT" sz="2800" i="1" dirty="0"/>
          </a:p>
        </p:txBody>
      </p:sp>
      <p:sp>
        <p:nvSpPr>
          <p:cNvPr id="4" name="Turinio vietos rezervavimo ženklas 3"/>
          <p:cNvSpPr>
            <a:spLocks noGrp="1"/>
          </p:cNvSpPr>
          <p:nvPr>
            <p:ph idx="1"/>
          </p:nvPr>
        </p:nvSpPr>
        <p:spPr>
          <a:xfrm>
            <a:off x="1870745" y="1862356"/>
            <a:ext cx="9034943" cy="4689445"/>
          </a:xfrm>
        </p:spPr>
        <p:txBody>
          <a:bodyPr>
            <a:normAutofit/>
          </a:bodyPr>
          <a:lstStyle/>
          <a:p>
            <a:pPr algn="just"/>
            <a:r>
              <a:rPr lang="lt-LT" sz="2400" dirty="0"/>
              <a:t>Spalvų pasirinkimas yra svarbi ir subtili interjero dizaino dalis, kuri gali turėti didžiulę įtaką nuotaikai ir atmosferai jūsų namuose.</a:t>
            </a:r>
            <a:endParaRPr lang="lt-LT" sz="2400" dirty="0" smtClean="0"/>
          </a:p>
          <a:p>
            <a:pPr algn="just"/>
            <a:r>
              <a:rPr lang="lt-LT" sz="2400" dirty="0" smtClean="0"/>
              <a:t>Spalvų </a:t>
            </a:r>
            <a:r>
              <a:rPr lang="lt-LT" sz="2400" dirty="0"/>
              <a:t>psichologija yra mokslas, tiriantis spalvų įtaką žmonių emocijoms, nuotaikai ir elgesiui. Šis mokslas remiasi tyrimais, kurie rodo, kaip skirtingos spalvos gali veikti žmonių psichologinę būseną ir sukelia tam tikrus jausmus bei reakcijas. </a:t>
            </a:r>
            <a:endParaRPr lang="lt-LT" sz="2400" dirty="0" smtClean="0"/>
          </a:p>
          <a:p>
            <a:pPr algn="just"/>
            <a:r>
              <a:rPr lang="lt-LT" sz="2400" dirty="0" smtClean="0"/>
              <a:t>Spalvų </a:t>
            </a:r>
            <a:r>
              <a:rPr lang="lt-LT" sz="2400" dirty="0"/>
              <a:t>psichologija interjere yra mokslas, tiriantis, kaip skirtingos spalvos veikia žmonių emocijas, nuotaiką ir bendrą jausmą erdvėje. Teisingai parinktos spalvos gali sukurti jaukumą, ramybę, energiją ar net </a:t>
            </a:r>
            <a:r>
              <a:rPr lang="lt-LT" sz="2400" dirty="0" smtClean="0"/>
              <a:t>kurti </a:t>
            </a:r>
            <a:r>
              <a:rPr lang="lt-LT" sz="2400" dirty="0"/>
              <a:t>vizualinius efektus, kurie daro didelę įtaką erdvės suvokimui</a:t>
            </a:r>
            <a:r>
              <a:rPr lang="lt-LT" sz="2400" dirty="0" smtClean="0"/>
              <a:t>.</a:t>
            </a:r>
          </a:p>
        </p:txBody>
      </p:sp>
    </p:spTree>
    <p:extLst>
      <p:ext uri="{BB962C8B-B14F-4D97-AF65-F5344CB8AC3E}">
        <p14:creationId xmlns:p14="http://schemas.microsoft.com/office/powerpoint/2010/main" val="108629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t>Kas yra spalvų psichologija</a:t>
            </a:r>
            <a:br>
              <a:rPr lang="lt-LT" sz="2800" b="1" i="1" dirty="0"/>
            </a:br>
            <a:endParaRPr lang="lt-LT" sz="2800" dirty="0"/>
          </a:p>
        </p:txBody>
      </p:sp>
      <p:sp>
        <p:nvSpPr>
          <p:cNvPr id="3" name="Turinio vietos rezervavimo ženklas 2"/>
          <p:cNvSpPr>
            <a:spLocks noGrp="1"/>
          </p:cNvSpPr>
          <p:nvPr>
            <p:ph idx="1"/>
          </p:nvPr>
        </p:nvSpPr>
        <p:spPr/>
        <p:txBody>
          <a:bodyPr>
            <a:normAutofit/>
          </a:bodyPr>
          <a:lstStyle/>
          <a:p>
            <a:pPr algn="just"/>
            <a:r>
              <a:rPr lang="lt-LT" sz="2400" dirty="0"/>
              <a:t>Kiekviena spalva gali turėti skirtingus psichologinius poveikius. Pavyzdžiui, šiltos spalvos, tokios kaip raudona ar oranžinė, dažnai siejamos su energija, aistringumu ir jauduliu. Šaltos spalvos, tokios kaip mėlyna ar žalia, sukelia ramybės ir pasitikėjimo jausmą. Neutralios spalvos, tokios kaip pilka ar balta, gali suteikti jaukumo ir švarumo jausmą</a:t>
            </a:r>
            <a:r>
              <a:rPr lang="lt-LT" sz="2400" dirty="0" smtClean="0"/>
              <a:t>.</a:t>
            </a:r>
          </a:p>
          <a:p>
            <a:pPr algn="just"/>
            <a:r>
              <a:rPr lang="lt-LT" sz="2400" dirty="0"/>
              <a:t>Spalvų psichologija taip pat naudojama interjero dizainui, reklamai, produktų kūrimui ir netgi medicinai. Suprantant spalvų psichologiją, galima paveikti žmonių jausmus, skatinti tam tikrus elgesio modelius arba sukurti tinkamą nuotaiką tam tikroje aplinkoje. Tai svarbi priemonė, leidžianti efektyviai perduoti žinias ir emocijas per spalvas.</a:t>
            </a:r>
            <a:endParaRPr lang="lt-LT" sz="2400" dirty="0"/>
          </a:p>
        </p:txBody>
      </p:sp>
    </p:spTree>
    <p:extLst>
      <p:ext uri="{BB962C8B-B14F-4D97-AF65-F5344CB8AC3E}">
        <p14:creationId xmlns:p14="http://schemas.microsoft.com/office/powerpoint/2010/main" val="3846037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t>Skirtingų spalvų efektas</a:t>
            </a:r>
            <a:br>
              <a:rPr lang="lt-LT" sz="2800" b="1" i="1" dirty="0"/>
            </a:br>
            <a:endParaRPr lang="lt-LT" sz="2800" i="1" dirty="0"/>
          </a:p>
        </p:txBody>
      </p:sp>
      <p:sp>
        <p:nvSpPr>
          <p:cNvPr id="3" name="Turinio vietos rezervavimo ženklas 2"/>
          <p:cNvSpPr>
            <a:spLocks noGrp="1"/>
          </p:cNvSpPr>
          <p:nvPr>
            <p:ph idx="1"/>
          </p:nvPr>
        </p:nvSpPr>
        <p:spPr/>
        <p:txBody>
          <a:bodyPr/>
          <a:lstStyle/>
          <a:p>
            <a:pPr algn="just"/>
            <a:r>
              <a:rPr lang="lt-LT" sz="2400" dirty="0"/>
              <a:t>Spalvos yra galinga priemonė, galinti veikti mūsų emocijas ir psichologinę būseną. Jos sugeba pagerinti / pabloginti nuotaiką, sužadinti jausmus ir netgi pakeisti mūsų elgesį. Skirtingos spalvos gali turėti įvairų poveikį mūsų protui ir širdžiai, ir tai labai dažnai lemia, kaip mes jaučiamės esant tam tikroje aplinkoje.</a:t>
            </a:r>
          </a:p>
          <a:p>
            <a:pPr algn="just"/>
            <a:r>
              <a:rPr lang="lt-LT" sz="2400" dirty="0"/>
              <a:t>Šiltos spalvos, tos kurios yra ryškios ir šviesios, dažnai sukelia šilumą ir aistringumą. Pavyzdžiui, raudona spalva gali padidinti pulso ritmą ir sukelti jaudulį, tuo pačiu metu simbolizuodama meilę ir stiprius jausmus. Oranžinė spalva skatina energiją ir entuziazmą, gali suteikti darbingumo pojūtį.</a:t>
            </a:r>
          </a:p>
          <a:p>
            <a:pPr algn="just"/>
            <a:endParaRPr lang="lt-LT" dirty="0"/>
          </a:p>
        </p:txBody>
      </p:sp>
    </p:spTree>
    <p:extLst>
      <p:ext uri="{BB962C8B-B14F-4D97-AF65-F5344CB8AC3E}">
        <p14:creationId xmlns:p14="http://schemas.microsoft.com/office/powerpoint/2010/main" val="438770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t>Skirtingų spalvų efektas</a:t>
            </a:r>
            <a:br>
              <a:rPr lang="lt-LT" sz="2800" b="1" i="1" dirty="0"/>
            </a:br>
            <a:endParaRPr lang="lt-LT" sz="2800" dirty="0"/>
          </a:p>
        </p:txBody>
      </p:sp>
      <p:sp>
        <p:nvSpPr>
          <p:cNvPr id="3" name="Turinio vietos rezervavimo ženklas 2"/>
          <p:cNvSpPr>
            <a:spLocks noGrp="1"/>
          </p:cNvSpPr>
          <p:nvPr>
            <p:ph idx="1"/>
          </p:nvPr>
        </p:nvSpPr>
        <p:spPr/>
        <p:txBody>
          <a:bodyPr>
            <a:normAutofit/>
          </a:bodyPr>
          <a:lstStyle/>
          <a:p>
            <a:pPr algn="just"/>
            <a:r>
              <a:rPr lang="lt-LT" sz="2400" dirty="0"/>
              <a:t>Priešingai, šaltos spalvos, tos kurios yra šviesios ir šaltos, dažniausiai siejamos su ramybe ir pasitikėjimu. Mėlyna spalva sukelia harmonijos ir ramybės jausmą, prisideda prie atpalaiduojančios aplinkos kūrimo. Žalia spalva siejama su gamta ir atveria duris šviežumui bei atsigavimui.</a:t>
            </a:r>
          </a:p>
          <a:p>
            <a:pPr algn="just"/>
            <a:r>
              <a:rPr lang="lt-LT" sz="2400" dirty="0"/>
              <a:t>Svarbu suprasti, kad kiekviena spalva gali turėti skirtingą poveikį kiekvienam žmogui, priklausomai nuo asmeninių patirčių ir kultūrinio fono. Tai, kaip mes suvokiame ir reaguojame į spalvas, yra subjektyvi patirtis, tačiau bendras spalvų psichologijos supratimas gali padėti mums sąmoningai pasirinkti tinkamas spalvas savo aplinkai, norint sukurti pageidaujamą nuotaiką ir atmosferą.</a:t>
            </a:r>
          </a:p>
          <a:p>
            <a:pPr algn="just"/>
            <a:endParaRPr lang="lt-LT" sz="2400" dirty="0"/>
          </a:p>
        </p:txBody>
      </p:sp>
    </p:spTree>
    <p:extLst>
      <p:ext uri="{BB962C8B-B14F-4D97-AF65-F5344CB8AC3E}">
        <p14:creationId xmlns:p14="http://schemas.microsoft.com/office/powerpoint/2010/main" val="1699253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795244" y="906012"/>
            <a:ext cx="9558557" cy="931178"/>
          </a:xfrm>
        </p:spPr>
        <p:txBody>
          <a:bodyPr>
            <a:normAutofit fontScale="90000"/>
          </a:bodyPr>
          <a:lstStyle/>
          <a:p>
            <a:pPr algn="ctr"/>
            <a:r>
              <a:rPr lang="lt-LT" sz="3100" b="1" i="1" dirty="0" smtClean="0"/>
              <a:t/>
            </a:r>
            <a:br>
              <a:rPr lang="lt-LT" sz="3100" b="1" i="1" dirty="0" smtClean="0"/>
            </a:br>
            <a:r>
              <a:rPr lang="lt-LT" sz="3100" b="1" i="1" dirty="0" smtClean="0"/>
              <a:t>Harmonija </a:t>
            </a:r>
            <a:r>
              <a:rPr lang="lt-LT" sz="3100" b="1" i="1" dirty="0"/>
              <a:t>ir spalvų </a:t>
            </a:r>
            <a:r>
              <a:rPr lang="lt-LT" sz="3100" b="1" i="1" dirty="0" smtClean="0"/>
              <a:t>derinimas</a:t>
            </a:r>
            <a:r>
              <a:rPr lang="lt-LT" sz="2800" b="1" i="1" dirty="0" smtClean="0"/>
              <a:t/>
            </a:r>
            <a:br>
              <a:rPr lang="lt-LT" sz="2800" b="1" i="1" dirty="0" smtClean="0"/>
            </a:br>
            <a:r>
              <a:rPr lang="lt-LT" sz="3100" b="1" i="1" dirty="0"/>
              <a:t>Nuotaikos kūrimas su </a:t>
            </a:r>
            <a:r>
              <a:rPr lang="lt-LT" sz="3100" b="1" i="1" dirty="0" smtClean="0"/>
              <a:t>spalvomis</a:t>
            </a:r>
            <a:br>
              <a:rPr lang="lt-LT" sz="3100" b="1" i="1" dirty="0" smtClean="0"/>
            </a:br>
            <a:r>
              <a:rPr lang="lt-LT" sz="3100" b="1" i="1" dirty="0"/>
              <a:t>Svarbių erdvių pabrėžimas</a:t>
            </a:r>
            <a:br>
              <a:rPr lang="lt-LT" sz="3100" b="1" i="1" dirty="0"/>
            </a:br>
            <a:r>
              <a:rPr lang="lt-LT" sz="3100" b="1" i="1" dirty="0"/>
              <a:t/>
            </a:r>
            <a:br>
              <a:rPr lang="lt-LT" sz="3100" b="1" i="1" dirty="0"/>
            </a:br>
            <a:r>
              <a:rPr lang="lt-LT" sz="3100" b="1" dirty="0"/>
              <a:t/>
            </a:r>
            <a:br>
              <a:rPr lang="lt-LT" sz="3100" b="1" dirty="0"/>
            </a:br>
            <a:endParaRPr lang="lt-LT" sz="3100" dirty="0"/>
          </a:p>
        </p:txBody>
      </p:sp>
      <p:sp>
        <p:nvSpPr>
          <p:cNvPr id="3" name="Turinio vietos rezervavimo ženklas 2"/>
          <p:cNvSpPr>
            <a:spLocks noGrp="1"/>
          </p:cNvSpPr>
          <p:nvPr>
            <p:ph idx="1"/>
          </p:nvPr>
        </p:nvSpPr>
        <p:spPr>
          <a:xfrm>
            <a:off x="1191237" y="1770077"/>
            <a:ext cx="10687573" cy="4806891"/>
          </a:xfrm>
        </p:spPr>
        <p:txBody>
          <a:bodyPr>
            <a:noAutofit/>
          </a:bodyPr>
          <a:lstStyle/>
          <a:p>
            <a:pPr algn="just"/>
            <a:r>
              <a:rPr lang="lt-LT" sz="2200" dirty="0"/>
              <a:t>Spalvų derinimas ir harmonija yra esminiai dalykai, norint pasiekti norimą vizualinį efektą interjere. Skirtingos spalvos gali būti derinamos įvairiais būdais – </a:t>
            </a:r>
            <a:r>
              <a:rPr lang="lt-LT" sz="2200" dirty="0" err="1"/>
              <a:t>monochromatiniu</a:t>
            </a:r>
            <a:r>
              <a:rPr lang="lt-LT" sz="2200" dirty="0"/>
              <a:t> derinimu, kur naudojamos tos pačios spalvos atspalviai, </a:t>
            </a:r>
            <a:r>
              <a:rPr lang="lt-LT" sz="2200" dirty="0" err="1"/>
              <a:t>komplementariniu</a:t>
            </a:r>
            <a:r>
              <a:rPr lang="lt-LT" sz="2200" dirty="0"/>
              <a:t> derinimu, kuomet derinamos priešingos spalvos, ir </a:t>
            </a:r>
            <a:r>
              <a:rPr lang="lt-LT" sz="2200" dirty="0" err="1"/>
              <a:t>triadinėmis</a:t>
            </a:r>
            <a:r>
              <a:rPr lang="lt-LT" sz="2200" dirty="0"/>
              <a:t> schemomis, šiuo atveju yra derinamos trys spalvos vienoje paletėje. Šis derinimas gali padėti sukurti subtilią, tačiau įspūdingą vizualinę harmoniją</a:t>
            </a:r>
            <a:r>
              <a:rPr lang="lt-LT" sz="2200" dirty="0" smtClean="0"/>
              <a:t>.</a:t>
            </a:r>
          </a:p>
          <a:p>
            <a:pPr algn="just"/>
            <a:r>
              <a:rPr lang="lt-LT" sz="2200" dirty="0"/>
              <a:t>Pasirinktos spalvos gali turėti didžiulę įtaką nuotaikai, kurią norite kurti savo namuose. Šiltos spalvos gali suteikti jaukumo ir komforto jausmą, o šaltos spalvos – ramybę ir santūrumą. Gyvybingos ir ryškios spalvos gali suteikti energijos ir dinamikos jūsų erdvei. Svarbu atsižvelgti į tai, kokia nuotaika jums svarbi tam tikroje erdvėje ir pasirinkti spalvas, kurios tai geriausiai atitiks</a:t>
            </a:r>
            <a:r>
              <a:rPr lang="lt-LT" sz="2200" dirty="0" smtClean="0"/>
              <a:t>.</a:t>
            </a:r>
            <a:endParaRPr lang="lt-LT" sz="2200" dirty="0"/>
          </a:p>
          <a:p>
            <a:pPr algn="just"/>
            <a:r>
              <a:rPr lang="lt-LT" sz="2200" dirty="0"/>
              <a:t>Spalvų pasirinkimas taip pat gali padėti pabrėžti svarbias erdves jūsų namuose. Ryškios spalvos siena gali būti akcentuojanti detalė, pritraukianti dėmesį ir kurianti fokusą. Taip pat galite naudoti spalvas, kad vizualiai pakeistumėte erdvės proporcijas, pavyzdžiui, šviesesnės spalvos sienos gali praplėsti erdvę.</a:t>
            </a:r>
            <a:endParaRPr lang="lt-LT" sz="2200" dirty="0"/>
          </a:p>
        </p:txBody>
      </p:sp>
    </p:spTree>
    <p:extLst>
      <p:ext uri="{BB962C8B-B14F-4D97-AF65-F5344CB8AC3E}">
        <p14:creationId xmlns:p14="http://schemas.microsoft.com/office/powerpoint/2010/main" val="1554677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99250" y="365126"/>
            <a:ext cx="8954549" cy="1119726"/>
          </a:xfrm>
        </p:spPr>
        <p:txBody>
          <a:bodyPr>
            <a:normAutofit/>
          </a:bodyPr>
          <a:lstStyle/>
          <a:p>
            <a:pPr algn="ctr"/>
            <a:r>
              <a:rPr lang="it-IT" sz="2800" b="1" i="1" dirty="0"/>
              <a:t>Praktiniai patarimai ir kūrybiniai sprendimai</a:t>
            </a:r>
            <a:br>
              <a:rPr lang="it-IT" sz="2800" b="1" i="1" dirty="0"/>
            </a:br>
            <a:endParaRPr lang="lt-LT" sz="2800" i="1" dirty="0"/>
          </a:p>
        </p:txBody>
      </p:sp>
      <p:sp>
        <p:nvSpPr>
          <p:cNvPr id="3" name="Turinio vietos rezervavimo ženklas 2"/>
          <p:cNvSpPr>
            <a:spLocks noGrp="1"/>
          </p:cNvSpPr>
          <p:nvPr>
            <p:ph idx="1"/>
          </p:nvPr>
        </p:nvSpPr>
        <p:spPr>
          <a:xfrm>
            <a:off x="1442906" y="1770077"/>
            <a:ext cx="9910894" cy="4731390"/>
          </a:xfrm>
        </p:spPr>
        <p:txBody>
          <a:bodyPr>
            <a:normAutofit/>
          </a:bodyPr>
          <a:lstStyle/>
          <a:p>
            <a:pPr algn="just"/>
            <a:r>
              <a:rPr lang="lt-LT" sz="2400" dirty="0"/>
              <a:t>Spalvų pasirinkimas gali turėti galingą poveikį aplinkai ir žmonių emocijoms. Norint užtikrinti, kad spalvos harmoningai dera ir sukelia norimą efektą, yra kelios praktinės strategijos ir kūrybiniai būdai, kuriuos galite naudoti</a:t>
            </a:r>
            <a:r>
              <a:rPr lang="lt-LT" sz="2400" dirty="0" smtClean="0"/>
              <a:t>.</a:t>
            </a:r>
          </a:p>
          <a:p>
            <a:pPr algn="just"/>
            <a:r>
              <a:rPr lang="lt-LT" sz="2400" b="1" dirty="0"/>
              <a:t>Mintimis testuokite</a:t>
            </a:r>
            <a:r>
              <a:rPr lang="lt-LT" sz="2400" dirty="0"/>
              <a:t>: Prieš spalvų pasirinkimą galite atlikti nedidelį eksperimentą. Mintyse vizualizuokite, kaip tam tikros spalvos veiks konkrečioje aplinkoje. Ką jūs jausite, kai pamatysite šią spalvą? Ar ji atneš norimą nuotaiką? Šis testas padės jums iš anksto nustatyti, kaip spalvos gali paveikti jūsų emocinį atsaką.</a:t>
            </a:r>
          </a:p>
          <a:p>
            <a:pPr algn="just"/>
            <a:r>
              <a:rPr lang="lt-LT" sz="2400" b="1" dirty="0"/>
              <a:t>Spalvų derinimas</a:t>
            </a:r>
            <a:r>
              <a:rPr lang="lt-LT" sz="2400" dirty="0"/>
              <a:t>: Pasirinkite pagrindinę spalvą ir pagal ją atrinkite deramas kitas spalvas. Dažnai naudojama taisyklė yra trijų spalvų taisyklė: pagrindinė, palaikanti ir akcentuojanti. Pagrindinė spalva dominuos erdvėje, palaikanti suteiks subtilumo, o akcentuojanti pritrauks dėmesį.</a:t>
            </a:r>
          </a:p>
          <a:p>
            <a:pPr algn="just"/>
            <a:endParaRPr lang="lt-LT" sz="2400" dirty="0"/>
          </a:p>
        </p:txBody>
      </p:sp>
    </p:spTree>
    <p:extLst>
      <p:ext uri="{BB962C8B-B14F-4D97-AF65-F5344CB8AC3E}">
        <p14:creationId xmlns:p14="http://schemas.microsoft.com/office/powerpoint/2010/main" val="530823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24100" y="365125"/>
            <a:ext cx="9029700" cy="1027447"/>
          </a:xfrm>
        </p:spPr>
        <p:txBody>
          <a:bodyPr>
            <a:normAutofit/>
          </a:bodyPr>
          <a:lstStyle/>
          <a:p>
            <a:pPr algn="ctr"/>
            <a:r>
              <a:rPr lang="it-IT" sz="2800" b="1" i="1" dirty="0"/>
              <a:t>Praktiniai patarimai ir kūrybiniai sprendimai</a:t>
            </a:r>
            <a:br>
              <a:rPr lang="it-IT" sz="2800" b="1" i="1" dirty="0"/>
            </a:br>
            <a:endParaRPr lang="lt-LT" sz="2800" dirty="0"/>
          </a:p>
        </p:txBody>
      </p:sp>
      <p:sp>
        <p:nvSpPr>
          <p:cNvPr id="3" name="Turinio vietos rezervavimo ženklas 2"/>
          <p:cNvSpPr>
            <a:spLocks noGrp="1"/>
          </p:cNvSpPr>
          <p:nvPr>
            <p:ph idx="1"/>
          </p:nvPr>
        </p:nvSpPr>
        <p:spPr>
          <a:xfrm>
            <a:off x="1560352" y="1518407"/>
            <a:ext cx="9793448" cy="4658556"/>
          </a:xfrm>
        </p:spPr>
        <p:txBody>
          <a:bodyPr>
            <a:normAutofit/>
          </a:bodyPr>
          <a:lstStyle/>
          <a:p>
            <a:pPr algn="just"/>
            <a:r>
              <a:rPr lang="lt-LT" sz="2400" b="1" dirty="0"/>
              <a:t>Atsižvelkite į kontekstą</a:t>
            </a:r>
            <a:r>
              <a:rPr lang="lt-LT" sz="2400" dirty="0"/>
              <a:t>: Svarbu atsižvelgti į aplinkos pobūdį ir paskirtį. Pavyzdžiui, šviesios ir ramios spalvos dažnai naudojamos miegamuosiuose norint sukurti jaukumą, tuo tarpu šviežios ir ryškios spalvos gali būti tinkamos virtuvėje, kurioje norima skatinti energiją.</a:t>
            </a:r>
          </a:p>
          <a:p>
            <a:pPr algn="just"/>
            <a:r>
              <a:rPr lang="lt-LT" sz="2400" b="1" dirty="0"/>
              <a:t>Pasinaudokite spalvų ratu</a:t>
            </a:r>
            <a:r>
              <a:rPr lang="lt-LT" sz="2400" dirty="0"/>
              <a:t>: Spalvų ratas yra puikus įrankis spalvų derinių kūrimui. Jis padeda identifikuoti harmoningas spalvų kombinacijas, kurios tarpusavyje susiderina. Galite pasirinkti šalia esančias spalvas arba priešingas spalvas, priklausomai nuo norimo efekto</a:t>
            </a:r>
            <a:r>
              <a:rPr lang="lt-LT" sz="2400" dirty="0" smtClean="0"/>
              <a:t>.</a:t>
            </a:r>
          </a:p>
          <a:p>
            <a:pPr algn="just"/>
            <a:r>
              <a:rPr lang="lt-LT" sz="2400" b="1" dirty="0"/>
              <a:t>Asmeninės patirties įtraukimas</a:t>
            </a:r>
            <a:r>
              <a:rPr lang="lt-LT" sz="2400" dirty="0"/>
              <a:t>: Į savo interjerą įtraukite asmeninį skonį, prisimindami spalvas, kurios jums suteikia džiaugsmo ar ramybės. Tai gali būti paveikslėliai, nuotraukos ar daiktai, kurie jums yra brangūs. Taip spalvų pasirinkimas taps ne tik pagal spalvų psichologiją, bet ir jūsų asmeninius jausmus.</a:t>
            </a:r>
          </a:p>
          <a:p>
            <a:endParaRPr lang="lt-LT" sz="2400" dirty="0"/>
          </a:p>
          <a:p>
            <a:endParaRPr lang="lt-LT" dirty="0"/>
          </a:p>
        </p:txBody>
      </p:sp>
    </p:spTree>
    <p:extLst>
      <p:ext uri="{BB962C8B-B14F-4D97-AF65-F5344CB8AC3E}">
        <p14:creationId xmlns:p14="http://schemas.microsoft.com/office/powerpoint/2010/main" val="598230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besies vadovo dizaino šablon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Office_13665960_TF03460508" id="{8B2E2D9F-F5AC-4885-98B2-279A6A0CF86F}" vid="{A000975B-A2DE-43AA-9E4F-748130237947}"/>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DEDD01B8-816B-49B7-8C81-03AB51D87C54}">
  <ds:schemaRefs>
    <ds:schemaRef ds:uri="http://purl.org/dc/elements/1.1/"/>
    <ds:schemaRef ds:uri="http://schemas.microsoft.com/office/2006/metadata/propertie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0262f94-9f35-4ac3-9a90-690165a166b7"/>
    <ds:schemaRef ds:uri="a4f35948-e619-41b3-aa29-22878b09cfd2"/>
    <ds:schemaRef ds:uri="http://www.w3.org/XML/1998/namespace"/>
  </ds:schemaRefs>
</ds:datastoreItem>
</file>

<file path=customXml/itemProps3.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Debesies vadovo dizaino skaidrės</Template>
  <TotalTime>31</TotalTime>
  <Words>888</Words>
  <Application>Microsoft Office PowerPoint</Application>
  <PresentationFormat>Plačiaekranė</PresentationFormat>
  <Paragraphs>27</Paragraphs>
  <Slides>8</Slides>
  <Notes>1</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8</vt:i4>
      </vt:variant>
    </vt:vector>
  </HeadingPairs>
  <TitlesOfParts>
    <vt:vector size="12" baseType="lpstr">
      <vt:lpstr>Arial</vt:lpstr>
      <vt:lpstr>Calibri</vt:lpstr>
      <vt:lpstr>Cambria</vt:lpstr>
      <vt:lpstr>Debesies vadovo dizaino šablonas</vt:lpstr>
      <vt:lpstr>Spalvų psichologija interjere: kaip pasirinkti tinkamas spalvas </vt:lpstr>
      <vt:lpstr>Kas yra spalvų psichologija </vt:lpstr>
      <vt:lpstr>Kas yra spalvų psichologija </vt:lpstr>
      <vt:lpstr>Skirtingų spalvų efektas </vt:lpstr>
      <vt:lpstr>Skirtingų spalvų efektas </vt:lpstr>
      <vt:lpstr> Harmonija ir spalvų derinimas Nuotaikos kūrimas su spalvomis Svarbių erdvių pabrėžimas   </vt:lpstr>
      <vt:lpstr>Praktiniai patarimai ir kūrybiniai sprendimai </vt:lpstr>
      <vt:lpstr>Praktiniai patarimai ir kūrybiniai sprendimai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Spalvų psichologija interjere: kaip pasirinkti tinkamas spalvas </dc:title>
  <dc:creator>Roma</dc:creator>
  <cp:lastModifiedBy>Roma</cp:lastModifiedBy>
  <cp:revision>8</cp:revision>
  <dcterms:created xsi:type="dcterms:W3CDTF">2024-12-27T11:59:36Z</dcterms:created>
  <dcterms:modified xsi:type="dcterms:W3CDTF">2024-12-27T12:30:56Z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