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4"/>
  </p:sldMasterIdLst>
  <p:notesMasterIdLst>
    <p:notesMasterId r:id="rId33"/>
  </p:notesMasterIdLst>
  <p:handoutMasterIdLst>
    <p:handoutMasterId r:id="rId34"/>
  </p:handoutMasterIdLst>
  <p:sldIdLst>
    <p:sldId id="265" r:id="rId5"/>
    <p:sldId id="266" r:id="rId6"/>
    <p:sldId id="267" r:id="rId7"/>
    <p:sldId id="268" r:id="rId8"/>
    <p:sldId id="269" r:id="rId9"/>
    <p:sldId id="270" r:id="rId10"/>
    <p:sldId id="271" r:id="rId11"/>
    <p:sldId id="272" r:id="rId12"/>
    <p:sldId id="273" r:id="rId13"/>
    <p:sldId id="274" r:id="rId14"/>
    <p:sldId id="275" r:id="rId15"/>
    <p:sldId id="276" r:id="rId16"/>
    <p:sldId id="277" r:id="rId17"/>
    <p:sldId id="278" r:id="rId18"/>
    <p:sldId id="279" r:id="rId19"/>
    <p:sldId id="280" r:id="rId20"/>
    <p:sldId id="281" r:id="rId21"/>
    <p:sldId id="282" r:id="rId22"/>
    <p:sldId id="283" r:id="rId23"/>
    <p:sldId id="284" r:id="rId24"/>
    <p:sldId id="285" r:id="rId25"/>
    <p:sldId id="286" r:id="rId26"/>
    <p:sldId id="287" r:id="rId27"/>
    <p:sldId id="288" r:id="rId28"/>
    <p:sldId id="289" r:id="rId29"/>
    <p:sldId id="290" r:id="rId30"/>
    <p:sldId id="291" r:id="rId31"/>
    <p:sldId id="292" r:id="rId32"/>
  </p:sldIdLst>
  <p:sldSz cx="12192000" cy="6858000"/>
  <p:notesSz cx="6858000" cy="9144000"/>
  <p:defaultTextStyle>
    <a:defPPr rtl="0">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95" autoAdjust="0"/>
  </p:normalViewPr>
  <p:slideViewPr>
    <p:cSldViewPr snapToGrid="0" showGuides="1">
      <p:cViewPr varScale="1">
        <p:scale>
          <a:sx n="114" d="100"/>
          <a:sy n="114" d="100"/>
        </p:scale>
        <p:origin x="414" y="108"/>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90" d="100"/>
          <a:sy n="90" d="100"/>
        </p:scale>
        <p:origin x="1530"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Antraštės vietos rezervavimo ženklas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lt-LT" dirty="0"/>
          </a:p>
        </p:txBody>
      </p:sp>
      <p:sp>
        <p:nvSpPr>
          <p:cNvPr id="3" name="Datos vietos rezervavimo ženklas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E53F607A-6A3E-4824-ADAF-5E28F9EFC0F6}" type="datetime1">
              <a:rPr lang="lt-LT" smtClean="0"/>
              <a:t>2024-12-30</a:t>
            </a:fld>
            <a:endParaRPr lang="lt-LT" dirty="0"/>
          </a:p>
        </p:txBody>
      </p:sp>
      <p:sp>
        <p:nvSpPr>
          <p:cNvPr id="4" name="Poraštės vietos rezervavimo ženklas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lt-LT" dirty="0"/>
          </a:p>
        </p:txBody>
      </p:sp>
      <p:sp>
        <p:nvSpPr>
          <p:cNvPr id="5" name="Skaidrės numerio vietos rezervavimo ženklas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B78FE58C-C1A6-4C4C-90C2-B7F5B0504B2D}" type="slidenum">
              <a:rPr lang="lt-LT" smtClean="0"/>
              <a:t>‹#›</a:t>
            </a:fld>
            <a:endParaRPr lang="lt-LT" dirty="0"/>
          </a:p>
        </p:txBody>
      </p:sp>
    </p:spTree>
    <p:extLst>
      <p:ext uri="{BB962C8B-B14F-4D97-AF65-F5344CB8AC3E}">
        <p14:creationId xmlns:p14="http://schemas.microsoft.com/office/powerpoint/2010/main" val="403460503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Antraštės vietos rezervavimo ženklas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lt-LT" noProof="0" dirty="0"/>
          </a:p>
        </p:txBody>
      </p:sp>
      <p:sp>
        <p:nvSpPr>
          <p:cNvPr id="3" name="Datos vietos rezervavimo ženklas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rtl="0"/>
            <a:fld id="{8780D352-F5A6-4486-9761-0E6A163997A5}" type="datetime1">
              <a:rPr lang="lt-LT" noProof="0" smtClean="0"/>
              <a:t>2024-12-30</a:t>
            </a:fld>
            <a:endParaRPr lang="lt-LT" noProof="0" dirty="0"/>
          </a:p>
        </p:txBody>
      </p:sp>
      <p:sp>
        <p:nvSpPr>
          <p:cNvPr id="4" name="Skaidrės vaizdo vietos rezervavimo ženkla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lt-LT" noProof="0" dirty="0"/>
          </a:p>
        </p:txBody>
      </p:sp>
      <p:sp>
        <p:nvSpPr>
          <p:cNvPr id="5" name="Pastabų vietos rezervavimo ženkl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lt-LT" noProof="0" dirty="0"/>
              <a:t>Redaguoti šablono teksto stilius</a:t>
            </a:r>
          </a:p>
          <a:p>
            <a:pPr lvl="1" rtl="0"/>
            <a:r>
              <a:rPr lang="lt-LT" noProof="0" dirty="0"/>
              <a:t>Antras lygis</a:t>
            </a:r>
          </a:p>
          <a:p>
            <a:pPr lvl="2" rtl="0"/>
            <a:r>
              <a:rPr lang="lt-LT" noProof="0" dirty="0"/>
              <a:t>Trečias lygis</a:t>
            </a:r>
          </a:p>
          <a:p>
            <a:pPr lvl="3" rtl="0"/>
            <a:r>
              <a:rPr lang="lt-LT" noProof="0" dirty="0"/>
              <a:t>Ketvirtas lygis</a:t>
            </a:r>
          </a:p>
          <a:p>
            <a:pPr lvl="4" rtl="0"/>
            <a:r>
              <a:rPr lang="lt-LT" noProof="0" dirty="0"/>
              <a:t>Penktas lygis</a:t>
            </a:r>
          </a:p>
        </p:txBody>
      </p:sp>
      <p:sp>
        <p:nvSpPr>
          <p:cNvPr id="6" name="Poraštės vietos rezervavimo ženklas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lt-LT" noProof="0" dirty="0"/>
          </a:p>
        </p:txBody>
      </p:sp>
      <p:sp>
        <p:nvSpPr>
          <p:cNvPr id="7" name="Skaidrės numerio vietos rezervavimo ženklas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810E1E9A-E921-4174-A0FC-51868D7AC568}" type="slidenum">
              <a:rPr lang="lt-LT" noProof="0" smtClean="0"/>
              <a:t>‹#›</a:t>
            </a:fld>
            <a:endParaRPr lang="lt-LT" noProof="0" dirty="0"/>
          </a:p>
        </p:txBody>
      </p:sp>
    </p:spTree>
    <p:extLst>
      <p:ext uri="{BB962C8B-B14F-4D97-AF65-F5344CB8AC3E}">
        <p14:creationId xmlns:p14="http://schemas.microsoft.com/office/powerpoint/2010/main" val="373786009"/>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dirty="0"/>
          </a:p>
        </p:txBody>
      </p:sp>
      <p:sp>
        <p:nvSpPr>
          <p:cNvPr id="4" name="Skaidrės numerio vietos rezervavimo ženklas 3"/>
          <p:cNvSpPr>
            <a:spLocks noGrp="1"/>
          </p:cNvSpPr>
          <p:nvPr>
            <p:ph type="sldNum" sz="quarter" idx="10"/>
          </p:nvPr>
        </p:nvSpPr>
        <p:spPr/>
        <p:txBody>
          <a:bodyPr/>
          <a:lstStyle/>
          <a:p>
            <a:pPr rtl="0"/>
            <a:fld id="{810E1E9A-E921-4174-A0FC-51868D7AC568}" type="slidenum">
              <a:rPr lang="lt-LT" smtClean="0"/>
              <a:t>1</a:t>
            </a:fld>
            <a:endParaRPr lang="lt-LT" dirty="0"/>
          </a:p>
        </p:txBody>
      </p:sp>
    </p:spTree>
    <p:extLst>
      <p:ext uri="{BB962C8B-B14F-4D97-AF65-F5344CB8AC3E}">
        <p14:creationId xmlns:p14="http://schemas.microsoft.com/office/powerpoint/2010/main" val="35198959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Pradinė skaidrė">
    <p:spTree>
      <p:nvGrpSpPr>
        <p:cNvPr id="1" name=""/>
        <p:cNvGrpSpPr/>
        <p:nvPr/>
      </p:nvGrpSpPr>
      <p:grpSpPr>
        <a:xfrm>
          <a:off x="0" y="0"/>
          <a:ext cx="0" cy="0"/>
          <a:chOff x="0" y="0"/>
          <a:chExt cx="0" cy="0"/>
        </a:xfrm>
      </p:grpSpPr>
      <p:sp>
        <p:nvSpPr>
          <p:cNvPr id="2" name="Pavadinimas 1"/>
          <p:cNvSpPr>
            <a:spLocks noGrp="1"/>
          </p:cNvSpPr>
          <p:nvPr>
            <p:ph type="ctrTitle" hasCustomPrompt="1"/>
          </p:nvPr>
        </p:nvSpPr>
        <p:spPr>
          <a:xfrm>
            <a:off x="1524000" y="1041400"/>
            <a:ext cx="9144000" cy="2387600"/>
          </a:xfrm>
        </p:spPr>
        <p:txBody>
          <a:bodyPr rtlCol="0" anchor="b"/>
          <a:lstStyle>
            <a:lvl1pPr algn="ctr" rtl="0">
              <a:defRPr sz="6000"/>
            </a:lvl1pPr>
          </a:lstStyle>
          <a:p>
            <a:pPr rtl="0"/>
            <a:r>
              <a:rPr lang="lt-LT" noProof="0" dirty="0"/>
              <a:t>Spustelėję redaguokite šablono pavadinimo stilių</a:t>
            </a:r>
          </a:p>
        </p:txBody>
      </p:sp>
      <p:sp>
        <p:nvSpPr>
          <p:cNvPr id="3" name="Paantraštė 2"/>
          <p:cNvSpPr>
            <a:spLocks noGrp="1"/>
          </p:cNvSpPr>
          <p:nvPr>
            <p:ph type="subTitle" idx="1"/>
          </p:nvPr>
        </p:nvSpPr>
        <p:spPr>
          <a:xfrm>
            <a:off x="1524000" y="3602038"/>
            <a:ext cx="9144000" cy="1655762"/>
          </a:xfrm>
        </p:spPr>
        <p:txBody>
          <a:bodyPr rtlCol="0"/>
          <a:lstStyle>
            <a:lvl1pPr marL="0" indent="0" algn="ctr">
              <a:buNone/>
              <a:defRPr sz="2400">
                <a:solidFill>
                  <a:schemeClr val="accent3">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lt-LT" noProof="0" smtClean="0"/>
              <a:t>Spustelėkite norėdami redaguoti šablono paantraštės stilių</a:t>
            </a:r>
            <a:endParaRPr lang="lt-LT" noProof="0" dirty="0"/>
          </a:p>
        </p:txBody>
      </p:sp>
      <p:sp>
        <p:nvSpPr>
          <p:cNvPr id="4" name="Datos vietos rezervavimo ženklas 3"/>
          <p:cNvSpPr>
            <a:spLocks noGrp="1"/>
          </p:cNvSpPr>
          <p:nvPr>
            <p:ph type="dt" sz="half" idx="10"/>
          </p:nvPr>
        </p:nvSpPr>
        <p:spPr/>
        <p:txBody>
          <a:bodyPr rtlCol="0"/>
          <a:lstStyle/>
          <a:p>
            <a:pPr rtl="0"/>
            <a:fld id="{6998E90E-3D4E-45B2-89D1-E6ED9BFEEB26}" type="datetime1">
              <a:rPr lang="lt-LT" noProof="0" smtClean="0"/>
              <a:t>2024-12-30</a:t>
            </a:fld>
            <a:endParaRPr lang="lt-LT" noProof="0" dirty="0"/>
          </a:p>
        </p:txBody>
      </p:sp>
      <p:sp>
        <p:nvSpPr>
          <p:cNvPr id="5" name="Poraštės vietos rezervavimo ženklas 4"/>
          <p:cNvSpPr>
            <a:spLocks noGrp="1"/>
          </p:cNvSpPr>
          <p:nvPr>
            <p:ph type="ftr" sz="quarter" idx="11"/>
          </p:nvPr>
        </p:nvSpPr>
        <p:spPr/>
        <p:txBody>
          <a:bodyPr rtlCol="0"/>
          <a:lstStyle/>
          <a:p>
            <a:pPr rtl="0"/>
            <a:r>
              <a:rPr lang="lt-LT" noProof="0" dirty="0"/>
              <a:t>Įtraukti </a:t>
            </a:r>
            <a:r>
              <a:rPr lang="lt-LT" noProof="0" dirty="0" err="1"/>
              <a:t>poraštę</a:t>
            </a:r>
            <a:endParaRPr lang="lt-LT" noProof="0" dirty="0"/>
          </a:p>
        </p:txBody>
      </p:sp>
      <p:sp>
        <p:nvSpPr>
          <p:cNvPr id="6" name="Skaidrės numerio vietos rezervavimo ženklas 5"/>
          <p:cNvSpPr>
            <a:spLocks noGrp="1"/>
          </p:cNvSpPr>
          <p:nvPr>
            <p:ph type="sldNum" sz="quarter" idx="12"/>
          </p:nvPr>
        </p:nvSpPr>
        <p:spPr/>
        <p:txBody>
          <a:bodyPr rtlCol="0"/>
          <a:lstStyle/>
          <a:p>
            <a:pPr rtl="0"/>
            <a:fld id="{71B7BAC7-FE87-40F6-AA24-4F4685D1B022}" type="slidenum">
              <a:rPr lang="lt-LT" noProof="0" smtClean="0"/>
              <a:t>‹#›</a:t>
            </a:fld>
            <a:endParaRPr lang="lt-LT" noProof="0" dirty="0"/>
          </a:p>
        </p:txBody>
      </p:sp>
    </p:spTree>
    <p:extLst>
      <p:ext uri="{BB962C8B-B14F-4D97-AF65-F5344CB8AC3E}">
        <p14:creationId xmlns:p14="http://schemas.microsoft.com/office/powerpoint/2010/main" val="6467056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Pavadinimas ir vertikalus tekstas">
    <p:spTree>
      <p:nvGrpSpPr>
        <p:cNvPr id="1" name=""/>
        <p:cNvGrpSpPr/>
        <p:nvPr/>
      </p:nvGrpSpPr>
      <p:grpSpPr>
        <a:xfrm>
          <a:off x="0" y="0"/>
          <a:ext cx="0" cy="0"/>
          <a:chOff x="0" y="0"/>
          <a:chExt cx="0" cy="0"/>
        </a:xfrm>
      </p:grpSpPr>
      <p:sp>
        <p:nvSpPr>
          <p:cNvPr id="2" name="Pavadinimas 1"/>
          <p:cNvSpPr>
            <a:spLocks noGrp="1"/>
          </p:cNvSpPr>
          <p:nvPr>
            <p:ph type="title" hasCustomPrompt="1"/>
          </p:nvPr>
        </p:nvSpPr>
        <p:spPr/>
        <p:txBody>
          <a:bodyPr rtlCol="0"/>
          <a:lstStyle>
            <a:lvl1pPr rtl="0">
              <a:defRPr/>
            </a:lvl1pPr>
          </a:lstStyle>
          <a:p>
            <a:pPr rtl="0"/>
            <a:r>
              <a:rPr lang="lt-LT" noProof="0" dirty="0"/>
              <a:t>Spustelėję redaguokite šablono pavadinimo stilių</a:t>
            </a:r>
          </a:p>
        </p:txBody>
      </p:sp>
      <p:sp>
        <p:nvSpPr>
          <p:cNvPr id="3" name="Vertikalaus teksto vietos rezervavimo ženklas 2"/>
          <p:cNvSpPr>
            <a:spLocks noGrp="1"/>
          </p:cNvSpPr>
          <p:nvPr>
            <p:ph type="body" orient="vert" idx="1"/>
          </p:nvPr>
        </p:nvSpPr>
        <p:spPr>
          <a:xfrm>
            <a:off x="1562100" y="1825625"/>
            <a:ext cx="9791700" cy="4351338"/>
          </a:xfrm>
        </p:spPr>
        <p:txBody>
          <a:bodyPr vert="eaVert" rtlCol="0"/>
          <a:lstStyle>
            <a:lvl1pPr rtl="0">
              <a:defRPr/>
            </a:lvl1pPr>
          </a:lstStyle>
          <a:p>
            <a:pPr lvl="0" rtl="0"/>
            <a:r>
              <a:rPr lang="lt-LT" noProof="0" smtClean="0"/>
              <a:t>Redaguoti šablono teksto stilius</a:t>
            </a:r>
          </a:p>
          <a:p>
            <a:pPr lvl="1" rtl="0"/>
            <a:r>
              <a:rPr lang="lt-LT" noProof="0" smtClean="0"/>
              <a:t>Antras lygis</a:t>
            </a:r>
          </a:p>
          <a:p>
            <a:pPr lvl="2" rtl="0"/>
            <a:r>
              <a:rPr lang="lt-LT" noProof="0" smtClean="0"/>
              <a:t>Trečias lygis</a:t>
            </a:r>
          </a:p>
          <a:p>
            <a:pPr lvl="3" rtl="0"/>
            <a:r>
              <a:rPr lang="lt-LT" noProof="0" smtClean="0"/>
              <a:t>Ketvirtas lygis</a:t>
            </a:r>
          </a:p>
          <a:p>
            <a:pPr lvl="4" rtl="0"/>
            <a:r>
              <a:rPr lang="lt-LT" noProof="0" smtClean="0"/>
              <a:t>Penktas lygis</a:t>
            </a:r>
            <a:endParaRPr lang="lt-LT" noProof="0" dirty="0"/>
          </a:p>
        </p:txBody>
      </p:sp>
      <p:sp>
        <p:nvSpPr>
          <p:cNvPr id="4" name="Datos vietos rezervavimo ženklas 3"/>
          <p:cNvSpPr>
            <a:spLocks noGrp="1"/>
          </p:cNvSpPr>
          <p:nvPr>
            <p:ph type="dt" sz="half" idx="10"/>
          </p:nvPr>
        </p:nvSpPr>
        <p:spPr/>
        <p:txBody>
          <a:bodyPr rtlCol="0"/>
          <a:lstStyle/>
          <a:p>
            <a:pPr rtl="0"/>
            <a:fld id="{1F29A235-98D1-406F-AE5C-649387DB7A0B}" type="datetime1">
              <a:rPr lang="lt-LT" noProof="0" smtClean="0"/>
              <a:t>2024-12-30</a:t>
            </a:fld>
            <a:endParaRPr lang="lt-LT" noProof="0" dirty="0"/>
          </a:p>
        </p:txBody>
      </p:sp>
      <p:sp>
        <p:nvSpPr>
          <p:cNvPr id="5" name="Poraštės vietos rezervavimo ženklas 4"/>
          <p:cNvSpPr>
            <a:spLocks noGrp="1"/>
          </p:cNvSpPr>
          <p:nvPr>
            <p:ph type="ftr" sz="quarter" idx="11"/>
          </p:nvPr>
        </p:nvSpPr>
        <p:spPr/>
        <p:txBody>
          <a:bodyPr rtlCol="0"/>
          <a:lstStyle/>
          <a:p>
            <a:pPr rtl="0"/>
            <a:r>
              <a:rPr lang="lt-LT" noProof="0" dirty="0"/>
              <a:t>Įtraukti </a:t>
            </a:r>
            <a:r>
              <a:rPr lang="lt-LT" noProof="0" dirty="0" err="1"/>
              <a:t>poraštę</a:t>
            </a:r>
            <a:endParaRPr lang="lt-LT" noProof="0" dirty="0"/>
          </a:p>
        </p:txBody>
      </p:sp>
      <p:sp>
        <p:nvSpPr>
          <p:cNvPr id="6" name="Skaidrės numerio vietos rezervavimo ženklas 5"/>
          <p:cNvSpPr>
            <a:spLocks noGrp="1"/>
          </p:cNvSpPr>
          <p:nvPr>
            <p:ph type="sldNum" sz="quarter" idx="12"/>
          </p:nvPr>
        </p:nvSpPr>
        <p:spPr/>
        <p:txBody>
          <a:bodyPr rtlCol="0"/>
          <a:lstStyle/>
          <a:p>
            <a:pPr rtl="0"/>
            <a:fld id="{71B7BAC7-FE87-40F6-AA24-4F4685D1B022}" type="slidenum">
              <a:rPr lang="lt-LT" noProof="0" smtClean="0"/>
              <a:t>‹#›</a:t>
            </a:fld>
            <a:endParaRPr lang="lt-LT" noProof="0" dirty="0"/>
          </a:p>
        </p:txBody>
      </p:sp>
    </p:spTree>
    <p:extLst>
      <p:ext uri="{BB962C8B-B14F-4D97-AF65-F5344CB8AC3E}">
        <p14:creationId xmlns:p14="http://schemas.microsoft.com/office/powerpoint/2010/main" val="28218852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us pavadinimas ir tekstas">
    <p:spTree>
      <p:nvGrpSpPr>
        <p:cNvPr id="1" name=""/>
        <p:cNvGrpSpPr/>
        <p:nvPr/>
      </p:nvGrpSpPr>
      <p:grpSpPr>
        <a:xfrm>
          <a:off x="0" y="0"/>
          <a:ext cx="0" cy="0"/>
          <a:chOff x="0" y="0"/>
          <a:chExt cx="0" cy="0"/>
        </a:xfrm>
      </p:grpSpPr>
      <p:sp>
        <p:nvSpPr>
          <p:cNvPr id="2" name="Vertikalus pavadinimas 1"/>
          <p:cNvSpPr>
            <a:spLocks noGrp="1"/>
          </p:cNvSpPr>
          <p:nvPr>
            <p:ph type="title" orient="vert" hasCustomPrompt="1"/>
          </p:nvPr>
        </p:nvSpPr>
        <p:spPr>
          <a:xfrm>
            <a:off x="8724900" y="365125"/>
            <a:ext cx="2628900" cy="5811838"/>
          </a:xfrm>
        </p:spPr>
        <p:txBody>
          <a:bodyPr vert="eaVert" rtlCol="0"/>
          <a:lstStyle>
            <a:lvl1pPr rtl="0">
              <a:defRPr/>
            </a:lvl1pPr>
          </a:lstStyle>
          <a:p>
            <a:pPr rtl="0"/>
            <a:r>
              <a:rPr lang="lt-LT" noProof="0" dirty="0"/>
              <a:t>Spustelėję redaguokite šablono pavadinimo stilių</a:t>
            </a:r>
          </a:p>
        </p:txBody>
      </p:sp>
      <p:sp>
        <p:nvSpPr>
          <p:cNvPr id="3" name="Vertikalaus teksto vietos rezervavimo ženklas 2"/>
          <p:cNvSpPr>
            <a:spLocks noGrp="1"/>
          </p:cNvSpPr>
          <p:nvPr>
            <p:ph type="body" orient="vert" idx="1"/>
          </p:nvPr>
        </p:nvSpPr>
        <p:spPr>
          <a:xfrm>
            <a:off x="1562100" y="365125"/>
            <a:ext cx="7010400" cy="5811838"/>
          </a:xfrm>
        </p:spPr>
        <p:txBody>
          <a:bodyPr vert="eaVert" rtlCol="0"/>
          <a:lstStyle>
            <a:lvl1pPr rtl="0">
              <a:defRPr/>
            </a:lvl1pPr>
          </a:lstStyle>
          <a:p>
            <a:pPr lvl="0" rtl="0"/>
            <a:r>
              <a:rPr lang="lt-LT" noProof="0" smtClean="0"/>
              <a:t>Redaguoti šablono teksto stilius</a:t>
            </a:r>
          </a:p>
          <a:p>
            <a:pPr lvl="1" rtl="0"/>
            <a:r>
              <a:rPr lang="lt-LT" noProof="0" smtClean="0"/>
              <a:t>Antras lygis</a:t>
            </a:r>
          </a:p>
          <a:p>
            <a:pPr lvl="2" rtl="0"/>
            <a:r>
              <a:rPr lang="lt-LT" noProof="0" smtClean="0"/>
              <a:t>Trečias lygis</a:t>
            </a:r>
          </a:p>
          <a:p>
            <a:pPr lvl="3" rtl="0"/>
            <a:r>
              <a:rPr lang="lt-LT" noProof="0" smtClean="0"/>
              <a:t>Ketvirtas lygis</a:t>
            </a:r>
          </a:p>
          <a:p>
            <a:pPr lvl="4" rtl="0"/>
            <a:r>
              <a:rPr lang="lt-LT" noProof="0" smtClean="0"/>
              <a:t>Penktas lygis</a:t>
            </a:r>
            <a:endParaRPr lang="lt-LT" noProof="0" dirty="0"/>
          </a:p>
        </p:txBody>
      </p:sp>
      <p:sp>
        <p:nvSpPr>
          <p:cNvPr id="4" name="Datos vietos rezervavimo ženklas 3"/>
          <p:cNvSpPr>
            <a:spLocks noGrp="1"/>
          </p:cNvSpPr>
          <p:nvPr>
            <p:ph type="dt" sz="half" idx="10"/>
          </p:nvPr>
        </p:nvSpPr>
        <p:spPr/>
        <p:txBody>
          <a:bodyPr rtlCol="0"/>
          <a:lstStyle/>
          <a:p>
            <a:pPr rtl="0"/>
            <a:fld id="{CA6BF957-BB54-4968-85A1-5A6897E97E26}" type="datetime1">
              <a:rPr lang="lt-LT" noProof="0" smtClean="0"/>
              <a:t>2024-12-30</a:t>
            </a:fld>
            <a:endParaRPr lang="lt-LT" noProof="0" dirty="0"/>
          </a:p>
        </p:txBody>
      </p:sp>
      <p:sp>
        <p:nvSpPr>
          <p:cNvPr id="5" name="Poraštės vietos rezervavimo ženklas 4"/>
          <p:cNvSpPr>
            <a:spLocks noGrp="1"/>
          </p:cNvSpPr>
          <p:nvPr>
            <p:ph type="ftr" sz="quarter" idx="11"/>
          </p:nvPr>
        </p:nvSpPr>
        <p:spPr/>
        <p:txBody>
          <a:bodyPr rtlCol="0"/>
          <a:lstStyle/>
          <a:p>
            <a:pPr rtl="0"/>
            <a:r>
              <a:rPr lang="lt-LT" noProof="0" dirty="0"/>
              <a:t>Įtraukti </a:t>
            </a:r>
            <a:r>
              <a:rPr lang="lt-LT" noProof="0" dirty="0" err="1"/>
              <a:t>poraštę</a:t>
            </a:r>
            <a:endParaRPr lang="lt-LT" noProof="0" dirty="0"/>
          </a:p>
        </p:txBody>
      </p:sp>
      <p:sp>
        <p:nvSpPr>
          <p:cNvPr id="6" name="Skaidrės numerio vietos rezervavimo ženklas 5"/>
          <p:cNvSpPr>
            <a:spLocks noGrp="1"/>
          </p:cNvSpPr>
          <p:nvPr>
            <p:ph type="sldNum" sz="quarter" idx="12"/>
          </p:nvPr>
        </p:nvSpPr>
        <p:spPr/>
        <p:txBody>
          <a:bodyPr rtlCol="0"/>
          <a:lstStyle/>
          <a:p>
            <a:pPr rtl="0"/>
            <a:fld id="{71B7BAC7-FE87-40F6-AA24-4F4685D1B022}" type="slidenum">
              <a:rPr lang="lt-LT" noProof="0" smtClean="0"/>
              <a:t>‹#›</a:t>
            </a:fld>
            <a:endParaRPr lang="lt-LT" noProof="0" dirty="0"/>
          </a:p>
        </p:txBody>
      </p:sp>
    </p:spTree>
    <p:extLst>
      <p:ext uri="{BB962C8B-B14F-4D97-AF65-F5344CB8AC3E}">
        <p14:creationId xmlns:p14="http://schemas.microsoft.com/office/powerpoint/2010/main" val="33888301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paveikslėlis su antrašte">
    <p:spTree>
      <p:nvGrpSpPr>
        <p:cNvPr id="1" name=""/>
        <p:cNvGrpSpPr/>
        <p:nvPr/>
      </p:nvGrpSpPr>
      <p:grpSpPr>
        <a:xfrm>
          <a:off x="0" y="0"/>
          <a:ext cx="0" cy="0"/>
          <a:chOff x="0" y="0"/>
          <a:chExt cx="0" cy="0"/>
        </a:xfrm>
      </p:grpSpPr>
      <p:sp>
        <p:nvSpPr>
          <p:cNvPr id="9" name="Pavadinimas 1"/>
          <p:cNvSpPr>
            <a:spLocks noGrp="1"/>
          </p:cNvSpPr>
          <p:nvPr>
            <p:ph type="title" hasCustomPrompt="1"/>
          </p:nvPr>
        </p:nvSpPr>
        <p:spPr>
          <a:xfrm>
            <a:off x="1562100" y="457200"/>
            <a:ext cx="3932237" cy="1600200"/>
          </a:xfrm>
        </p:spPr>
        <p:txBody>
          <a:bodyPr rtlCol="0" anchor="b"/>
          <a:lstStyle>
            <a:lvl1pPr rtl="0">
              <a:defRPr sz="3200"/>
            </a:lvl1pPr>
          </a:lstStyle>
          <a:p>
            <a:pPr rtl="0"/>
            <a:r>
              <a:rPr lang="lt-LT" noProof="0" dirty="0"/>
              <a:t>Spustelėję redaguokite šablono pavadinimo stilių</a:t>
            </a:r>
          </a:p>
        </p:txBody>
      </p:sp>
      <p:sp>
        <p:nvSpPr>
          <p:cNvPr id="3" name="Paveikslėlio vietos rezervavimo ženklas 2" descr="Tuščias vietos rezervavimo ženklas vaizdui įtraukti. Spustelėkite vietos rezervavimo ženklą ir pasirinkite vaizdą, kurį norite įtraukti"/>
          <p:cNvSpPr>
            <a:spLocks noGrp="1"/>
          </p:cNvSpPr>
          <p:nvPr>
            <p:ph type="pic" idx="1"/>
          </p:nvPr>
        </p:nvSpPr>
        <p:spPr>
          <a:xfrm>
            <a:off x="5678904" y="987425"/>
            <a:ext cx="5678424" cy="4873625"/>
          </a:xfrm>
        </p:spPr>
        <p:txBody>
          <a:bodyPr rtlCol="0"/>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lt-LT" noProof="0" smtClean="0"/>
              <a:t>Spustelėkite piktogr. norėdami įtraukti pav.</a:t>
            </a:r>
            <a:endParaRPr lang="lt-LT" noProof="0" dirty="0"/>
          </a:p>
        </p:txBody>
      </p:sp>
      <p:sp>
        <p:nvSpPr>
          <p:cNvPr id="8" name="Teksto vietos rezervavimo ženklas 3"/>
          <p:cNvSpPr>
            <a:spLocks noGrp="1"/>
          </p:cNvSpPr>
          <p:nvPr>
            <p:ph type="body" sz="half" idx="2"/>
          </p:nvPr>
        </p:nvSpPr>
        <p:spPr>
          <a:xfrm>
            <a:off x="1562100" y="2101850"/>
            <a:ext cx="3932237" cy="3759200"/>
          </a:xfrm>
        </p:spPr>
        <p:txBody>
          <a:bodyPr rtlCol="0"/>
          <a:lstStyle>
            <a:lvl1pPr marL="0" indent="0" rtl="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lt-LT" noProof="0" smtClean="0"/>
              <a:t>Redaguoti šablono teksto stilius</a:t>
            </a:r>
          </a:p>
        </p:txBody>
      </p:sp>
      <p:sp>
        <p:nvSpPr>
          <p:cNvPr id="5" name="Datos vietos rezervavimo ženklas 4"/>
          <p:cNvSpPr>
            <a:spLocks noGrp="1"/>
          </p:cNvSpPr>
          <p:nvPr>
            <p:ph type="dt" sz="half" idx="10"/>
          </p:nvPr>
        </p:nvSpPr>
        <p:spPr/>
        <p:txBody>
          <a:bodyPr rtlCol="0"/>
          <a:lstStyle/>
          <a:p>
            <a:pPr rtl="0"/>
            <a:fld id="{69DC9E71-BE09-4773-97DD-86038FD5984D}" type="datetime1">
              <a:rPr lang="lt-LT" noProof="0" smtClean="0"/>
              <a:t>2024-12-30</a:t>
            </a:fld>
            <a:endParaRPr lang="lt-LT" noProof="0" dirty="0"/>
          </a:p>
        </p:txBody>
      </p:sp>
      <p:sp>
        <p:nvSpPr>
          <p:cNvPr id="6" name="Poraštės vietos rezervavimo ženklas 5"/>
          <p:cNvSpPr>
            <a:spLocks noGrp="1"/>
          </p:cNvSpPr>
          <p:nvPr>
            <p:ph type="ftr" sz="quarter" idx="11"/>
          </p:nvPr>
        </p:nvSpPr>
        <p:spPr/>
        <p:txBody>
          <a:bodyPr rtlCol="0"/>
          <a:lstStyle/>
          <a:p>
            <a:pPr rtl="0"/>
            <a:r>
              <a:rPr lang="lt-LT" noProof="0" dirty="0"/>
              <a:t>Įtraukti </a:t>
            </a:r>
            <a:r>
              <a:rPr lang="lt-LT" noProof="0" dirty="0" err="1"/>
              <a:t>poraštę</a:t>
            </a:r>
            <a:endParaRPr lang="lt-LT" noProof="0" dirty="0"/>
          </a:p>
        </p:txBody>
      </p:sp>
      <p:sp>
        <p:nvSpPr>
          <p:cNvPr id="7" name="Skaidrės numerio vietos rezervavimo ženklas 6"/>
          <p:cNvSpPr>
            <a:spLocks noGrp="1"/>
          </p:cNvSpPr>
          <p:nvPr>
            <p:ph type="sldNum" sz="quarter" idx="12"/>
          </p:nvPr>
        </p:nvSpPr>
        <p:spPr/>
        <p:txBody>
          <a:bodyPr rtlCol="0"/>
          <a:lstStyle/>
          <a:p>
            <a:pPr rtl="0"/>
            <a:fld id="{71B7BAC7-FE87-40F6-AA24-4F4685D1B022}" type="slidenum">
              <a:rPr lang="lt-LT" noProof="0" smtClean="0"/>
              <a:t>‹#›</a:t>
            </a:fld>
            <a:endParaRPr lang="lt-LT" noProof="0" dirty="0"/>
          </a:p>
        </p:txBody>
      </p:sp>
    </p:spTree>
    <p:extLst>
      <p:ext uri="{BB962C8B-B14F-4D97-AF65-F5344CB8AC3E}">
        <p14:creationId xmlns:p14="http://schemas.microsoft.com/office/powerpoint/2010/main" val="34138888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avadinimas ir turinys">
    <p:spTree>
      <p:nvGrpSpPr>
        <p:cNvPr id="1" name=""/>
        <p:cNvGrpSpPr/>
        <p:nvPr/>
      </p:nvGrpSpPr>
      <p:grpSpPr>
        <a:xfrm>
          <a:off x="0" y="0"/>
          <a:ext cx="0" cy="0"/>
          <a:chOff x="0" y="0"/>
          <a:chExt cx="0" cy="0"/>
        </a:xfrm>
      </p:grpSpPr>
      <p:sp>
        <p:nvSpPr>
          <p:cNvPr id="2" name="Pavadinimas 1"/>
          <p:cNvSpPr>
            <a:spLocks noGrp="1"/>
          </p:cNvSpPr>
          <p:nvPr>
            <p:ph type="title" hasCustomPrompt="1"/>
          </p:nvPr>
        </p:nvSpPr>
        <p:spPr/>
        <p:txBody>
          <a:bodyPr rtlCol="0"/>
          <a:lstStyle>
            <a:lvl1pPr rtl="0">
              <a:defRPr/>
            </a:lvl1pPr>
          </a:lstStyle>
          <a:p>
            <a:pPr rtl="0"/>
            <a:r>
              <a:rPr lang="lt-LT" noProof="0" dirty="0"/>
              <a:t>Spustelėję redaguokite šablono pavadinimo stilių</a:t>
            </a:r>
          </a:p>
        </p:txBody>
      </p:sp>
      <p:sp>
        <p:nvSpPr>
          <p:cNvPr id="3" name="Turinio vietos rezervavimo ženklas 2"/>
          <p:cNvSpPr>
            <a:spLocks noGrp="1"/>
          </p:cNvSpPr>
          <p:nvPr>
            <p:ph idx="1"/>
          </p:nvPr>
        </p:nvSpPr>
        <p:spPr/>
        <p:txBody>
          <a:bodyPr rtlCol="0"/>
          <a:lstStyle>
            <a:lvl1pPr rtl="0">
              <a:defRPr/>
            </a:lvl1pPr>
          </a:lstStyle>
          <a:p>
            <a:pPr lvl="0" rtl="0"/>
            <a:r>
              <a:rPr lang="lt-LT" noProof="0" smtClean="0"/>
              <a:t>Redaguoti šablono teksto stilius</a:t>
            </a:r>
          </a:p>
          <a:p>
            <a:pPr lvl="1" rtl="0"/>
            <a:r>
              <a:rPr lang="lt-LT" noProof="0" smtClean="0"/>
              <a:t>Antras lygis</a:t>
            </a:r>
          </a:p>
          <a:p>
            <a:pPr lvl="2" rtl="0"/>
            <a:r>
              <a:rPr lang="lt-LT" noProof="0" smtClean="0"/>
              <a:t>Trečias lygis</a:t>
            </a:r>
          </a:p>
          <a:p>
            <a:pPr lvl="3" rtl="0"/>
            <a:r>
              <a:rPr lang="lt-LT" noProof="0" smtClean="0"/>
              <a:t>Ketvirtas lygis</a:t>
            </a:r>
          </a:p>
          <a:p>
            <a:pPr lvl="4" rtl="0"/>
            <a:r>
              <a:rPr lang="lt-LT" noProof="0" smtClean="0"/>
              <a:t>Penktas lygis</a:t>
            </a:r>
            <a:endParaRPr lang="lt-LT" noProof="0" dirty="0"/>
          </a:p>
        </p:txBody>
      </p:sp>
      <p:sp>
        <p:nvSpPr>
          <p:cNvPr id="4" name="Datos vietos rezervavimo ženklas 3"/>
          <p:cNvSpPr>
            <a:spLocks noGrp="1"/>
          </p:cNvSpPr>
          <p:nvPr>
            <p:ph type="dt" sz="half" idx="10"/>
          </p:nvPr>
        </p:nvSpPr>
        <p:spPr/>
        <p:txBody>
          <a:bodyPr rtlCol="0"/>
          <a:lstStyle/>
          <a:p>
            <a:pPr rtl="0"/>
            <a:fld id="{E6637C3C-B2E7-4B80-B3D1-2261694A4C76}" type="datetime1">
              <a:rPr lang="lt-LT" noProof="0" smtClean="0"/>
              <a:t>2024-12-30</a:t>
            </a:fld>
            <a:endParaRPr lang="lt-LT" noProof="0" dirty="0"/>
          </a:p>
        </p:txBody>
      </p:sp>
      <p:sp>
        <p:nvSpPr>
          <p:cNvPr id="5" name="Poraštės vietos rezervavimo ženklas 4"/>
          <p:cNvSpPr>
            <a:spLocks noGrp="1"/>
          </p:cNvSpPr>
          <p:nvPr>
            <p:ph type="ftr" sz="quarter" idx="11"/>
          </p:nvPr>
        </p:nvSpPr>
        <p:spPr/>
        <p:txBody>
          <a:bodyPr rtlCol="0"/>
          <a:lstStyle/>
          <a:p>
            <a:pPr rtl="0"/>
            <a:r>
              <a:rPr lang="lt-LT" noProof="0" dirty="0"/>
              <a:t>Įtraukti </a:t>
            </a:r>
            <a:r>
              <a:rPr lang="lt-LT" noProof="0" dirty="0" err="1"/>
              <a:t>poraštę</a:t>
            </a:r>
            <a:endParaRPr lang="lt-LT" noProof="0" dirty="0"/>
          </a:p>
        </p:txBody>
      </p:sp>
      <p:sp>
        <p:nvSpPr>
          <p:cNvPr id="6" name="Skaidrės numerio vietos rezervavimo ženklas 5"/>
          <p:cNvSpPr>
            <a:spLocks noGrp="1"/>
          </p:cNvSpPr>
          <p:nvPr>
            <p:ph type="sldNum" sz="quarter" idx="12"/>
          </p:nvPr>
        </p:nvSpPr>
        <p:spPr/>
        <p:txBody>
          <a:bodyPr rtlCol="0"/>
          <a:lstStyle/>
          <a:p>
            <a:pPr rtl="0"/>
            <a:fld id="{71B7BAC7-FE87-40F6-AA24-4F4685D1B022}" type="slidenum">
              <a:rPr lang="lt-LT" noProof="0" smtClean="0"/>
              <a:t>‹#›</a:t>
            </a:fld>
            <a:endParaRPr lang="lt-LT" noProof="0" dirty="0"/>
          </a:p>
        </p:txBody>
      </p:sp>
    </p:spTree>
    <p:extLst>
      <p:ext uri="{BB962C8B-B14F-4D97-AF65-F5344CB8AC3E}">
        <p14:creationId xmlns:p14="http://schemas.microsoft.com/office/powerpoint/2010/main" val="21987939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kcijos antraštė">
    <p:spTree>
      <p:nvGrpSpPr>
        <p:cNvPr id="1" name=""/>
        <p:cNvGrpSpPr/>
        <p:nvPr/>
      </p:nvGrpSpPr>
      <p:grpSpPr>
        <a:xfrm>
          <a:off x="0" y="0"/>
          <a:ext cx="0" cy="0"/>
          <a:chOff x="0" y="0"/>
          <a:chExt cx="0" cy="0"/>
        </a:xfrm>
      </p:grpSpPr>
      <p:sp>
        <p:nvSpPr>
          <p:cNvPr id="2" name="Pavadinimas 1"/>
          <p:cNvSpPr>
            <a:spLocks noGrp="1"/>
          </p:cNvSpPr>
          <p:nvPr>
            <p:ph type="title" hasCustomPrompt="1"/>
          </p:nvPr>
        </p:nvSpPr>
        <p:spPr>
          <a:xfrm>
            <a:off x="1241658" y="1709738"/>
            <a:ext cx="10105791" cy="2862262"/>
          </a:xfrm>
        </p:spPr>
        <p:txBody>
          <a:bodyPr rtlCol="0" anchor="b"/>
          <a:lstStyle>
            <a:lvl1pPr rtl="0">
              <a:defRPr sz="6000"/>
            </a:lvl1pPr>
          </a:lstStyle>
          <a:p>
            <a:pPr rtl="0"/>
            <a:r>
              <a:rPr lang="lt-LT" noProof="0" dirty="0"/>
              <a:t>Spustelėję redaguokite šablono pavadinimo stilių</a:t>
            </a:r>
          </a:p>
        </p:txBody>
      </p:sp>
      <p:sp>
        <p:nvSpPr>
          <p:cNvPr id="3" name="Teksto vietos rezervavimo ženklas 2"/>
          <p:cNvSpPr>
            <a:spLocks noGrp="1"/>
          </p:cNvSpPr>
          <p:nvPr>
            <p:ph type="body" idx="1"/>
          </p:nvPr>
        </p:nvSpPr>
        <p:spPr>
          <a:xfrm>
            <a:off x="1241658" y="4589463"/>
            <a:ext cx="10105791" cy="1500187"/>
          </a:xfrm>
        </p:spPr>
        <p:txBody>
          <a:bodyPr rtlCol="0"/>
          <a:lstStyle>
            <a:lvl1pPr marL="0" indent="0" rtl="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rtl="0"/>
            <a:r>
              <a:rPr lang="lt-LT" noProof="0" smtClean="0"/>
              <a:t>Redaguoti šablono teksto stilius</a:t>
            </a:r>
          </a:p>
        </p:txBody>
      </p:sp>
      <p:sp>
        <p:nvSpPr>
          <p:cNvPr id="4" name="Datos vietos rezervavimo ženklas 3"/>
          <p:cNvSpPr>
            <a:spLocks noGrp="1"/>
          </p:cNvSpPr>
          <p:nvPr>
            <p:ph type="dt" sz="half" idx="10"/>
          </p:nvPr>
        </p:nvSpPr>
        <p:spPr/>
        <p:txBody>
          <a:bodyPr rtlCol="0"/>
          <a:lstStyle/>
          <a:p>
            <a:pPr rtl="0"/>
            <a:fld id="{051A8DB2-2C6D-4BE5-A260-F4AEE584BF52}" type="datetime1">
              <a:rPr lang="lt-LT" noProof="0" smtClean="0"/>
              <a:t>2024-12-30</a:t>
            </a:fld>
            <a:endParaRPr lang="lt-LT" noProof="0" dirty="0"/>
          </a:p>
        </p:txBody>
      </p:sp>
      <p:sp>
        <p:nvSpPr>
          <p:cNvPr id="5" name="Poraštės vietos rezervavimo ženklas 4"/>
          <p:cNvSpPr>
            <a:spLocks noGrp="1"/>
          </p:cNvSpPr>
          <p:nvPr>
            <p:ph type="ftr" sz="quarter" idx="11"/>
          </p:nvPr>
        </p:nvSpPr>
        <p:spPr/>
        <p:txBody>
          <a:bodyPr rtlCol="0"/>
          <a:lstStyle/>
          <a:p>
            <a:pPr rtl="0"/>
            <a:r>
              <a:rPr lang="lt-LT" noProof="0" dirty="0"/>
              <a:t>Įtraukti </a:t>
            </a:r>
            <a:r>
              <a:rPr lang="lt-LT" noProof="0" dirty="0" err="1"/>
              <a:t>poraštę</a:t>
            </a:r>
            <a:endParaRPr lang="lt-LT" noProof="0" dirty="0"/>
          </a:p>
        </p:txBody>
      </p:sp>
      <p:sp>
        <p:nvSpPr>
          <p:cNvPr id="6" name="Skaidrės numerio vietos rezervavimo ženklas 5"/>
          <p:cNvSpPr>
            <a:spLocks noGrp="1"/>
          </p:cNvSpPr>
          <p:nvPr>
            <p:ph type="sldNum" sz="quarter" idx="12"/>
          </p:nvPr>
        </p:nvSpPr>
        <p:spPr/>
        <p:txBody>
          <a:bodyPr rtlCol="0"/>
          <a:lstStyle/>
          <a:p>
            <a:pPr rtl="0"/>
            <a:fld id="{71B7BAC7-FE87-40F6-AA24-4F4685D1B022}" type="slidenum">
              <a:rPr lang="lt-LT" noProof="0" smtClean="0"/>
              <a:t>‹#›</a:t>
            </a:fld>
            <a:endParaRPr lang="lt-LT" noProof="0" dirty="0"/>
          </a:p>
        </p:txBody>
      </p:sp>
    </p:spTree>
    <p:extLst>
      <p:ext uri="{BB962C8B-B14F-4D97-AF65-F5344CB8AC3E}">
        <p14:creationId xmlns:p14="http://schemas.microsoft.com/office/powerpoint/2010/main" val="40676867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 turiniai">
    <p:spTree>
      <p:nvGrpSpPr>
        <p:cNvPr id="1" name=""/>
        <p:cNvGrpSpPr/>
        <p:nvPr/>
      </p:nvGrpSpPr>
      <p:grpSpPr>
        <a:xfrm>
          <a:off x="0" y="0"/>
          <a:ext cx="0" cy="0"/>
          <a:chOff x="0" y="0"/>
          <a:chExt cx="0" cy="0"/>
        </a:xfrm>
      </p:grpSpPr>
      <p:sp>
        <p:nvSpPr>
          <p:cNvPr id="2" name="Pavadinimas 1"/>
          <p:cNvSpPr>
            <a:spLocks noGrp="1"/>
          </p:cNvSpPr>
          <p:nvPr>
            <p:ph type="title" hasCustomPrompt="1"/>
          </p:nvPr>
        </p:nvSpPr>
        <p:spPr/>
        <p:txBody>
          <a:bodyPr rtlCol="0"/>
          <a:lstStyle>
            <a:lvl1pPr rtl="0">
              <a:defRPr/>
            </a:lvl1pPr>
          </a:lstStyle>
          <a:p>
            <a:pPr rtl="0"/>
            <a:r>
              <a:rPr lang="lt-LT" noProof="0" dirty="0"/>
              <a:t>Spustelėję redaguokite šablono pavadinimo stilių</a:t>
            </a:r>
          </a:p>
        </p:txBody>
      </p:sp>
      <p:sp>
        <p:nvSpPr>
          <p:cNvPr id="3" name="Turinio vietos rezervavimo ženklas 2"/>
          <p:cNvSpPr>
            <a:spLocks noGrp="1"/>
          </p:cNvSpPr>
          <p:nvPr>
            <p:ph sz="half" idx="1"/>
          </p:nvPr>
        </p:nvSpPr>
        <p:spPr>
          <a:xfrm>
            <a:off x="1569700" y="1825625"/>
            <a:ext cx="4754880" cy="4351338"/>
          </a:xfrm>
        </p:spPr>
        <p:txBody>
          <a:bodyPr rtlCol="0"/>
          <a:lstStyle>
            <a:lvl1pPr rtl="0">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rtl="0"/>
            <a:r>
              <a:rPr lang="lt-LT" noProof="0" smtClean="0"/>
              <a:t>Redaguoti šablono teksto stilius</a:t>
            </a:r>
          </a:p>
          <a:p>
            <a:pPr lvl="1" rtl="0"/>
            <a:r>
              <a:rPr lang="lt-LT" noProof="0" smtClean="0"/>
              <a:t>Antras lygis</a:t>
            </a:r>
          </a:p>
          <a:p>
            <a:pPr lvl="2" rtl="0"/>
            <a:r>
              <a:rPr lang="lt-LT" noProof="0" smtClean="0"/>
              <a:t>Trečias lygis</a:t>
            </a:r>
          </a:p>
          <a:p>
            <a:pPr lvl="3" rtl="0"/>
            <a:r>
              <a:rPr lang="lt-LT" noProof="0" smtClean="0"/>
              <a:t>Ketvirtas lygis</a:t>
            </a:r>
          </a:p>
          <a:p>
            <a:pPr lvl="4" rtl="0"/>
            <a:r>
              <a:rPr lang="lt-LT" noProof="0" smtClean="0"/>
              <a:t>Penktas lygis</a:t>
            </a:r>
            <a:endParaRPr lang="lt-LT" noProof="0" dirty="0"/>
          </a:p>
        </p:txBody>
      </p:sp>
      <p:sp>
        <p:nvSpPr>
          <p:cNvPr id="4" name="Turinio vietos rezervavimo ženklas 3"/>
          <p:cNvSpPr>
            <a:spLocks noGrp="1"/>
          </p:cNvSpPr>
          <p:nvPr>
            <p:ph sz="half" idx="2"/>
          </p:nvPr>
        </p:nvSpPr>
        <p:spPr>
          <a:xfrm>
            <a:off x="6605325" y="1825625"/>
            <a:ext cx="4754880" cy="4351338"/>
          </a:xfrm>
        </p:spPr>
        <p:txBody>
          <a:bodyPr rtlCol="0"/>
          <a:lstStyle>
            <a:lvl1pPr rtl="0">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rtl="0"/>
            <a:r>
              <a:rPr lang="lt-LT" noProof="0" smtClean="0"/>
              <a:t>Redaguoti šablono teksto stilius</a:t>
            </a:r>
          </a:p>
          <a:p>
            <a:pPr lvl="1" rtl="0"/>
            <a:r>
              <a:rPr lang="lt-LT" noProof="0" smtClean="0"/>
              <a:t>Antras lygis</a:t>
            </a:r>
          </a:p>
          <a:p>
            <a:pPr lvl="2" rtl="0"/>
            <a:r>
              <a:rPr lang="lt-LT" noProof="0" smtClean="0"/>
              <a:t>Trečias lygis</a:t>
            </a:r>
          </a:p>
          <a:p>
            <a:pPr lvl="3" rtl="0"/>
            <a:r>
              <a:rPr lang="lt-LT" noProof="0" smtClean="0"/>
              <a:t>Ketvirtas lygis</a:t>
            </a:r>
          </a:p>
          <a:p>
            <a:pPr lvl="4" rtl="0"/>
            <a:r>
              <a:rPr lang="lt-LT" noProof="0" smtClean="0"/>
              <a:t>Penktas lygis</a:t>
            </a:r>
            <a:endParaRPr lang="lt-LT" noProof="0" dirty="0"/>
          </a:p>
        </p:txBody>
      </p:sp>
      <p:sp>
        <p:nvSpPr>
          <p:cNvPr id="5" name="Datos vietos rezervavimo ženklas 4"/>
          <p:cNvSpPr>
            <a:spLocks noGrp="1"/>
          </p:cNvSpPr>
          <p:nvPr>
            <p:ph type="dt" sz="half" idx="10"/>
          </p:nvPr>
        </p:nvSpPr>
        <p:spPr/>
        <p:txBody>
          <a:bodyPr rtlCol="0"/>
          <a:lstStyle/>
          <a:p>
            <a:pPr rtl="0"/>
            <a:fld id="{356C7B3A-8B72-4F61-A197-D3F786F5807F}" type="datetime1">
              <a:rPr lang="lt-LT" noProof="0" smtClean="0"/>
              <a:t>2024-12-30</a:t>
            </a:fld>
            <a:endParaRPr lang="lt-LT" noProof="0" dirty="0"/>
          </a:p>
        </p:txBody>
      </p:sp>
      <p:sp>
        <p:nvSpPr>
          <p:cNvPr id="6" name="Poraštės vietos rezervavimo ženklas 5"/>
          <p:cNvSpPr>
            <a:spLocks noGrp="1"/>
          </p:cNvSpPr>
          <p:nvPr>
            <p:ph type="ftr" sz="quarter" idx="11"/>
          </p:nvPr>
        </p:nvSpPr>
        <p:spPr/>
        <p:txBody>
          <a:bodyPr rtlCol="0"/>
          <a:lstStyle/>
          <a:p>
            <a:pPr rtl="0"/>
            <a:r>
              <a:rPr lang="lt-LT" noProof="0" dirty="0"/>
              <a:t>Įtraukti </a:t>
            </a:r>
            <a:r>
              <a:rPr lang="lt-LT" noProof="0" dirty="0" err="1"/>
              <a:t>poraštę</a:t>
            </a:r>
            <a:endParaRPr lang="lt-LT" noProof="0" dirty="0"/>
          </a:p>
        </p:txBody>
      </p:sp>
      <p:sp>
        <p:nvSpPr>
          <p:cNvPr id="7" name="Skaidrės numerio vietos rezervavimo ženklas 6"/>
          <p:cNvSpPr>
            <a:spLocks noGrp="1"/>
          </p:cNvSpPr>
          <p:nvPr>
            <p:ph type="sldNum" sz="quarter" idx="12"/>
          </p:nvPr>
        </p:nvSpPr>
        <p:spPr/>
        <p:txBody>
          <a:bodyPr rtlCol="0"/>
          <a:lstStyle/>
          <a:p>
            <a:pPr rtl="0"/>
            <a:fld id="{71B7BAC7-FE87-40F6-AA24-4F4685D1B022}" type="slidenum">
              <a:rPr lang="lt-LT" noProof="0" smtClean="0"/>
              <a:t>‹#›</a:t>
            </a:fld>
            <a:endParaRPr lang="lt-LT" noProof="0" dirty="0"/>
          </a:p>
        </p:txBody>
      </p:sp>
    </p:spTree>
    <p:extLst>
      <p:ext uri="{BB962C8B-B14F-4D97-AF65-F5344CB8AC3E}">
        <p14:creationId xmlns:p14="http://schemas.microsoft.com/office/powerpoint/2010/main" val="106368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alyginimas">
    <p:spTree>
      <p:nvGrpSpPr>
        <p:cNvPr id="1" name=""/>
        <p:cNvGrpSpPr/>
        <p:nvPr/>
      </p:nvGrpSpPr>
      <p:grpSpPr>
        <a:xfrm>
          <a:off x="0" y="0"/>
          <a:ext cx="0" cy="0"/>
          <a:chOff x="0" y="0"/>
          <a:chExt cx="0" cy="0"/>
        </a:xfrm>
      </p:grpSpPr>
      <p:sp>
        <p:nvSpPr>
          <p:cNvPr id="2" name="Pavadinimas 1"/>
          <p:cNvSpPr>
            <a:spLocks noGrp="1"/>
          </p:cNvSpPr>
          <p:nvPr>
            <p:ph type="title" hasCustomPrompt="1"/>
          </p:nvPr>
        </p:nvSpPr>
        <p:spPr>
          <a:xfrm>
            <a:off x="2324100" y="274638"/>
            <a:ext cx="9023350" cy="1143000"/>
          </a:xfrm>
        </p:spPr>
        <p:txBody>
          <a:bodyPr rtlCol="0"/>
          <a:lstStyle>
            <a:lvl1pPr rtl="0">
              <a:lnSpc>
                <a:spcPts val="4400"/>
              </a:lnSpc>
              <a:defRPr/>
            </a:lvl1pPr>
          </a:lstStyle>
          <a:p>
            <a:pPr rtl="0"/>
            <a:r>
              <a:rPr lang="lt-LT" noProof="0" dirty="0"/>
              <a:t>Spustelėję redaguokite šablono pavadinimo stilių</a:t>
            </a:r>
          </a:p>
        </p:txBody>
      </p:sp>
      <p:sp>
        <p:nvSpPr>
          <p:cNvPr id="3" name="Teksto vietos rezervavimo ženklas 2"/>
          <p:cNvSpPr>
            <a:spLocks noGrp="1"/>
          </p:cNvSpPr>
          <p:nvPr>
            <p:ph type="body" idx="1"/>
          </p:nvPr>
        </p:nvSpPr>
        <p:spPr>
          <a:xfrm>
            <a:off x="1562100" y="1489075"/>
            <a:ext cx="4754880" cy="641350"/>
          </a:xfrm>
          <a:noFill/>
          <a:ln>
            <a:noFill/>
          </a:ln>
        </p:spPr>
        <p:txBody>
          <a:bodyPr rtlCol="0" anchor="b"/>
          <a:lstStyle>
            <a:lvl1pPr marL="0" indent="0" rtl="0">
              <a:lnSpc>
                <a:spcPct val="80000"/>
              </a:lnSpc>
              <a:buNone/>
              <a:defRPr sz="2400" b="0">
                <a:solidFill>
                  <a:schemeClr val="accent3">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lt-LT" noProof="0" smtClean="0"/>
              <a:t>Redaguoti šablono teksto stilius</a:t>
            </a:r>
          </a:p>
        </p:txBody>
      </p:sp>
      <p:sp>
        <p:nvSpPr>
          <p:cNvPr id="4" name="Turinio vietos rezervavimo ženklas 3"/>
          <p:cNvSpPr>
            <a:spLocks noGrp="1"/>
          </p:cNvSpPr>
          <p:nvPr>
            <p:ph sz="half" idx="2"/>
          </p:nvPr>
        </p:nvSpPr>
        <p:spPr>
          <a:xfrm>
            <a:off x="1562100" y="2193925"/>
            <a:ext cx="4754880" cy="3978275"/>
          </a:xfrm>
        </p:spPr>
        <p:txBody>
          <a:bodyPr rtlCol="0"/>
          <a:lstStyle>
            <a:lvl1pPr rtl="0">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rtl="0"/>
            <a:r>
              <a:rPr lang="lt-LT" noProof="0" smtClean="0"/>
              <a:t>Redaguoti šablono teksto stilius</a:t>
            </a:r>
          </a:p>
          <a:p>
            <a:pPr lvl="1" rtl="0"/>
            <a:r>
              <a:rPr lang="lt-LT" noProof="0" smtClean="0"/>
              <a:t>Antras lygis</a:t>
            </a:r>
          </a:p>
          <a:p>
            <a:pPr lvl="2" rtl="0"/>
            <a:r>
              <a:rPr lang="lt-LT" noProof="0" smtClean="0"/>
              <a:t>Trečias lygis</a:t>
            </a:r>
          </a:p>
          <a:p>
            <a:pPr lvl="3" rtl="0"/>
            <a:r>
              <a:rPr lang="lt-LT" noProof="0" smtClean="0"/>
              <a:t>Ketvirtas lygis</a:t>
            </a:r>
          </a:p>
          <a:p>
            <a:pPr lvl="4" rtl="0"/>
            <a:r>
              <a:rPr lang="lt-LT" noProof="0" smtClean="0"/>
              <a:t>Penktas lygis</a:t>
            </a:r>
            <a:endParaRPr lang="lt-LT" noProof="0" dirty="0"/>
          </a:p>
        </p:txBody>
      </p:sp>
      <p:sp>
        <p:nvSpPr>
          <p:cNvPr id="5" name="Teksto vietos rezervavimo ženklas 4"/>
          <p:cNvSpPr>
            <a:spLocks noGrp="1"/>
          </p:cNvSpPr>
          <p:nvPr>
            <p:ph type="body" sz="quarter" idx="3"/>
          </p:nvPr>
        </p:nvSpPr>
        <p:spPr>
          <a:xfrm>
            <a:off x="6598920" y="1489075"/>
            <a:ext cx="4754880" cy="641350"/>
          </a:xfrm>
          <a:noFill/>
          <a:ln>
            <a:noFill/>
          </a:ln>
        </p:spPr>
        <p:txBody>
          <a:bodyPr rtlCol="0" anchor="b"/>
          <a:lstStyle>
            <a:lvl1pPr marL="0" indent="0" rtl="0">
              <a:lnSpc>
                <a:spcPct val="80000"/>
              </a:lnSpc>
              <a:buNone/>
              <a:defRPr sz="2400" b="0">
                <a:solidFill>
                  <a:schemeClr val="accent3">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lt-LT" noProof="0" smtClean="0"/>
              <a:t>Redaguoti šablono teksto stilius</a:t>
            </a:r>
          </a:p>
        </p:txBody>
      </p:sp>
      <p:sp>
        <p:nvSpPr>
          <p:cNvPr id="6" name="Turinio vietos rezervavimo ženklas 5"/>
          <p:cNvSpPr>
            <a:spLocks noGrp="1"/>
          </p:cNvSpPr>
          <p:nvPr>
            <p:ph sz="quarter" idx="4"/>
          </p:nvPr>
        </p:nvSpPr>
        <p:spPr>
          <a:xfrm>
            <a:off x="6598920" y="2193925"/>
            <a:ext cx="4754880" cy="3978275"/>
          </a:xfrm>
        </p:spPr>
        <p:txBody>
          <a:bodyPr rtlCol="0"/>
          <a:lstStyle>
            <a:lvl1pPr rtl="0">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rtl="0"/>
            <a:r>
              <a:rPr lang="lt-LT" noProof="0" smtClean="0"/>
              <a:t>Redaguoti šablono teksto stilius</a:t>
            </a:r>
          </a:p>
          <a:p>
            <a:pPr lvl="1" rtl="0"/>
            <a:r>
              <a:rPr lang="lt-LT" noProof="0" smtClean="0"/>
              <a:t>Antras lygis</a:t>
            </a:r>
          </a:p>
          <a:p>
            <a:pPr lvl="2" rtl="0"/>
            <a:r>
              <a:rPr lang="lt-LT" noProof="0" smtClean="0"/>
              <a:t>Trečias lygis</a:t>
            </a:r>
          </a:p>
          <a:p>
            <a:pPr lvl="3" rtl="0"/>
            <a:r>
              <a:rPr lang="lt-LT" noProof="0" smtClean="0"/>
              <a:t>Ketvirtas lygis</a:t>
            </a:r>
          </a:p>
          <a:p>
            <a:pPr lvl="4" rtl="0"/>
            <a:r>
              <a:rPr lang="lt-LT" noProof="0" smtClean="0"/>
              <a:t>Penktas lygis</a:t>
            </a:r>
            <a:endParaRPr lang="lt-LT" noProof="0" dirty="0"/>
          </a:p>
        </p:txBody>
      </p:sp>
      <p:sp>
        <p:nvSpPr>
          <p:cNvPr id="7" name="Datos vietos rezervavimo ženklas 6"/>
          <p:cNvSpPr>
            <a:spLocks noGrp="1"/>
          </p:cNvSpPr>
          <p:nvPr>
            <p:ph type="dt" sz="half" idx="10"/>
          </p:nvPr>
        </p:nvSpPr>
        <p:spPr/>
        <p:txBody>
          <a:bodyPr rtlCol="0"/>
          <a:lstStyle/>
          <a:p>
            <a:pPr rtl="0"/>
            <a:fld id="{126C4F3E-4148-4F24-AAE4-3D7995864BCE}" type="datetime1">
              <a:rPr lang="lt-LT" noProof="0" smtClean="0"/>
              <a:t>2024-12-30</a:t>
            </a:fld>
            <a:endParaRPr lang="lt-LT" noProof="0" dirty="0"/>
          </a:p>
        </p:txBody>
      </p:sp>
      <p:sp>
        <p:nvSpPr>
          <p:cNvPr id="8" name="Poraštės vietos rezervavimo ženklas 7"/>
          <p:cNvSpPr>
            <a:spLocks noGrp="1"/>
          </p:cNvSpPr>
          <p:nvPr>
            <p:ph type="ftr" sz="quarter" idx="11"/>
          </p:nvPr>
        </p:nvSpPr>
        <p:spPr/>
        <p:txBody>
          <a:bodyPr rtlCol="0"/>
          <a:lstStyle/>
          <a:p>
            <a:pPr rtl="0"/>
            <a:r>
              <a:rPr lang="lt-LT" noProof="0" dirty="0"/>
              <a:t>Įtraukti </a:t>
            </a:r>
            <a:r>
              <a:rPr lang="lt-LT" noProof="0" dirty="0" err="1"/>
              <a:t>poraštę</a:t>
            </a:r>
            <a:endParaRPr lang="lt-LT" noProof="0" dirty="0"/>
          </a:p>
        </p:txBody>
      </p:sp>
      <p:sp>
        <p:nvSpPr>
          <p:cNvPr id="9" name="Skaidrės numerio vietos rezervavimo ženklas 8"/>
          <p:cNvSpPr>
            <a:spLocks noGrp="1"/>
          </p:cNvSpPr>
          <p:nvPr>
            <p:ph type="sldNum" sz="quarter" idx="12"/>
          </p:nvPr>
        </p:nvSpPr>
        <p:spPr/>
        <p:txBody>
          <a:bodyPr rtlCol="0"/>
          <a:lstStyle/>
          <a:p>
            <a:pPr rtl="0"/>
            <a:fld id="{71B7BAC7-FE87-40F6-AA24-4F4685D1B022}" type="slidenum">
              <a:rPr lang="lt-LT" noProof="0" smtClean="0"/>
              <a:t>‹#›</a:t>
            </a:fld>
            <a:endParaRPr lang="lt-LT" noProof="0" dirty="0"/>
          </a:p>
        </p:txBody>
      </p:sp>
    </p:spTree>
    <p:extLst>
      <p:ext uri="{BB962C8B-B14F-4D97-AF65-F5344CB8AC3E}">
        <p14:creationId xmlns:p14="http://schemas.microsoft.com/office/powerpoint/2010/main" val="32316615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 pavadinimas">
    <p:spTree>
      <p:nvGrpSpPr>
        <p:cNvPr id="1" name=""/>
        <p:cNvGrpSpPr/>
        <p:nvPr/>
      </p:nvGrpSpPr>
      <p:grpSpPr>
        <a:xfrm>
          <a:off x="0" y="0"/>
          <a:ext cx="0" cy="0"/>
          <a:chOff x="0" y="0"/>
          <a:chExt cx="0" cy="0"/>
        </a:xfrm>
      </p:grpSpPr>
      <p:sp>
        <p:nvSpPr>
          <p:cNvPr id="2" name="Pavadinimas 1"/>
          <p:cNvSpPr>
            <a:spLocks noGrp="1"/>
          </p:cNvSpPr>
          <p:nvPr>
            <p:ph type="title" hasCustomPrompt="1"/>
          </p:nvPr>
        </p:nvSpPr>
        <p:spPr/>
        <p:txBody>
          <a:bodyPr rtlCol="0"/>
          <a:lstStyle>
            <a:lvl1pPr rtl="0">
              <a:defRPr/>
            </a:lvl1pPr>
          </a:lstStyle>
          <a:p>
            <a:pPr rtl="0"/>
            <a:r>
              <a:rPr lang="lt-LT" noProof="0" dirty="0"/>
              <a:t>Spustelėję redaguokite šablono pavadinimo stilių</a:t>
            </a:r>
          </a:p>
        </p:txBody>
      </p:sp>
      <p:sp>
        <p:nvSpPr>
          <p:cNvPr id="3" name="Datos vietos rezervavimo ženklas 2"/>
          <p:cNvSpPr>
            <a:spLocks noGrp="1"/>
          </p:cNvSpPr>
          <p:nvPr>
            <p:ph type="dt" sz="half" idx="10"/>
          </p:nvPr>
        </p:nvSpPr>
        <p:spPr/>
        <p:txBody>
          <a:bodyPr rtlCol="0"/>
          <a:lstStyle/>
          <a:p>
            <a:pPr rtl="0"/>
            <a:fld id="{B02AAF2D-13F4-448C-ACD4-1DA4A838E369}" type="datetime1">
              <a:rPr lang="lt-LT" noProof="0" smtClean="0"/>
              <a:t>2024-12-30</a:t>
            </a:fld>
            <a:endParaRPr lang="lt-LT" noProof="0" dirty="0"/>
          </a:p>
        </p:txBody>
      </p:sp>
      <p:sp>
        <p:nvSpPr>
          <p:cNvPr id="4" name="Poraštės vietos rezervavimo ženklas 3"/>
          <p:cNvSpPr>
            <a:spLocks noGrp="1"/>
          </p:cNvSpPr>
          <p:nvPr>
            <p:ph type="ftr" sz="quarter" idx="11"/>
          </p:nvPr>
        </p:nvSpPr>
        <p:spPr/>
        <p:txBody>
          <a:bodyPr rtlCol="0"/>
          <a:lstStyle/>
          <a:p>
            <a:pPr rtl="0"/>
            <a:r>
              <a:rPr lang="lt-LT" noProof="0" dirty="0"/>
              <a:t>Įtraukti </a:t>
            </a:r>
            <a:r>
              <a:rPr lang="lt-LT" noProof="0" dirty="0" err="1"/>
              <a:t>poraštę</a:t>
            </a:r>
            <a:endParaRPr lang="lt-LT" noProof="0" dirty="0"/>
          </a:p>
        </p:txBody>
      </p:sp>
      <p:sp>
        <p:nvSpPr>
          <p:cNvPr id="5" name="Skaidrės numerio vietos rezervavimo ženklas 4"/>
          <p:cNvSpPr>
            <a:spLocks noGrp="1"/>
          </p:cNvSpPr>
          <p:nvPr>
            <p:ph type="sldNum" sz="quarter" idx="12"/>
          </p:nvPr>
        </p:nvSpPr>
        <p:spPr/>
        <p:txBody>
          <a:bodyPr rtlCol="0"/>
          <a:lstStyle/>
          <a:p>
            <a:pPr rtl="0"/>
            <a:fld id="{71B7BAC7-FE87-40F6-AA24-4F4685D1B022}" type="slidenum">
              <a:rPr lang="lt-LT" noProof="0" smtClean="0"/>
              <a:t>‹#›</a:t>
            </a:fld>
            <a:endParaRPr lang="lt-LT" noProof="0" dirty="0"/>
          </a:p>
        </p:txBody>
      </p:sp>
    </p:spTree>
    <p:extLst>
      <p:ext uri="{BB962C8B-B14F-4D97-AF65-F5344CB8AC3E}">
        <p14:creationId xmlns:p14="http://schemas.microsoft.com/office/powerpoint/2010/main" val="5105862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ščias">
    <p:spTree>
      <p:nvGrpSpPr>
        <p:cNvPr id="1" name=""/>
        <p:cNvGrpSpPr/>
        <p:nvPr/>
      </p:nvGrpSpPr>
      <p:grpSpPr>
        <a:xfrm>
          <a:off x="0" y="0"/>
          <a:ext cx="0" cy="0"/>
          <a:chOff x="0" y="0"/>
          <a:chExt cx="0" cy="0"/>
        </a:xfrm>
      </p:grpSpPr>
      <p:sp>
        <p:nvSpPr>
          <p:cNvPr id="2" name="Datos vietos rezervavimo ženklas 1"/>
          <p:cNvSpPr>
            <a:spLocks noGrp="1"/>
          </p:cNvSpPr>
          <p:nvPr>
            <p:ph type="dt" sz="half" idx="10"/>
          </p:nvPr>
        </p:nvSpPr>
        <p:spPr/>
        <p:txBody>
          <a:bodyPr rtlCol="0"/>
          <a:lstStyle/>
          <a:p>
            <a:pPr rtl="0"/>
            <a:fld id="{4AAD3510-DD42-4D3B-A5EC-F5C4184679EE}" type="datetime1">
              <a:rPr lang="lt-LT" noProof="0" smtClean="0"/>
              <a:t>2024-12-30</a:t>
            </a:fld>
            <a:endParaRPr lang="lt-LT" noProof="0" dirty="0"/>
          </a:p>
        </p:txBody>
      </p:sp>
      <p:sp>
        <p:nvSpPr>
          <p:cNvPr id="3" name="Poraštės vietos rezervavimo ženklas 2"/>
          <p:cNvSpPr>
            <a:spLocks noGrp="1"/>
          </p:cNvSpPr>
          <p:nvPr>
            <p:ph type="ftr" sz="quarter" idx="11"/>
          </p:nvPr>
        </p:nvSpPr>
        <p:spPr/>
        <p:txBody>
          <a:bodyPr rtlCol="0"/>
          <a:lstStyle/>
          <a:p>
            <a:pPr rtl="0"/>
            <a:r>
              <a:rPr lang="lt-LT" noProof="0" dirty="0"/>
              <a:t>Įtraukti </a:t>
            </a:r>
            <a:r>
              <a:rPr lang="lt-LT" noProof="0" dirty="0" err="1"/>
              <a:t>poraštę</a:t>
            </a:r>
            <a:endParaRPr lang="lt-LT" noProof="0" dirty="0"/>
          </a:p>
        </p:txBody>
      </p:sp>
      <p:sp>
        <p:nvSpPr>
          <p:cNvPr id="4" name="Skaidrės numerio vietos rezervavimo ženklas 3"/>
          <p:cNvSpPr>
            <a:spLocks noGrp="1"/>
          </p:cNvSpPr>
          <p:nvPr>
            <p:ph type="sldNum" sz="quarter" idx="12"/>
          </p:nvPr>
        </p:nvSpPr>
        <p:spPr/>
        <p:txBody>
          <a:bodyPr rtlCol="0"/>
          <a:lstStyle/>
          <a:p>
            <a:pPr rtl="0"/>
            <a:fld id="{71B7BAC7-FE87-40F6-AA24-4F4685D1B022}" type="slidenum">
              <a:rPr lang="lt-LT" noProof="0" smtClean="0"/>
              <a:t>‹#›</a:t>
            </a:fld>
            <a:endParaRPr lang="lt-LT" noProof="0" dirty="0"/>
          </a:p>
        </p:txBody>
      </p:sp>
    </p:spTree>
    <p:extLst>
      <p:ext uri="{BB962C8B-B14F-4D97-AF65-F5344CB8AC3E}">
        <p14:creationId xmlns:p14="http://schemas.microsoft.com/office/powerpoint/2010/main" val="32151414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urinys su antrašte">
    <p:spTree>
      <p:nvGrpSpPr>
        <p:cNvPr id="1" name=""/>
        <p:cNvGrpSpPr/>
        <p:nvPr/>
      </p:nvGrpSpPr>
      <p:grpSpPr>
        <a:xfrm>
          <a:off x="0" y="0"/>
          <a:ext cx="0" cy="0"/>
          <a:chOff x="0" y="0"/>
          <a:chExt cx="0" cy="0"/>
        </a:xfrm>
      </p:grpSpPr>
      <p:sp>
        <p:nvSpPr>
          <p:cNvPr id="2" name="Pavadinimas 1"/>
          <p:cNvSpPr>
            <a:spLocks noGrp="1"/>
          </p:cNvSpPr>
          <p:nvPr>
            <p:ph type="title" hasCustomPrompt="1"/>
          </p:nvPr>
        </p:nvSpPr>
        <p:spPr>
          <a:xfrm>
            <a:off x="1562100" y="457200"/>
            <a:ext cx="3932237" cy="1600200"/>
          </a:xfrm>
        </p:spPr>
        <p:txBody>
          <a:bodyPr rtlCol="0" anchor="b"/>
          <a:lstStyle>
            <a:lvl1pPr rtl="0">
              <a:defRPr sz="3200"/>
            </a:lvl1pPr>
          </a:lstStyle>
          <a:p>
            <a:pPr rtl="0"/>
            <a:r>
              <a:rPr lang="lt-LT" noProof="0" dirty="0"/>
              <a:t>Spustelėję redaguokite šablono pavadinimo stilių</a:t>
            </a:r>
          </a:p>
        </p:txBody>
      </p:sp>
      <p:sp>
        <p:nvSpPr>
          <p:cNvPr id="3" name="Turinio vietos rezervavimo ženklas 2"/>
          <p:cNvSpPr>
            <a:spLocks noGrp="1"/>
          </p:cNvSpPr>
          <p:nvPr>
            <p:ph idx="1"/>
          </p:nvPr>
        </p:nvSpPr>
        <p:spPr>
          <a:xfrm>
            <a:off x="5678905" y="987425"/>
            <a:ext cx="5676483" cy="4873625"/>
          </a:xfrm>
        </p:spPr>
        <p:txBody>
          <a:bodyPr rtlCol="0"/>
          <a:lstStyle>
            <a:lvl1pPr marL="228600" marR="0" indent="-228600" algn="l" defTabSz="914400" rtl="0" eaLnBrk="1" fontAlgn="auto" latinLnBrk="0" hangingPunct="1">
              <a:lnSpc>
                <a:spcPct val="90000"/>
              </a:lnSpc>
              <a:spcBef>
                <a:spcPct val="30000"/>
              </a:spcBef>
              <a:spcAft>
                <a:spcPts val="0"/>
              </a:spcAft>
              <a:buClr>
                <a:schemeClr val="accent3"/>
              </a:buClr>
              <a:buSzTx/>
              <a:buFont typeface="Arial" panose="020B0604020202020204" pitchFamily="34" charset="0"/>
              <a:buChar char="•"/>
              <a:tabLst/>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marL="228600" marR="0" lvl="0" indent="-228600" algn="l" defTabSz="914400" rtl="0" eaLnBrk="1" fontAlgn="auto" latinLnBrk="0" hangingPunct="1">
              <a:lnSpc>
                <a:spcPct val="90000"/>
              </a:lnSpc>
              <a:spcBef>
                <a:spcPct val="30000"/>
              </a:spcBef>
              <a:spcAft>
                <a:spcPts val="0"/>
              </a:spcAft>
              <a:buClr>
                <a:schemeClr val="accent3"/>
              </a:buClr>
              <a:buSzTx/>
              <a:buFont typeface="Arial" panose="020B0604020202020204" pitchFamily="34" charset="0"/>
              <a:buChar char="•"/>
              <a:tabLst/>
              <a:defRPr/>
            </a:pPr>
            <a:r>
              <a:rPr lang="lt-LT" noProof="0" smtClean="0"/>
              <a:t>Redaguoti šablono teksto stilius</a:t>
            </a:r>
          </a:p>
          <a:p>
            <a:pPr marL="228600" marR="0" lvl="1" indent="-228600" algn="l" defTabSz="914400" rtl="0" eaLnBrk="1" fontAlgn="auto" latinLnBrk="0" hangingPunct="1">
              <a:lnSpc>
                <a:spcPct val="90000"/>
              </a:lnSpc>
              <a:spcBef>
                <a:spcPct val="30000"/>
              </a:spcBef>
              <a:spcAft>
                <a:spcPts val="0"/>
              </a:spcAft>
              <a:buClr>
                <a:schemeClr val="accent3"/>
              </a:buClr>
              <a:buSzTx/>
              <a:buFont typeface="Arial" panose="020B0604020202020204" pitchFamily="34" charset="0"/>
              <a:buChar char="•"/>
              <a:tabLst/>
              <a:defRPr/>
            </a:pPr>
            <a:r>
              <a:rPr lang="lt-LT" noProof="0" smtClean="0"/>
              <a:t>Antras lygis</a:t>
            </a:r>
          </a:p>
          <a:p>
            <a:pPr marL="228600" marR="0" lvl="2" indent="-228600" algn="l" defTabSz="914400" rtl="0" eaLnBrk="1" fontAlgn="auto" latinLnBrk="0" hangingPunct="1">
              <a:lnSpc>
                <a:spcPct val="90000"/>
              </a:lnSpc>
              <a:spcBef>
                <a:spcPct val="30000"/>
              </a:spcBef>
              <a:spcAft>
                <a:spcPts val="0"/>
              </a:spcAft>
              <a:buClr>
                <a:schemeClr val="accent3"/>
              </a:buClr>
              <a:buSzTx/>
              <a:buFont typeface="Arial" panose="020B0604020202020204" pitchFamily="34" charset="0"/>
              <a:buChar char="•"/>
              <a:tabLst/>
              <a:defRPr/>
            </a:pPr>
            <a:r>
              <a:rPr lang="lt-LT" noProof="0" smtClean="0"/>
              <a:t>Trečias lygis</a:t>
            </a:r>
          </a:p>
          <a:p>
            <a:pPr marL="228600" marR="0" lvl="3" indent="-228600" algn="l" defTabSz="914400" rtl="0" eaLnBrk="1" fontAlgn="auto" latinLnBrk="0" hangingPunct="1">
              <a:lnSpc>
                <a:spcPct val="90000"/>
              </a:lnSpc>
              <a:spcBef>
                <a:spcPct val="30000"/>
              </a:spcBef>
              <a:spcAft>
                <a:spcPts val="0"/>
              </a:spcAft>
              <a:buClr>
                <a:schemeClr val="accent3"/>
              </a:buClr>
              <a:buSzTx/>
              <a:buFont typeface="Arial" panose="020B0604020202020204" pitchFamily="34" charset="0"/>
              <a:buChar char="•"/>
              <a:tabLst/>
              <a:defRPr/>
            </a:pPr>
            <a:r>
              <a:rPr lang="lt-LT" noProof="0" smtClean="0"/>
              <a:t>Ketvirtas lygis</a:t>
            </a:r>
          </a:p>
          <a:p>
            <a:pPr marL="228600" marR="0" lvl="4" indent="-228600" algn="l" defTabSz="914400" rtl="0" eaLnBrk="1" fontAlgn="auto" latinLnBrk="0" hangingPunct="1">
              <a:lnSpc>
                <a:spcPct val="90000"/>
              </a:lnSpc>
              <a:spcBef>
                <a:spcPct val="30000"/>
              </a:spcBef>
              <a:spcAft>
                <a:spcPts val="0"/>
              </a:spcAft>
              <a:buClr>
                <a:schemeClr val="accent3"/>
              </a:buClr>
              <a:buSzTx/>
              <a:buFont typeface="Arial" panose="020B0604020202020204" pitchFamily="34" charset="0"/>
              <a:buChar char="•"/>
              <a:tabLst/>
              <a:defRPr/>
            </a:pPr>
            <a:r>
              <a:rPr lang="lt-LT" noProof="0" smtClean="0"/>
              <a:t>Penktas lygis</a:t>
            </a:r>
            <a:endParaRPr lang="lt-LT" noProof="0" dirty="0"/>
          </a:p>
        </p:txBody>
      </p:sp>
      <p:sp>
        <p:nvSpPr>
          <p:cNvPr id="4" name="Teksto vietos rezervavimo ženklas 3"/>
          <p:cNvSpPr>
            <a:spLocks noGrp="1"/>
          </p:cNvSpPr>
          <p:nvPr>
            <p:ph type="body" sz="half" idx="2"/>
          </p:nvPr>
        </p:nvSpPr>
        <p:spPr>
          <a:xfrm>
            <a:off x="1562100" y="2101850"/>
            <a:ext cx="3932237" cy="3759200"/>
          </a:xfrm>
        </p:spPr>
        <p:txBody>
          <a:bodyPr rtlCol="0"/>
          <a:lstStyle>
            <a:lvl1pPr marL="0" indent="0" rtl="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lt-LT" noProof="0" smtClean="0"/>
              <a:t>Redaguoti šablono teksto stilius</a:t>
            </a:r>
          </a:p>
        </p:txBody>
      </p:sp>
      <p:sp>
        <p:nvSpPr>
          <p:cNvPr id="5" name="Datos vietos rezervavimo ženklas 4"/>
          <p:cNvSpPr>
            <a:spLocks noGrp="1"/>
          </p:cNvSpPr>
          <p:nvPr>
            <p:ph type="dt" sz="half" idx="10"/>
          </p:nvPr>
        </p:nvSpPr>
        <p:spPr/>
        <p:txBody>
          <a:bodyPr rtlCol="0"/>
          <a:lstStyle/>
          <a:p>
            <a:pPr rtl="0"/>
            <a:fld id="{7708F950-1154-40C7-A28B-D8AFB32CC976}" type="datetime1">
              <a:rPr lang="lt-LT" noProof="0" smtClean="0"/>
              <a:t>2024-12-30</a:t>
            </a:fld>
            <a:endParaRPr lang="lt-LT" noProof="0" dirty="0"/>
          </a:p>
        </p:txBody>
      </p:sp>
      <p:sp>
        <p:nvSpPr>
          <p:cNvPr id="6" name="Poraštės vietos rezervavimo ženklas 5"/>
          <p:cNvSpPr>
            <a:spLocks noGrp="1"/>
          </p:cNvSpPr>
          <p:nvPr>
            <p:ph type="ftr" sz="quarter" idx="11"/>
          </p:nvPr>
        </p:nvSpPr>
        <p:spPr/>
        <p:txBody>
          <a:bodyPr rtlCol="0"/>
          <a:lstStyle/>
          <a:p>
            <a:pPr rtl="0"/>
            <a:r>
              <a:rPr lang="lt-LT" noProof="0" dirty="0"/>
              <a:t>Įtraukti </a:t>
            </a:r>
            <a:r>
              <a:rPr lang="lt-LT" noProof="0" dirty="0" err="1"/>
              <a:t>poraštę</a:t>
            </a:r>
            <a:endParaRPr lang="lt-LT" noProof="0" dirty="0"/>
          </a:p>
        </p:txBody>
      </p:sp>
      <p:sp>
        <p:nvSpPr>
          <p:cNvPr id="7" name="Skaidrės numerio vietos rezervavimo ženklas 6"/>
          <p:cNvSpPr>
            <a:spLocks noGrp="1"/>
          </p:cNvSpPr>
          <p:nvPr>
            <p:ph type="sldNum" sz="quarter" idx="12"/>
          </p:nvPr>
        </p:nvSpPr>
        <p:spPr/>
        <p:txBody>
          <a:bodyPr rtlCol="0"/>
          <a:lstStyle/>
          <a:p>
            <a:pPr rtl="0"/>
            <a:fld id="{71B7BAC7-FE87-40F6-AA24-4F4685D1B022}" type="slidenum">
              <a:rPr lang="lt-LT" noProof="0" smtClean="0"/>
              <a:t>‹#›</a:t>
            </a:fld>
            <a:endParaRPr lang="lt-LT" noProof="0" dirty="0"/>
          </a:p>
        </p:txBody>
      </p:sp>
    </p:spTree>
    <p:extLst>
      <p:ext uri="{BB962C8B-B14F-4D97-AF65-F5344CB8AC3E}">
        <p14:creationId xmlns:p14="http://schemas.microsoft.com/office/powerpoint/2010/main" val="21987120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aveikslėlis su antrašte">
    <p:spTree>
      <p:nvGrpSpPr>
        <p:cNvPr id="1" name=""/>
        <p:cNvGrpSpPr/>
        <p:nvPr/>
      </p:nvGrpSpPr>
      <p:grpSpPr>
        <a:xfrm>
          <a:off x="0" y="0"/>
          <a:ext cx="0" cy="0"/>
          <a:chOff x="0" y="0"/>
          <a:chExt cx="0" cy="0"/>
        </a:xfrm>
      </p:grpSpPr>
      <p:sp>
        <p:nvSpPr>
          <p:cNvPr id="9" name="Pavadinimas 1"/>
          <p:cNvSpPr>
            <a:spLocks noGrp="1"/>
          </p:cNvSpPr>
          <p:nvPr>
            <p:ph type="title" hasCustomPrompt="1"/>
          </p:nvPr>
        </p:nvSpPr>
        <p:spPr>
          <a:xfrm>
            <a:off x="1562100" y="457200"/>
            <a:ext cx="3932237" cy="1600200"/>
          </a:xfrm>
        </p:spPr>
        <p:txBody>
          <a:bodyPr rtlCol="0" anchor="b"/>
          <a:lstStyle>
            <a:lvl1pPr rtl="0">
              <a:defRPr sz="3200"/>
            </a:lvl1pPr>
          </a:lstStyle>
          <a:p>
            <a:pPr rtl="0"/>
            <a:r>
              <a:rPr lang="lt-LT" noProof="0" dirty="0"/>
              <a:t>Spustelėję redaguokite šablono pavadinimo stilių</a:t>
            </a:r>
          </a:p>
        </p:txBody>
      </p:sp>
      <p:sp>
        <p:nvSpPr>
          <p:cNvPr id="3" name="Paveikslėlio vietos rezervavimo ženklas2" descr="Tuščias vietos rezervavimo ženklas vaizdui įtraukti. Spustelėkite vietos rezervavimo ženklą ir pasirinkite vaizdą, kurį norite įtraukti"/>
          <p:cNvSpPr>
            <a:spLocks noGrp="1"/>
          </p:cNvSpPr>
          <p:nvPr>
            <p:ph type="pic" idx="1"/>
          </p:nvPr>
        </p:nvSpPr>
        <p:spPr>
          <a:xfrm>
            <a:off x="5678904" y="987425"/>
            <a:ext cx="5678424" cy="4873625"/>
          </a:xfrm>
        </p:spPr>
        <p:txBody>
          <a:bodyPr rtlCol="0"/>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lt-LT" noProof="0" smtClean="0"/>
              <a:t>Spustelėkite piktogr. norėdami įtraukti pav.</a:t>
            </a:r>
            <a:endParaRPr lang="lt-LT" noProof="0" dirty="0"/>
          </a:p>
        </p:txBody>
      </p:sp>
      <p:sp>
        <p:nvSpPr>
          <p:cNvPr id="8" name="Teksto vietos rezervavimo ženklas 3"/>
          <p:cNvSpPr>
            <a:spLocks noGrp="1"/>
          </p:cNvSpPr>
          <p:nvPr>
            <p:ph type="body" sz="half" idx="2"/>
          </p:nvPr>
        </p:nvSpPr>
        <p:spPr>
          <a:xfrm>
            <a:off x="1562100" y="2101850"/>
            <a:ext cx="3932237" cy="3759200"/>
          </a:xfrm>
        </p:spPr>
        <p:txBody>
          <a:bodyPr rtlCol="0"/>
          <a:lstStyle>
            <a:lvl1pPr marL="0" indent="0" rtl="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lt-LT" noProof="0" smtClean="0"/>
              <a:t>Redaguoti šablono teksto stilius</a:t>
            </a:r>
          </a:p>
        </p:txBody>
      </p:sp>
      <p:sp>
        <p:nvSpPr>
          <p:cNvPr id="5" name="Datos vietos rezervavimo ženklas 4"/>
          <p:cNvSpPr>
            <a:spLocks noGrp="1"/>
          </p:cNvSpPr>
          <p:nvPr>
            <p:ph type="dt" sz="half" idx="10"/>
          </p:nvPr>
        </p:nvSpPr>
        <p:spPr/>
        <p:txBody>
          <a:bodyPr rtlCol="0"/>
          <a:lstStyle/>
          <a:p>
            <a:pPr rtl="0"/>
            <a:fld id="{E89CC5D3-B371-4D1B-9F65-7B0634A852AC}" type="datetime1">
              <a:rPr lang="lt-LT" noProof="0" smtClean="0"/>
              <a:t>2024-12-30</a:t>
            </a:fld>
            <a:endParaRPr lang="lt-LT" noProof="0" dirty="0"/>
          </a:p>
        </p:txBody>
      </p:sp>
      <p:sp>
        <p:nvSpPr>
          <p:cNvPr id="6" name="Poraštės vietos rezervavimo ženklas 5"/>
          <p:cNvSpPr>
            <a:spLocks noGrp="1"/>
          </p:cNvSpPr>
          <p:nvPr>
            <p:ph type="ftr" sz="quarter" idx="11"/>
          </p:nvPr>
        </p:nvSpPr>
        <p:spPr/>
        <p:txBody>
          <a:bodyPr rtlCol="0"/>
          <a:lstStyle/>
          <a:p>
            <a:pPr rtl="0"/>
            <a:r>
              <a:rPr lang="lt-LT" noProof="0" dirty="0"/>
              <a:t>Įtraukti </a:t>
            </a:r>
            <a:r>
              <a:rPr lang="lt-LT" noProof="0" dirty="0" err="1"/>
              <a:t>poraštę</a:t>
            </a:r>
            <a:endParaRPr lang="lt-LT" noProof="0" dirty="0"/>
          </a:p>
        </p:txBody>
      </p:sp>
      <p:sp>
        <p:nvSpPr>
          <p:cNvPr id="7" name="Skaidrės numerio vietos rezervavimo ženklas 6"/>
          <p:cNvSpPr>
            <a:spLocks noGrp="1"/>
          </p:cNvSpPr>
          <p:nvPr>
            <p:ph type="sldNum" sz="quarter" idx="12"/>
          </p:nvPr>
        </p:nvSpPr>
        <p:spPr/>
        <p:txBody>
          <a:bodyPr rtlCol="0"/>
          <a:lstStyle/>
          <a:p>
            <a:pPr rtl="0"/>
            <a:fld id="{71B7BAC7-FE87-40F6-AA24-4F4685D1B022}" type="slidenum">
              <a:rPr lang="lt-LT" noProof="0" smtClean="0"/>
              <a:t>‹#›</a:t>
            </a:fld>
            <a:endParaRPr lang="lt-LT" noProof="0" dirty="0"/>
          </a:p>
        </p:txBody>
      </p:sp>
    </p:spTree>
    <p:extLst>
      <p:ext uri="{BB962C8B-B14F-4D97-AF65-F5344CB8AC3E}">
        <p14:creationId xmlns:p14="http://schemas.microsoft.com/office/powerpoint/2010/main" val="16193596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Pavadinimo vietos rezervavimo ženklas 1"/>
          <p:cNvSpPr>
            <a:spLocks noGrp="1"/>
          </p:cNvSpPr>
          <p:nvPr>
            <p:ph type="title"/>
          </p:nvPr>
        </p:nvSpPr>
        <p:spPr>
          <a:xfrm>
            <a:off x="2324100" y="365125"/>
            <a:ext cx="9029700" cy="1325563"/>
          </a:xfrm>
          <a:prstGeom prst="rect">
            <a:avLst/>
          </a:prstGeom>
        </p:spPr>
        <p:txBody>
          <a:bodyPr vert="horz" lIns="91440" tIns="45720" rIns="91440" bIns="45720" rtlCol="0" anchor="ctr">
            <a:normAutofit/>
          </a:bodyPr>
          <a:lstStyle/>
          <a:p>
            <a:pPr rtl="0"/>
            <a:r>
              <a:rPr lang="lt-LT" noProof="0" dirty="0"/>
              <a:t>Spustelėję redaguokite šablono pavadinimo stilių</a:t>
            </a:r>
          </a:p>
        </p:txBody>
      </p:sp>
      <p:sp>
        <p:nvSpPr>
          <p:cNvPr id="3" name="Teksto vietos rezervavimo ženklas 2"/>
          <p:cNvSpPr>
            <a:spLocks noGrp="1"/>
          </p:cNvSpPr>
          <p:nvPr>
            <p:ph type="body" idx="1"/>
          </p:nvPr>
        </p:nvSpPr>
        <p:spPr>
          <a:xfrm>
            <a:off x="1562100" y="1825625"/>
            <a:ext cx="9791700" cy="4351338"/>
          </a:xfrm>
          <a:prstGeom prst="rect">
            <a:avLst/>
          </a:prstGeom>
        </p:spPr>
        <p:txBody>
          <a:bodyPr vert="horz" lIns="91440" tIns="45720" rIns="91440" bIns="45720" rtlCol="0">
            <a:normAutofit/>
          </a:bodyPr>
          <a:lstStyle/>
          <a:p>
            <a:pPr lvl="0" rtl="0"/>
            <a:r>
              <a:rPr lang="lt-LT" noProof="0" dirty="0"/>
              <a:t>Redaguoti šablono teksto stilius</a:t>
            </a:r>
          </a:p>
          <a:p>
            <a:pPr lvl="1" rtl="0"/>
            <a:r>
              <a:rPr lang="lt-LT" noProof="0" dirty="0"/>
              <a:t>Antras lygis</a:t>
            </a:r>
          </a:p>
          <a:p>
            <a:pPr lvl="2" rtl="0"/>
            <a:r>
              <a:rPr lang="lt-LT" noProof="0" dirty="0"/>
              <a:t>Trečias lygis</a:t>
            </a:r>
          </a:p>
          <a:p>
            <a:pPr lvl="3" rtl="0"/>
            <a:r>
              <a:rPr lang="lt-LT" noProof="0" dirty="0"/>
              <a:t>Ketvirtas lygis</a:t>
            </a:r>
          </a:p>
          <a:p>
            <a:pPr lvl="4" rtl="0"/>
            <a:r>
              <a:rPr lang="lt-LT" noProof="0" dirty="0"/>
              <a:t>Penktas lygis</a:t>
            </a:r>
          </a:p>
        </p:txBody>
      </p:sp>
      <p:sp>
        <p:nvSpPr>
          <p:cNvPr id="4" name="Datos vietos rezervavimo ženklas 3"/>
          <p:cNvSpPr>
            <a:spLocks noGrp="1"/>
          </p:cNvSpPr>
          <p:nvPr>
            <p:ph type="dt" sz="half" idx="2"/>
          </p:nvPr>
        </p:nvSpPr>
        <p:spPr>
          <a:xfrm>
            <a:off x="1562100" y="6356350"/>
            <a:ext cx="2552700"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pPr rtl="0"/>
            <a:fld id="{263C6476-169B-4AFD-8AEA-CAFABC75EDD9}" type="datetime1">
              <a:rPr lang="lt-LT" noProof="0" smtClean="0"/>
              <a:t>2024-12-30</a:t>
            </a:fld>
            <a:endParaRPr lang="lt-LT" noProof="0" dirty="0"/>
          </a:p>
        </p:txBody>
      </p:sp>
      <p:sp>
        <p:nvSpPr>
          <p:cNvPr id="5" name="Poraštės vietos rezervavimo ženklas 4"/>
          <p:cNvSpPr>
            <a:spLocks noGrp="1"/>
          </p:cNvSpPr>
          <p:nvPr>
            <p:ph type="ftr" sz="quarter" idx="3"/>
          </p:nvPr>
        </p:nvSpPr>
        <p:spPr>
          <a:xfrm>
            <a:off x="4648200" y="6356350"/>
            <a:ext cx="2895600"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pPr rtl="0"/>
            <a:r>
              <a:rPr lang="lt-LT" noProof="0" dirty="0"/>
              <a:t>Įtraukti </a:t>
            </a:r>
            <a:r>
              <a:rPr lang="lt-LT" noProof="0" dirty="0" err="1"/>
              <a:t>poraštę</a:t>
            </a:r>
            <a:endParaRPr lang="lt-LT" noProof="0" dirty="0"/>
          </a:p>
        </p:txBody>
      </p:sp>
      <p:sp>
        <p:nvSpPr>
          <p:cNvPr id="6" name="Skaidrės numerio vietos rezervavimo ženklas 5"/>
          <p:cNvSpPr>
            <a:spLocks noGrp="1"/>
          </p:cNvSpPr>
          <p:nvPr>
            <p:ph type="sldNum" sz="quarter" idx="4"/>
          </p:nvPr>
        </p:nvSpPr>
        <p:spPr>
          <a:xfrm>
            <a:off x="8077200" y="6356350"/>
            <a:ext cx="3276600"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pPr rtl="0"/>
            <a:fld id="{71B7BAC7-FE87-40F6-AA24-4F4685D1B022}" type="slidenum">
              <a:rPr lang="lt-LT" noProof="0" smtClean="0"/>
              <a:pPr/>
              <a:t>‹#›</a:t>
            </a:fld>
            <a:endParaRPr lang="lt-LT" noProof="0" dirty="0"/>
          </a:p>
        </p:txBody>
      </p:sp>
    </p:spTree>
    <p:extLst>
      <p:ext uri="{BB962C8B-B14F-4D97-AF65-F5344CB8AC3E}">
        <p14:creationId xmlns:p14="http://schemas.microsoft.com/office/powerpoint/2010/main" val="3219367256"/>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81"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spcBef>
          <a:spcPct val="0"/>
        </a:spcBef>
        <a:buNone/>
        <a:defRPr sz="4400" kern="1200">
          <a:solidFill>
            <a:schemeClr val="accent1">
              <a:lumMod val="75000"/>
            </a:schemeClr>
          </a:solidFill>
          <a:latin typeface="+mj-lt"/>
          <a:ea typeface="+mj-ea"/>
          <a:cs typeface="+mj-cs"/>
        </a:defRPr>
      </a:lvl1pPr>
    </p:titleStyle>
    <p:bodyStyle>
      <a:lvl1pPr marL="228600" indent="-228600" algn="l" defTabSz="914400" rtl="0" eaLnBrk="1" latinLnBrk="0" hangingPunct="1">
        <a:lnSpc>
          <a:spcPct val="90000"/>
        </a:lnSpc>
        <a:spcBef>
          <a:spcPct val="30000"/>
        </a:spcBef>
        <a:buClr>
          <a:schemeClr val="accent3"/>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ct val="30000"/>
        </a:spcBef>
        <a:buClr>
          <a:schemeClr val="accent3"/>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ct val="30000"/>
        </a:spcBef>
        <a:buClr>
          <a:schemeClr val="accent3"/>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ct val="30000"/>
        </a:spcBef>
        <a:buClr>
          <a:schemeClr val="accent3"/>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ct val="30000"/>
        </a:spcBef>
        <a:buClr>
          <a:schemeClr val="accent3"/>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0" orient="horz" pos="2160" userDrawn="1">
          <p15:clr>
            <a:srgbClr val="F26B43"/>
          </p15:clr>
        </p15:guide>
        <p15:guide id="1" pos="3840" userDrawn="1">
          <p15:clr>
            <a:srgbClr val="F26B43"/>
          </p15:clr>
        </p15:guide>
        <p15:guide id="2" pos="1464" userDrawn="1">
          <p15:clr>
            <a:srgbClr val="F26B43"/>
          </p15:clr>
        </p15:guide>
        <p15:guide id="3" pos="7152" userDrawn="1">
          <p15:clr>
            <a:srgbClr val="F26B43"/>
          </p15:clr>
        </p15:guide>
        <p15:guide id="4" pos="984" userDrawn="1">
          <p15:clr>
            <a:srgbClr val="F26B43"/>
          </p15:clr>
        </p15:guide>
        <p15:guide id="5" orient="horz" pos="3888"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 Id="rId5" Type="http://schemas.openxmlformats.org/officeDocument/2006/relationships/image" Target="../media/image13.jpeg"/><Relationship Id="rId4" Type="http://schemas.openxmlformats.org/officeDocument/2006/relationships/image" Target="../media/image12.jpeg"/></Relationships>
</file>

<file path=ppt/slides/_rels/slide11.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 Id="rId4"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ctrTitle"/>
          </p:nvPr>
        </p:nvSpPr>
        <p:spPr>
          <a:xfrm>
            <a:off x="1392572" y="469783"/>
            <a:ext cx="9275428" cy="1157681"/>
          </a:xfrm>
        </p:spPr>
        <p:txBody>
          <a:bodyPr rtlCol="0">
            <a:normAutofit/>
          </a:bodyPr>
          <a:lstStyle/>
          <a:p>
            <a:pPr rtl="0"/>
            <a:r>
              <a:rPr lang="lt-LT" sz="3200" b="1" i="1" dirty="0" smtClean="0">
                <a:solidFill>
                  <a:schemeClr val="tx1"/>
                </a:solidFill>
              </a:rPr>
              <a:t>Spalvų derinimo interjere pagrindai</a:t>
            </a:r>
            <a:endParaRPr lang="lt-LT" sz="3200" b="1" i="1" dirty="0">
              <a:solidFill>
                <a:schemeClr val="tx1"/>
              </a:solidFill>
            </a:endParaRPr>
          </a:p>
        </p:txBody>
      </p:sp>
      <p:sp>
        <p:nvSpPr>
          <p:cNvPr id="3" name="Paantraštė 2"/>
          <p:cNvSpPr>
            <a:spLocks noGrp="1"/>
          </p:cNvSpPr>
          <p:nvPr>
            <p:ph type="subTitle" idx="1"/>
          </p:nvPr>
        </p:nvSpPr>
        <p:spPr>
          <a:xfrm>
            <a:off x="1627463" y="2701255"/>
            <a:ext cx="9689283" cy="1845578"/>
          </a:xfrm>
        </p:spPr>
        <p:txBody>
          <a:bodyPr rtlCol="0"/>
          <a:lstStyle/>
          <a:p>
            <a:pPr rtl="0"/>
            <a:endParaRPr lang="lt-LT" dirty="0" smtClean="0"/>
          </a:p>
          <a:p>
            <a:pPr rtl="0"/>
            <a:endParaRPr lang="lt-LT" dirty="0"/>
          </a:p>
          <a:p>
            <a:pPr rtl="0"/>
            <a:endParaRPr lang="lt-LT" dirty="0" smtClean="0"/>
          </a:p>
          <a:p>
            <a:pPr rtl="0"/>
            <a:endParaRPr lang="lt-LT" dirty="0"/>
          </a:p>
        </p:txBody>
      </p:sp>
      <p:sp>
        <p:nvSpPr>
          <p:cNvPr id="4" name="Stačiakampis 3"/>
          <p:cNvSpPr/>
          <p:nvPr/>
        </p:nvSpPr>
        <p:spPr>
          <a:xfrm>
            <a:off x="3048000" y="2828836"/>
            <a:ext cx="6096000" cy="923330"/>
          </a:xfrm>
          <a:prstGeom prst="rect">
            <a:avLst/>
          </a:prstGeom>
        </p:spPr>
        <p:txBody>
          <a:bodyPr>
            <a:spAutoFit/>
          </a:bodyPr>
          <a:lstStyle/>
          <a:p>
            <a:pPr algn="ctr"/>
            <a:r>
              <a:rPr lang="lt-LT" dirty="0">
                <a:solidFill>
                  <a:srgbClr val="333333"/>
                </a:solidFill>
                <a:latin typeface="Arial" panose="020B0604020202020204" pitchFamily="34" charset="0"/>
              </a:rPr>
              <a:t>Susipažinus su keliomis pagrindinėmis spalvų derinimo taisyklėmis, lengviau rasti sėkmingas spalvų </a:t>
            </a:r>
            <a:r>
              <a:rPr lang="lt-LT" dirty="0" smtClean="0">
                <a:solidFill>
                  <a:srgbClr val="333333"/>
                </a:solidFill>
                <a:latin typeface="Arial" panose="020B0604020202020204" pitchFamily="34" charset="0"/>
              </a:rPr>
              <a:t>kombinacijas kuriant </a:t>
            </a:r>
            <a:r>
              <a:rPr lang="lt-LT" dirty="0">
                <a:solidFill>
                  <a:srgbClr val="333333"/>
                </a:solidFill>
                <a:latin typeface="Arial" panose="020B0604020202020204" pitchFamily="34" charset="0"/>
              </a:rPr>
              <a:t>interjero dizainą.</a:t>
            </a:r>
            <a:endParaRPr lang="lt-LT" dirty="0"/>
          </a:p>
        </p:txBody>
      </p:sp>
    </p:spTree>
    <p:extLst>
      <p:ext uri="{BB962C8B-B14F-4D97-AF65-F5344CB8AC3E}">
        <p14:creationId xmlns:p14="http://schemas.microsoft.com/office/powerpoint/2010/main" val="9230780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2390862" y="167781"/>
            <a:ext cx="8962938" cy="729841"/>
          </a:xfrm>
        </p:spPr>
        <p:txBody>
          <a:bodyPr>
            <a:normAutofit/>
          </a:bodyPr>
          <a:lstStyle/>
          <a:p>
            <a:pPr algn="ctr"/>
            <a:r>
              <a:rPr lang="lt-LT" sz="2800" b="1" i="1" dirty="0">
                <a:solidFill>
                  <a:schemeClr val="tx1"/>
                </a:solidFill>
              </a:rPr>
              <a:t>Spalva ir fonas interjere</a:t>
            </a:r>
            <a:endParaRPr lang="lt-LT" sz="2800" i="1" dirty="0"/>
          </a:p>
        </p:txBody>
      </p:sp>
      <p:sp>
        <p:nvSpPr>
          <p:cNvPr id="6" name="Turinio vietos rezervavimo ženklas 5"/>
          <p:cNvSpPr>
            <a:spLocks noGrp="1"/>
          </p:cNvSpPr>
          <p:nvPr>
            <p:ph idx="1"/>
          </p:nvPr>
        </p:nvSpPr>
        <p:spPr>
          <a:xfrm>
            <a:off x="1736520" y="1073791"/>
            <a:ext cx="9617279" cy="5103172"/>
          </a:xfrm>
        </p:spPr>
        <p:txBody>
          <a:bodyPr>
            <a:normAutofit/>
          </a:bodyPr>
          <a:lstStyle/>
          <a:p>
            <a:r>
              <a:rPr lang="lt-LT" sz="2400" dirty="0"/>
              <a:t>Šiltos spalvos fone kvadrato </a:t>
            </a:r>
            <a:r>
              <a:rPr lang="lt-LT" sz="2400" dirty="0" smtClean="0"/>
              <a:t>                     </a:t>
            </a:r>
            <a:r>
              <a:rPr lang="lt-LT" sz="2400" dirty="0"/>
              <a:t>Šaltos spalvos fone kvadrato</a:t>
            </a:r>
            <a:r>
              <a:rPr lang="lt-LT" dirty="0"/>
              <a:t> </a:t>
            </a:r>
            <a:r>
              <a:rPr lang="lt-LT" sz="2400" dirty="0" smtClean="0"/>
              <a:t>spalva atrodo šaltesnė                                spalva šiltesnė</a:t>
            </a:r>
          </a:p>
          <a:p>
            <a:endParaRPr lang="lt-LT" sz="2400" dirty="0"/>
          </a:p>
          <a:p>
            <a:endParaRPr lang="lt-LT" sz="2400" dirty="0" smtClean="0"/>
          </a:p>
          <a:p>
            <a:endParaRPr lang="lt-LT" sz="2400" dirty="0"/>
          </a:p>
          <a:p>
            <a:r>
              <a:rPr lang="pt-BR" sz="2400" dirty="0"/>
              <a:t>Tamsios spalvos fone </a:t>
            </a:r>
            <a:r>
              <a:rPr lang="pt-BR" sz="2400" dirty="0" smtClean="0"/>
              <a:t>kvadratas</a:t>
            </a:r>
            <a:r>
              <a:rPr lang="lt-LT" sz="2400" dirty="0" smtClean="0"/>
              <a:t>                 Pilkame fone kvadrato spalva </a:t>
            </a:r>
          </a:p>
          <a:p>
            <a:pPr marL="0" indent="0">
              <a:buNone/>
            </a:pPr>
            <a:r>
              <a:rPr lang="lt-LT" sz="2400" dirty="0" smtClean="0"/>
              <a:t>   </a:t>
            </a:r>
            <a:r>
              <a:rPr lang="pt-BR" sz="2400" dirty="0" smtClean="0"/>
              <a:t> atrodo šviesesnis</a:t>
            </a:r>
            <a:r>
              <a:rPr lang="lt-LT" sz="2400" dirty="0" smtClean="0"/>
              <a:t>                                          intensyvesnė</a:t>
            </a:r>
          </a:p>
          <a:p>
            <a:r>
              <a:rPr lang="lt-LT" sz="2400" dirty="0" smtClean="0"/>
              <a:t>  </a:t>
            </a:r>
          </a:p>
          <a:p>
            <a:endParaRPr lang="lt-LT" sz="2400" dirty="0"/>
          </a:p>
        </p:txBody>
      </p:sp>
      <p:pic>
        <p:nvPicPr>
          <p:cNvPr id="10" name="Picture 2" descr="Siltos spalvos fon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90862" y="1853967"/>
            <a:ext cx="1409351" cy="1203305"/>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4" descr="Saltos spalvos fo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91369" y="1853967"/>
            <a:ext cx="1333849" cy="1203305"/>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6" descr="Tamsios spalvos fon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90862" y="4236439"/>
            <a:ext cx="1409351" cy="1266739"/>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8" descr="Pilkame fon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491369" y="4236439"/>
            <a:ext cx="1333848" cy="126673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951540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1493240" y="92279"/>
            <a:ext cx="9860559" cy="1098958"/>
          </a:xfrm>
        </p:spPr>
        <p:txBody>
          <a:bodyPr>
            <a:normAutofit/>
          </a:bodyPr>
          <a:lstStyle/>
          <a:p>
            <a:pPr algn="ctr"/>
            <a:r>
              <a:rPr lang="lt-LT" sz="2800" b="1" i="1" dirty="0">
                <a:solidFill>
                  <a:schemeClr val="tx1"/>
                </a:solidFill>
              </a:rPr>
              <a:t>Analogiškos spalvos interjere</a:t>
            </a:r>
            <a:r>
              <a:rPr lang="lt-LT" sz="2800" i="1" dirty="0">
                <a:solidFill>
                  <a:schemeClr val="tx1"/>
                </a:solidFill>
              </a:rPr>
              <a:t/>
            </a:r>
            <a:br>
              <a:rPr lang="lt-LT" sz="2800" i="1" dirty="0">
                <a:solidFill>
                  <a:schemeClr val="tx1"/>
                </a:solidFill>
              </a:rPr>
            </a:br>
            <a:endParaRPr lang="lt-LT" sz="2800" i="1" dirty="0">
              <a:solidFill>
                <a:schemeClr val="tx1"/>
              </a:solidFill>
            </a:endParaRPr>
          </a:p>
        </p:txBody>
      </p:sp>
      <p:sp>
        <p:nvSpPr>
          <p:cNvPr id="7" name="Turinio vietos rezervavimo ženklas 6"/>
          <p:cNvSpPr>
            <a:spLocks noGrp="1"/>
          </p:cNvSpPr>
          <p:nvPr>
            <p:ph idx="1"/>
          </p:nvPr>
        </p:nvSpPr>
        <p:spPr>
          <a:xfrm>
            <a:off x="1602297" y="838900"/>
            <a:ext cx="9751502" cy="5662568"/>
          </a:xfrm>
        </p:spPr>
        <p:txBody>
          <a:bodyPr>
            <a:normAutofit/>
          </a:bodyPr>
          <a:lstStyle/>
          <a:p>
            <a:pPr algn="just"/>
            <a:r>
              <a:rPr lang="lt-LT" dirty="0"/>
              <a:t>Tai spalvos, spalvų rate esančios greta viena kitos, pavyzdžiui: geltona, žalsvai gelsva, žalia. Šie atspalviai panašiausi vienas į kitą ir nesudaro kontrasto, todėl sukelia harmonijos pojūtį.</a:t>
            </a:r>
          </a:p>
          <a:p>
            <a:pPr algn="just"/>
            <a:r>
              <a:rPr lang="lt-LT" dirty="0"/>
              <a:t>Toks panašumas padeda apjungti atskirus kompozicijų elementus. Kompozicijose svarbus tiek kontrastas (gyvumas), tiek harmonija: jei elementai per daug panašūs, tai sukelia nuobodulį, o jei aplink vien ryškūs kontrastai, sunku koncentruoti dėmesį ir atrasti prasmę.</a:t>
            </a:r>
          </a:p>
          <a:p>
            <a:pPr algn="just"/>
            <a:r>
              <a:rPr lang="lt-LT" dirty="0"/>
              <a:t>Skirtingus atspalvius galima susieti naudojant vienodo intensyvumo spalvas.</a:t>
            </a:r>
          </a:p>
          <a:p>
            <a:endParaRPr lang="lt-LT" dirty="0"/>
          </a:p>
        </p:txBody>
      </p:sp>
      <p:pic>
        <p:nvPicPr>
          <p:cNvPr id="12" name="Picture 2" descr="AnalogiÅko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39568" y="5149537"/>
            <a:ext cx="1428750" cy="1143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225016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1828800" y="134225"/>
            <a:ext cx="9525000" cy="1157680"/>
          </a:xfrm>
        </p:spPr>
        <p:txBody>
          <a:bodyPr>
            <a:normAutofit/>
          </a:bodyPr>
          <a:lstStyle/>
          <a:p>
            <a:pPr algn="ctr"/>
            <a:r>
              <a:rPr lang="lt-LT" sz="2800" b="1" i="1" dirty="0">
                <a:solidFill>
                  <a:schemeClr val="tx1"/>
                </a:solidFill>
              </a:rPr>
              <a:t>Atspalvių intensyvumas interjere</a:t>
            </a:r>
            <a:r>
              <a:rPr lang="lt-LT" sz="2800" dirty="0">
                <a:solidFill>
                  <a:schemeClr val="tx1"/>
                </a:solidFill>
              </a:rPr>
              <a:t/>
            </a:r>
            <a:br>
              <a:rPr lang="lt-LT" sz="2800" dirty="0">
                <a:solidFill>
                  <a:schemeClr val="tx1"/>
                </a:solidFill>
              </a:rPr>
            </a:br>
            <a:endParaRPr lang="lt-LT" sz="2800" dirty="0">
              <a:solidFill>
                <a:schemeClr val="tx1"/>
              </a:solidFill>
            </a:endParaRPr>
          </a:p>
        </p:txBody>
      </p:sp>
      <p:sp>
        <p:nvSpPr>
          <p:cNvPr id="4" name="Turinio vietos rezervavimo ženklas 3"/>
          <p:cNvSpPr>
            <a:spLocks noGrp="1"/>
          </p:cNvSpPr>
          <p:nvPr>
            <p:ph idx="1"/>
          </p:nvPr>
        </p:nvSpPr>
        <p:spPr>
          <a:xfrm>
            <a:off x="1409350" y="1149292"/>
            <a:ext cx="9944450" cy="5027671"/>
          </a:xfrm>
        </p:spPr>
        <p:txBody>
          <a:bodyPr>
            <a:normAutofit fontScale="92500" lnSpcReduction="20000"/>
          </a:bodyPr>
          <a:lstStyle/>
          <a:p>
            <a:pPr algn="just"/>
            <a:r>
              <a:rPr lang="lt-LT" dirty="0"/>
              <a:t>Gryni atspalviai skiriasi savo ryškumu, tonų santykiu. Baltos ar juodos spalvos priemaišos mažina spalvos intensyvumą.</a:t>
            </a:r>
          </a:p>
          <a:p>
            <a:pPr algn="just"/>
            <a:r>
              <a:rPr lang="lt-LT" dirty="0"/>
              <a:t>Gryna geltona - labai šviesi. Neįmanoma išgauti grynos tamsiai geltonos spalvos, nes tuomet reikėtų įmaišyti juodos spalvos.</a:t>
            </a:r>
          </a:p>
          <a:p>
            <a:pPr algn="just"/>
            <a:r>
              <a:rPr lang="lt-LT" dirty="0"/>
              <a:t>Gryna mėlyna spalva - labai tamsi. </a:t>
            </a:r>
            <a:r>
              <a:rPr lang="lt-LT"/>
              <a:t>Norint </a:t>
            </a:r>
            <a:r>
              <a:rPr lang="lt-LT" smtClean="0"/>
              <a:t>išgauti </a:t>
            </a:r>
            <a:r>
              <a:rPr lang="lt-LT" dirty="0"/>
              <a:t>šviesiai mėlyną spalvą, reikia įmaišyti baltos spalvos.</a:t>
            </a:r>
          </a:p>
          <a:p>
            <a:pPr algn="just"/>
            <a:r>
              <a:rPr lang="lt-LT" dirty="0"/>
              <a:t>Taigi, gryni atspalviai turi savo intensyvumą, kuriam pakeisti reikalinga juoda ar balta.</a:t>
            </a:r>
          </a:p>
          <a:p>
            <a:pPr algn="just"/>
            <a:r>
              <a:rPr lang="lt-LT" dirty="0"/>
              <a:t>Kompoziciją sudarant tik iš kelių vienodo intensyvumo tonų, sukuriamas tvarkos, aiškumo ir energijos pojūtis.</a:t>
            </a:r>
            <a:br>
              <a:rPr lang="lt-LT" dirty="0"/>
            </a:br>
            <a:r>
              <a:rPr lang="lt-LT" dirty="0"/>
              <a:t/>
            </a:r>
            <a:br>
              <a:rPr lang="lt-LT" dirty="0"/>
            </a:br>
            <a:r>
              <a:rPr lang="lt-LT" dirty="0"/>
              <a:t>Rezultato vaizdingumas bei perspektyvos buvimas ar nebuvimas priklauso nuo to, kaip derinamos spalvos ir kokie atspalviai naudojami. Pavyzdžiui, naudojant vienodo intensyvumo atspalvius, sukuriamas plokščias vaizdas, tuo tarpu jungiant skirtingus atspalvius ir šešėlius, gaunamas perspektyvinis vaizdas.</a:t>
            </a:r>
          </a:p>
          <a:p>
            <a:endParaRPr lang="lt-LT" dirty="0"/>
          </a:p>
        </p:txBody>
      </p:sp>
    </p:spTree>
    <p:extLst>
      <p:ext uri="{BB962C8B-B14F-4D97-AF65-F5344CB8AC3E}">
        <p14:creationId xmlns:p14="http://schemas.microsoft.com/office/powerpoint/2010/main" val="16240304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1895912" y="142613"/>
            <a:ext cx="9457887" cy="1400961"/>
          </a:xfrm>
        </p:spPr>
        <p:txBody>
          <a:bodyPr>
            <a:noAutofit/>
          </a:bodyPr>
          <a:lstStyle/>
          <a:p>
            <a:pPr algn="ctr"/>
            <a:r>
              <a:rPr lang="lt-LT" sz="2800" b="1" i="1" dirty="0">
                <a:solidFill>
                  <a:schemeClr val="tx1"/>
                </a:solidFill>
              </a:rPr>
              <a:t>Atspalvių intensyvumas interjere</a:t>
            </a:r>
            <a:r>
              <a:rPr lang="lt-LT" sz="2800" dirty="0">
                <a:solidFill>
                  <a:schemeClr val="tx1"/>
                </a:solidFill>
              </a:rPr>
              <a:t/>
            </a:r>
            <a:br>
              <a:rPr lang="lt-LT" sz="2800" dirty="0">
                <a:solidFill>
                  <a:schemeClr val="tx1"/>
                </a:solidFill>
              </a:rPr>
            </a:br>
            <a:r>
              <a:rPr lang="lt-LT" sz="2800" dirty="0"/>
              <a:t/>
            </a:r>
            <a:br>
              <a:rPr lang="lt-LT" sz="2800" dirty="0"/>
            </a:br>
            <a:endParaRPr lang="lt-LT" sz="2800" dirty="0"/>
          </a:p>
        </p:txBody>
      </p:sp>
      <p:sp>
        <p:nvSpPr>
          <p:cNvPr id="3" name="Turinio vietos rezervavimo ženklas 2"/>
          <p:cNvSpPr>
            <a:spLocks noGrp="1"/>
          </p:cNvSpPr>
          <p:nvPr>
            <p:ph idx="1"/>
          </p:nvPr>
        </p:nvSpPr>
        <p:spPr>
          <a:xfrm>
            <a:off x="1182849" y="687897"/>
            <a:ext cx="9722840" cy="6090408"/>
          </a:xfrm>
        </p:spPr>
        <p:txBody>
          <a:bodyPr>
            <a:normAutofit fontScale="85000" lnSpcReduction="20000"/>
          </a:bodyPr>
          <a:lstStyle/>
          <a:p>
            <a:pPr algn="just"/>
            <a:r>
              <a:rPr lang="lt-LT" b="1" dirty="0"/>
              <a:t>Pilka spalva interjere</a:t>
            </a:r>
            <a:endParaRPr lang="lt-LT" dirty="0" smtClean="0"/>
          </a:p>
          <a:p>
            <a:pPr algn="just"/>
            <a:r>
              <a:rPr lang="lt-LT" sz="3100" dirty="0" smtClean="0"/>
              <a:t>Pilka </a:t>
            </a:r>
            <a:r>
              <a:rPr lang="lt-LT" sz="3100" dirty="0"/>
              <a:t>spalva ir visi jos atspalviai tarp juodos ir baltos yra </a:t>
            </a:r>
            <a:r>
              <a:rPr lang="lt-LT" sz="3100" dirty="0" smtClean="0"/>
              <a:t>neutralūs</a:t>
            </a:r>
            <a:r>
              <a:rPr lang="lt-LT" sz="3100" dirty="0"/>
              <a:t>, indiferentiški, achromatiniai. Sugretinti su kita spalva, pilki atspalviai veikia kaip fonas, išryškinantys silpnesnius atspalvius ir sugerdami pernelyg kontrastingų derinių </a:t>
            </a:r>
            <a:r>
              <a:rPr lang="lt-LT" sz="3100" dirty="0" err="1"/>
              <a:t>rėksmingumą</a:t>
            </a:r>
            <a:r>
              <a:rPr lang="lt-LT" sz="3100" dirty="0"/>
              <a:t>.</a:t>
            </a:r>
          </a:p>
          <a:p>
            <a:pPr algn="just"/>
            <a:r>
              <a:rPr lang="lt-LT" sz="3100" dirty="0"/>
              <a:t>Achromatinės spalvos yra abstrakčios ir vienodos, chromatinės - gyvybingos ir sudėtingos</a:t>
            </a:r>
            <a:r>
              <a:rPr lang="lt-LT" sz="3100" dirty="0" smtClean="0"/>
              <a:t>.</a:t>
            </a:r>
          </a:p>
          <a:p>
            <a:pPr algn="just"/>
            <a:r>
              <a:rPr lang="lt-LT" sz="3100" dirty="0"/>
              <a:t>Šalia chromatinių spalvų achromatinės praranda savo savybes, tad, norint išlaikyti achromatinės spalvos neutralumą, gretimų spalvų intensyvumas turi skirtis. Pavyzdžiui, jie raudona spalva sugretinama su vienodo intensyvumo pilka, pilka atrodys žalesnė. Šį efektą panaikinti galima pasirinkus šviesesnį ar tamsesnį pilką atspalvį arba į jau esamą pilką spalvą įmaišius šiek tiek raudonos.</a:t>
            </a:r>
          </a:p>
          <a:p>
            <a:r>
              <a:rPr lang="lt-LT" sz="3100" dirty="0"/>
              <a:t>pilka = juoda + balta (neutrali pilka)</a:t>
            </a:r>
            <a:br>
              <a:rPr lang="lt-LT" sz="3100" dirty="0"/>
            </a:br>
            <a:endParaRPr lang="lt-LT" sz="3100" dirty="0"/>
          </a:p>
          <a:p>
            <a:r>
              <a:rPr lang="lt-LT" sz="3100" dirty="0"/>
              <a:t>pilka = visų pirminių spalvų mišinys</a:t>
            </a:r>
            <a:br>
              <a:rPr lang="lt-LT" sz="3100" dirty="0"/>
            </a:br>
            <a:endParaRPr lang="lt-LT" sz="3100" dirty="0"/>
          </a:p>
          <a:p>
            <a:r>
              <a:rPr lang="lt-LT" sz="3100" dirty="0"/>
              <a:t>pilka = viena kitą papildančių spalvų mišinys</a:t>
            </a:r>
          </a:p>
          <a:p>
            <a:endParaRPr lang="lt-LT" dirty="0"/>
          </a:p>
        </p:txBody>
      </p:sp>
      <p:pic>
        <p:nvPicPr>
          <p:cNvPr id="4" name="Picture 2" descr="Pilk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96612" y="998290"/>
            <a:ext cx="714375" cy="952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428742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2172749" y="125835"/>
            <a:ext cx="9181051" cy="687897"/>
          </a:xfrm>
        </p:spPr>
        <p:txBody>
          <a:bodyPr>
            <a:normAutofit/>
          </a:bodyPr>
          <a:lstStyle/>
          <a:p>
            <a:pPr algn="ctr"/>
            <a:r>
              <a:rPr lang="lt-LT" sz="2800" b="1" i="1" dirty="0">
                <a:solidFill>
                  <a:schemeClr val="tx1"/>
                </a:solidFill>
              </a:rPr>
              <a:t>Atspalvių intensyvumas interjere</a:t>
            </a:r>
            <a:endParaRPr lang="lt-LT" sz="2800" dirty="0"/>
          </a:p>
        </p:txBody>
      </p:sp>
      <p:sp>
        <p:nvSpPr>
          <p:cNvPr id="4" name="Turinio vietos rezervavimo ženklas 3"/>
          <p:cNvSpPr>
            <a:spLocks noGrp="1"/>
          </p:cNvSpPr>
          <p:nvPr>
            <p:ph idx="1"/>
          </p:nvPr>
        </p:nvSpPr>
        <p:spPr>
          <a:xfrm>
            <a:off x="1166070" y="1006679"/>
            <a:ext cx="10036727" cy="5788404"/>
          </a:xfrm>
        </p:spPr>
        <p:txBody>
          <a:bodyPr>
            <a:normAutofit fontScale="92500" lnSpcReduction="10000"/>
          </a:bodyPr>
          <a:lstStyle/>
          <a:p>
            <a:r>
              <a:rPr lang="lt-LT" b="1" dirty="0"/>
              <a:t>Atspalvių </a:t>
            </a:r>
            <a:r>
              <a:rPr lang="lt-LT" b="1" dirty="0" smtClean="0"/>
              <a:t>atpažinimas</a:t>
            </a:r>
          </a:p>
          <a:p>
            <a:pPr algn="just"/>
            <a:r>
              <a:rPr lang="lt-LT" dirty="0"/>
              <a:t>Sunkiau atskirti tamsius vienos spalvos atspalvius, tuo tarpu šviesūs atpažįstami geriau.</a:t>
            </a:r>
          </a:p>
          <a:p>
            <a:pPr algn="just"/>
            <a:r>
              <a:rPr lang="lt-LT" b="1" dirty="0"/>
              <a:t>Apšvietimas</a:t>
            </a:r>
            <a:endParaRPr lang="lt-LT" dirty="0"/>
          </a:p>
          <a:p>
            <a:pPr algn="just"/>
            <a:r>
              <a:rPr lang="lt-LT" dirty="0"/>
              <a:t>Menko apšvietimo atveju raudona, geltona ir oranžinė spalvos atrodo tamsesnės, o mėlyna ir žalia - šviesesnės.</a:t>
            </a:r>
          </a:p>
          <a:p>
            <a:pPr algn="just"/>
            <a:r>
              <a:rPr lang="lt-LT" b="1" dirty="0"/>
              <a:t>Spalva ir erdvė</a:t>
            </a:r>
            <a:endParaRPr lang="lt-LT" dirty="0"/>
          </a:p>
          <a:p>
            <a:pPr algn="just"/>
            <a:r>
              <a:rPr lang="lt-LT" dirty="0"/>
              <a:t>Tamsiame fone visi šviesūs atspalviai atrodys ryškesni, didesni, artimesni, tuo tarpu baltame fone - atvirkščiai. Taip pat visuomet šviesūs atspalviai atrodys nutolę, o tamsūs - artimesni.</a:t>
            </a:r>
          </a:p>
          <a:p>
            <a:pPr algn="just"/>
            <a:r>
              <a:rPr lang="lt-LT" dirty="0"/>
              <a:t>Šilti ir šalti atspalviai yra vienodo "svorio". Šilti tonai atrodo artimesni, o šalti - tolimesni. Sujungus šias savybes su šviesių ir tamsių tonų ypatybėmis, galima dar labiau akcentuoti perspektyvinį vaizdą ar jį sumažinti.</a:t>
            </a:r>
          </a:p>
          <a:p>
            <a:pPr algn="just"/>
            <a:endParaRPr lang="lt-LT" dirty="0"/>
          </a:p>
        </p:txBody>
      </p:sp>
    </p:spTree>
    <p:extLst>
      <p:ext uri="{BB962C8B-B14F-4D97-AF65-F5344CB8AC3E}">
        <p14:creationId xmlns:p14="http://schemas.microsoft.com/office/powerpoint/2010/main" val="5665853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2063692" y="234893"/>
            <a:ext cx="9290108" cy="788564"/>
          </a:xfrm>
        </p:spPr>
        <p:txBody>
          <a:bodyPr>
            <a:normAutofit/>
          </a:bodyPr>
          <a:lstStyle/>
          <a:p>
            <a:pPr algn="ctr"/>
            <a:r>
              <a:rPr lang="lt-LT" sz="2800" b="1" i="1" dirty="0">
                <a:solidFill>
                  <a:schemeClr val="tx1"/>
                </a:solidFill>
              </a:rPr>
              <a:t>Atspalvių intensyvumas interjere</a:t>
            </a:r>
            <a:endParaRPr lang="lt-LT" sz="2800" dirty="0"/>
          </a:p>
        </p:txBody>
      </p:sp>
      <p:sp>
        <p:nvSpPr>
          <p:cNvPr id="3" name="Turinio vietos rezervavimo ženklas 2"/>
          <p:cNvSpPr>
            <a:spLocks noGrp="1"/>
          </p:cNvSpPr>
          <p:nvPr>
            <p:ph idx="1"/>
          </p:nvPr>
        </p:nvSpPr>
        <p:spPr>
          <a:xfrm>
            <a:off x="1468074" y="1191237"/>
            <a:ext cx="9885726" cy="5561901"/>
          </a:xfrm>
        </p:spPr>
        <p:txBody>
          <a:bodyPr>
            <a:normAutofit fontScale="92500"/>
          </a:bodyPr>
          <a:lstStyle/>
          <a:p>
            <a:pPr algn="just"/>
            <a:r>
              <a:rPr lang="lt-LT" sz="2600" b="1" dirty="0"/>
              <a:t>Žalia ir mėlyna bei raudona ir oranžinė</a:t>
            </a:r>
            <a:endParaRPr lang="lt-LT" sz="2600" dirty="0"/>
          </a:p>
          <a:p>
            <a:pPr algn="just"/>
            <a:r>
              <a:rPr lang="lt-LT" sz="2600" dirty="0"/>
              <a:t>Juodame fone žalia ir mėlyna spalvos atitolina vaizdą, o raudona ir oranžinė - priartina. Jeigu raudoną ir oranžinę spalvas šviesiname, ši jų savybė dar labiau sustiprėja; lygiai taip pat tamsinant mėlyną ir žalią, jų savybė atitolinti vaizdą stiprėja. Jeigu mėlyna ir žalia šviesinamos, jos ima vaizdą artinti</a:t>
            </a:r>
            <a:r>
              <a:rPr lang="lt-LT" sz="2600" dirty="0" smtClean="0"/>
              <a:t>.</a:t>
            </a:r>
          </a:p>
          <a:p>
            <a:pPr algn="just"/>
            <a:r>
              <a:rPr lang="lt-LT" sz="2600" b="1" dirty="0"/>
              <a:t>Giluminis spalvų interjere efektas</a:t>
            </a:r>
            <a:endParaRPr lang="lt-LT" sz="2600" dirty="0"/>
          </a:p>
          <a:p>
            <a:pPr algn="just"/>
            <a:r>
              <a:rPr lang="lt-LT" sz="2600" dirty="0"/>
              <a:t>Grynosios spalvos, lyginant su maišytomis, atrodo artimesnės. Jei į kompoziciją įtraukiami ir šiltų-šaltų bei šviesių-tamsių </a:t>
            </a:r>
            <a:r>
              <a:rPr lang="lt-LT" sz="2600" dirty="0" smtClean="0"/>
              <a:t>spalvų </a:t>
            </a:r>
            <a:r>
              <a:rPr lang="lt-LT" sz="2600" dirty="0"/>
              <a:t>deriniai, </a:t>
            </a:r>
            <a:r>
              <a:rPr lang="lt-LT" sz="2600" dirty="0" smtClean="0"/>
              <a:t>perspektyvos </a:t>
            </a:r>
            <a:r>
              <a:rPr lang="lt-LT" sz="2600" dirty="0"/>
              <a:t>vaizdavimas taip pat atitinkamai keičiasi.</a:t>
            </a:r>
            <a:br>
              <a:rPr lang="lt-LT" sz="2600" dirty="0"/>
            </a:br>
            <a:r>
              <a:rPr lang="lt-LT" sz="2600" dirty="0"/>
              <a:t/>
            </a:r>
            <a:br>
              <a:rPr lang="lt-LT" sz="2600" dirty="0"/>
            </a:br>
            <a:r>
              <a:rPr lang="lt-LT" sz="2600" b="1" dirty="0"/>
              <a:t>Skirtingi spalviniai plotai</a:t>
            </a:r>
            <a:endParaRPr lang="lt-LT" sz="2600" dirty="0"/>
          </a:p>
          <a:p>
            <a:pPr algn="just"/>
            <a:r>
              <a:rPr lang="lt-LT" sz="2600" dirty="0"/>
              <a:t>Tarkime, kad lyginame didelį raudoną plotą ir mažą geltonos spalvos plotelį. Šiuo atveju raudona spalva taps fonu, taigi geltonos spalvos plotas išryškės, atrodys artimesnis. Pamažu didinant geltonos spalvos plotą iki didesnio už raudoną, geltona spalva taps fonu, o raudona - akcentu.</a:t>
            </a:r>
          </a:p>
          <a:p>
            <a:pPr algn="just"/>
            <a:endParaRPr lang="lt-LT" sz="2400" dirty="0"/>
          </a:p>
          <a:p>
            <a:endParaRPr lang="lt-LT" dirty="0"/>
          </a:p>
        </p:txBody>
      </p:sp>
    </p:spTree>
    <p:extLst>
      <p:ext uri="{BB962C8B-B14F-4D97-AF65-F5344CB8AC3E}">
        <p14:creationId xmlns:p14="http://schemas.microsoft.com/office/powerpoint/2010/main" val="15268924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2155970" y="478172"/>
            <a:ext cx="9197829" cy="570452"/>
          </a:xfrm>
        </p:spPr>
        <p:txBody>
          <a:bodyPr>
            <a:normAutofit fontScale="90000"/>
          </a:bodyPr>
          <a:lstStyle/>
          <a:p>
            <a:pPr algn="ctr"/>
            <a:r>
              <a:rPr lang="lt-LT" sz="3100" b="1" i="1" dirty="0">
                <a:solidFill>
                  <a:schemeClr val="tx1"/>
                </a:solidFill>
              </a:rPr>
              <a:t>Tradicinės spalvos interjere</a:t>
            </a:r>
            <a:r>
              <a:rPr lang="lt-LT" dirty="0">
                <a:solidFill>
                  <a:schemeClr val="tx1"/>
                </a:solidFill>
              </a:rPr>
              <a:t/>
            </a:r>
            <a:br>
              <a:rPr lang="lt-LT" dirty="0">
                <a:solidFill>
                  <a:schemeClr val="tx1"/>
                </a:solidFill>
              </a:rPr>
            </a:br>
            <a:endParaRPr lang="lt-LT" dirty="0">
              <a:solidFill>
                <a:schemeClr val="tx1"/>
              </a:solidFill>
            </a:endParaRPr>
          </a:p>
        </p:txBody>
      </p:sp>
      <p:sp>
        <p:nvSpPr>
          <p:cNvPr id="3" name="Turinio vietos rezervavimo ženklas 2"/>
          <p:cNvSpPr>
            <a:spLocks noGrp="1"/>
          </p:cNvSpPr>
          <p:nvPr>
            <p:ph idx="1"/>
          </p:nvPr>
        </p:nvSpPr>
        <p:spPr>
          <a:xfrm>
            <a:off x="1493240" y="763398"/>
            <a:ext cx="9879653" cy="5201174"/>
          </a:xfrm>
        </p:spPr>
        <p:txBody>
          <a:bodyPr/>
          <a:lstStyle/>
          <a:p>
            <a:r>
              <a:rPr lang="lt-LT" dirty="0"/>
              <a:t>Į spalvų rato vidurį įterpus lygiakraštį ir lygiašonį trikampius, tos trys spalvos, kurias liečia trikampio viršūnės, vadinamos </a:t>
            </a:r>
            <a:r>
              <a:rPr lang="lt-LT" dirty="0" err="1" smtClean="0"/>
              <a:t>triadinėmis</a:t>
            </a:r>
            <a:r>
              <a:rPr lang="lt-LT" dirty="0"/>
              <a:t>.</a:t>
            </a:r>
          </a:p>
          <a:p>
            <a:r>
              <a:rPr lang="lt-LT" dirty="0"/>
              <a:t>Harmoningų derinių pavyzdžiai matomi paveikslėlyje</a:t>
            </a:r>
            <a:r>
              <a:rPr lang="lt-LT" dirty="0" smtClean="0"/>
              <a:t>:</a:t>
            </a:r>
          </a:p>
          <a:p>
            <a:endParaRPr lang="lt-LT" dirty="0" smtClean="0"/>
          </a:p>
          <a:p>
            <a:r>
              <a:rPr lang="lt-LT" dirty="0"/>
              <a:t>Trikampio padėtį galima keisti, taip sukuriant </a:t>
            </a:r>
            <a:r>
              <a:rPr lang="lt-LT" dirty="0" smtClean="0"/>
              <a:t>vis naujas </a:t>
            </a:r>
            <a:r>
              <a:rPr lang="lt-LT" dirty="0"/>
              <a:t>kombinacijas.</a:t>
            </a:r>
          </a:p>
          <a:p>
            <a:r>
              <a:rPr lang="lt-LT" dirty="0"/>
              <a:t>Šių trijų grynų (todėl ir kontrastingų) spalvų </a:t>
            </a:r>
            <a:r>
              <a:rPr lang="lt-LT" dirty="0" smtClean="0"/>
              <a:t>kombinacijos </a:t>
            </a:r>
            <a:r>
              <a:rPr lang="lt-LT" dirty="0"/>
              <a:t>sukuria harmoningus derinius.</a:t>
            </a:r>
          </a:p>
          <a:p>
            <a:endParaRPr lang="lt-LT" dirty="0"/>
          </a:p>
          <a:p>
            <a:endParaRPr lang="lt-LT" dirty="0"/>
          </a:p>
        </p:txBody>
      </p:sp>
      <p:pic>
        <p:nvPicPr>
          <p:cNvPr id="4" name="Picture 2" descr="Tradicinės spalvos interjer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71914" y="1518406"/>
            <a:ext cx="2123676" cy="2021747"/>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2" descr="TriadinÄ—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61232" y="4748169"/>
            <a:ext cx="1711093" cy="12164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652966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2365694" y="92279"/>
            <a:ext cx="8988105" cy="889233"/>
          </a:xfrm>
        </p:spPr>
        <p:txBody>
          <a:bodyPr>
            <a:noAutofit/>
          </a:bodyPr>
          <a:lstStyle/>
          <a:p>
            <a:pPr algn="ctr"/>
            <a:r>
              <a:rPr lang="pt-BR" sz="2800" b="1" i="1" dirty="0">
                <a:solidFill>
                  <a:schemeClr val="tx1"/>
                </a:solidFill>
              </a:rPr>
              <a:t>Spalvų teorija: šiltos ir šaltos spalvos</a:t>
            </a:r>
            <a:r>
              <a:rPr lang="pt-BR" sz="2800" i="1" dirty="0">
                <a:solidFill>
                  <a:schemeClr val="tx1"/>
                </a:solidFill>
              </a:rPr>
              <a:t/>
            </a:r>
            <a:br>
              <a:rPr lang="pt-BR" sz="2800" i="1" dirty="0">
                <a:solidFill>
                  <a:schemeClr val="tx1"/>
                </a:solidFill>
              </a:rPr>
            </a:br>
            <a:endParaRPr lang="lt-LT" sz="2800" i="1" dirty="0">
              <a:solidFill>
                <a:schemeClr val="tx1"/>
              </a:solidFill>
            </a:endParaRPr>
          </a:p>
        </p:txBody>
      </p:sp>
      <p:sp>
        <p:nvSpPr>
          <p:cNvPr id="5" name="Turinio vietos rezervavimo ženklas 4"/>
          <p:cNvSpPr>
            <a:spLocks noGrp="1"/>
          </p:cNvSpPr>
          <p:nvPr>
            <p:ph idx="1"/>
          </p:nvPr>
        </p:nvSpPr>
        <p:spPr>
          <a:xfrm>
            <a:off x="1442906" y="838899"/>
            <a:ext cx="9910894" cy="5696125"/>
          </a:xfrm>
        </p:spPr>
        <p:txBody>
          <a:bodyPr>
            <a:normAutofit fontScale="92500" lnSpcReduction="20000"/>
          </a:bodyPr>
          <a:lstStyle/>
          <a:p>
            <a:pPr algn="just"/>
            <a:r>
              <a:rPr lang="lt-LT" sz="2600" dirty="0"/>
              <a:t>Kiekviena spalva turi polinkį sukelti šiltą ar šaltą įspūdį. Šis polinkis </a:t>
            </a:r>
            <a:r>
              <a:rPr lang="lt-LT" sz="2600" dirty="0" smtClean="0"/>
              <a:t>ne visuomet </a:t>
            </a:r>
            <a:r>
              <a:rPr lang="lt-LT" sz="2600" dirty="0"/>
              <a:t>akivaizdus, tačiau nulemia spalvų derinimo principus.</a:t>
            </a:r>
          </a:p>
          <a:p>
            <a:pPr algn="just"/>
            <a:r>
              <a:rPr lang="lt-LT" sz="2600" dirty="0"/>
              <a:t> </a:t>
            </a:r>
            <a:endParaRPr lang="lt-LT" sz="2600" dirty="0" smtClean="0"/>
          </a:p>
          <a:p>
            <a:pPr algn="just"/>
            <a:endParaRPr lang="lt-LT" dirty="0"/>
          </a:p>
          <a:p>
            <a:pPr algn="just"/>
            <a:endParaRPr lang="lt-LT" dirty="0" smtClean="0"/>
          </a:p>
          <a:p>
            <a:pPr algn="just"/>
            <a:endParaRPr lang="lt-LT" dirty="0" smtClean="0"/>
          </a:p>
          <a:p>
            <a:endParaRPr lang="lt-LT" dirty="0" smtClean="0"/>
          </a:p>
          <a:p>
            <a:endParaRPr lang="lt-LT" sz="2600" dirty="0" smtClean="0"/>
          </a:p>
          <a:p>
            <a:pPr algn="just"/>
            <a:r>
              <a:rPr lang="lt-LT" sz="2600" dirty="0" smtClean="0"/>
              <a:t>Raudoni </a:t>
            </a:r>
            <a:r>
              <a:rPr lang="lt-LT" sz="2600" dirty="0"/>
              <a:t>ir geltoni atspalviai laikomi šiltais, o mėlyna - šalta. Derinant spalvas, reikia atsiminti, kad ir šiltos ar šaltos atspalviai skiriasi vienas nuo kito, nors šiltos spalvos ir pats "šalčiausias" tonas visuomet bus šiltesnis už šaltus atspalvius.</a:t>
            </a:r>
          </a:p>
          <a:p>
            <a:pPr algn="just"/>
            <a:r>
              <a:rPr lang="lt-LT" sz="2600" dirty="0"/>
              <a:t>Šiltų ir šaltų spalvų derinimo teoriją svarbu išmanyti tam, kad maišant įvairius atspalvius, galėtume nuspėti rezultatus (pavyzdžiui: sumaišius dvi šiltas spalvas, gausime šiltą antrinę spalvą Ir atvirkščiai).</a:t>
            </a:r>
          </a:p>
          <a:p>
            <a:pPr algn="just"/>
            <a:r>
              <a:rPr lang="lt-LT" sz="2600" dirty="0"/>
              <a:t>Maišant antrines spalvas svarbu ne tik proporcijos, o ir tai, kokias savybes įgaus skirtingi atspalviai.</a:t>
            </a:r>
          </a:p>
          <a:p>
            <a:pPr algn="just"/>
            <a:endParaRPr lang="lt-LT" dirty="0"/>
          </a:p>
          <a:p>
            <a:pPr algn="just"/>
            <a:endParaRPr lang="lt-LT" dirty="0"/>
          </a:p>
          <a:p>
            <a:endParaRPr lang="lt-LT" dirty="0"/>
          </a:p>
        </p:txBody>
      </p:sp>
      <p:pic>
        <p:nvPicPr>
          <p:cNvPr id="13" name="Picture 2" descr="ÅILTOS IR Å ALTOS SPALVO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56183" y="1719743"/>
            <a:ext cx="2407641" cy="16694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331100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2315362" y="125835"/>
            <a:ext cx="9038438" cy="1073791"/>
          </a:xfrm>
        </p:spPr>
        <p:txBody>
          <a:bodyPr>
            <a:normAutofit/>
          </a:bodyPr>
          <a:lstStyle/>
          <a:p>
            <a:pPr algn="ctr"/>
            <a:r>
              <a:rPr lang="lt-LT" sz="2800" b="1" i="1" dirty="0">
                <a:solidFill>
                  <a:schemeClr val="tx1"/>
                </a:solidFill>
              </a:rPr>
              <a:t>Harmoningi spalvų deriniai interjere</a:t>
            </a:r>
            <a:br>
              <a:rPr lang="lt-LT" sz="2800" b="1" i="1" dirty="0">
                <a:solidFill>
                  <a:schemeClr val="tx1"/>
                </a:solidFill>
              </a:rPr>
            </a:br>
            <a:endParaRPr lang="lt-LT" sz="2800" b="1" i="1" dirty="0">
              <a:solidFill>
                <a:schemeClr val="tx1"/>
              </a:solidFill>
            </a:endParaRPr>
          </a:p>
        </p:txBody>
      </p:sp>
      <p:sp>
        <p:nvSpPr>
          <p:cNvPr id="4" name="Turinio vietos rezervavimo ženklas 3"/>
          <p:cNvSpPr>
            <a:spLocks noGrp="1"/>
          </p:cNvSpPr>
          <p:nvPr>
            <p:ph idx="1"/>
          </p:nvPr>
        </p:nvSpPr>
        <p:spPr>
          <a:xfrm>
            <a:off x="1459684" y="847288"/>
            <a:ext cx="9894116" cy="5796793"/>
          </a:xfrm>
        </p:spPr>
        <p:txBody>
          <a:bodyPr>
            <a:normAutofit fontScale="92500" lnSpcReduction="20000"/>
          </a:bodyPr>
          <a:lstStyle/>
          <a:p>
            <a:pPr algn="just"/>
            <a:r>
              <a:rPr lang="lt-LT" sz="2600" dirty="0" smtClean="0"/>
              <a:t>Ir</a:t>
            </a:r>
            <a:r>
              <a:rPr lang="lt-LT" sz="2600" dirty="0"/>
              <a:t> gyvenamųjų, ir komercinių patalpų interjero dizainas panašus tuo, kad kuriama rami, patogi, harmoninga atmosfera, dažnai įkvėpta </a:t>
            </a:r>
            <a:r>
              <a:rPr lang="lt-LT" sz="2600" dirty="0" smtClean="0"/>
              <a:t>gamtos. Naudojama </a:t>
            </a:r>
            <a:r>
              <a:rPr lang="lt-LT" sz="2600" dirty="0"/>
              <a:t>neutralių ir natūralių spalvų paletė. Pavyzdžiu galėtų būti paplūdimio smėlis, pilnas akmenukų: derinkite smėlio gelsvumo spalvas su šviesiai pilkais, baltais ir rusvais tonais. Šviesiai žalsvi, raudoni ir mėlyni atspalviai tinka kompozicijos paįvairinimui, tačiau visumos spalvų gama turėtų būti panaši</a:t>
            </a:r>
            <a:r>
              <a:rPr lang="lt-LT" sz="2600" dirty="0" smtClean="0"/>
              <a:t>.</a:t>
            </a:r>
          </a:p>
          <a:p>
            <a:pPr algn="just"/>
            <a:endParaRPr lang="lt-LT" sz="2400" dirty="0"/>
          </a:p>
          <a:p>
            <a:pPr algn="just"/>
            <a:endParaRPr lang="lt-LT" sz="2400" dirty="0" smtClean="0"/>
          </a:p>
          <a:p>
            <a:pPr marL="0" indent="0">
              <a:buNone/>
            </a:pPr>
            <a:endParaRPr lang="lt-LT" sz="1900" i="1" dirty="0" smtClean="0"/>
          </a:p>
          <a:p>
            <a:pPr marL="0" indent="0">
              <a:buNone/>
            </a:pPr>
            <a:r>
              <a:rPr lang="lt-LT" sz="1900" i="1" dirty="0" smtClean="0"/>
              <a:t>                    Paveikslėlyje </a:t>
            </a:r>
            <a:r>
              <a:rPr lang="lt-LT" sz="1900" i="1" dirty="0"/>
              <a:t>vaizduojami 10 tonų, pereinančių nuo visiškai juodos iki baltos </a:t>
            </a:r>
            <a:r>
              <a:rPr lang="lt-LT" sz="1900" i="1" dirty="0" smtClean="0"/>
              <a:t>spalvų.</a:t>
            </a:r>
            <a:endParaRPr lang="lt-LT" sz="1900" dirty="0"/>
          </a:p>
          <a:p>
            <a:pPr algn="just"/>
            <a:r>
              <a:rPr lang="lt-LT" sz="2600" dirty="0"/>
              <a:t>Kas žingsnį atspalvis įgauna skirtingą chromatinę vertę. Lyginant spalvas su šia diagrama, matytume, kad tamsiai raudona spalva dera su tamsiai pilka, tuo tarpu balsva spalva - su šviesiai pilka. Spalvų, kurios turi </a:t>
            </a:r>
            <a:r>
              <a:rPr lang="lt-LT" sz="2600" dirty="0" smtClean="0"/>
              <a:t>panašią </a:t>
            </a:r>
            <a:r>
              <a:rPr lang="lt-LT" sz="2600" dirty="0"/>
              <a:t>chromatinę vertę (t</a:t>
            </a:r>
            <a:r>
              <a:rPr lang="lt-LT" sz="2600" dirty="0" smtClean="0"/>
              <a:t>. y</a:t>
            </a:r>
            <a:r>
              <a:rPr lang="lt-LT" sz="2600" dirty="0"/>
              <a:t>. nenukrypstant daugiau nei per 2 paveikslėlyje vaizduojamos sekos žingsnius), derinys bus harmoningas. Ir nesvarbu, kad spalvos bus skirtingos, čia galima vėl prisiminti paplūdimį: iš tolo spalvų gama atrodys vienoda. Interjeras, sukurtas pagal šiuos panašios chromatinės vertės principus, leidžia sujungti daugiau įvairių spalvų, kurios iš tolo atrodo harmoninga visuma.</a:t>
            </a:r>
          </a:p>
          <a:p>
            <a:pPr algn="just"/>
            <a:endParaRPr lang="lt-LT" sz="2400" dirty="0"/>
          </a:p>
        </p:txBody>
      </p:sp>
      <p:pic>
        <p:nvPicPr>
          <p:cNvPr id="6" name="Picture 2" descr="Juoda balt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87750" y="2726422"/>
            <a:ext cx="5740400" cy="7717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32933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1770077" y="813732"/>
            <a:ext cx="9642447" cy="1384184"/>
          </a:xfrm>
        </p:spPr>
        <p:txBody>
          <a:bodyPr>
            <a:normAutofit/>
          </a:bodyPr>
          <a:lstStyle/>
          <a:p>
            <a:pPr algn="ctr"/>
            <a:r>
              <a:rPr lang="lt-LT" sz="2800" b="1" i="1" dirty="0">
                <a:solidFill>
                  <a:schemeClr val="tx1"/>
                </a:solidFill>
              </a:rPr>
              <a:t>Neutralūs spalvų deriniai interjere</a:t>
            </a:r>
            <a:r>
              <a:rPr lang="lt-LT" sz="2800" dirty="0"/>
              <a:t/>
            </a:r>
            <a:br>
              <a:rPr lang="lt-LT" sz="2800" dirty="0"/>
            </a:br>
            <a:endParaRPr lang="lt-LT" sz="2800" dirty="0"/>
          </a:p>
        </p:txBody>
      </p:sp>
      <p:sp>
        <p:nvSpPr>
          <p:cNvPr id="4" name="Turinio vietos rezervavimo ženklas 3"/>
          <p:cNvSpPr>
            <a:spLocks noGrp="1"/>
          </p:cNvSpPr>
          <p:nvPr>
            <p:ph idx="1"/>
          </p:nvPr>
        </p:nvSpPr>
        <p:spPr>
          <a:xfrm>
            <a:off x="1535185" y="2491529"/>
            <a:ext cx="9810226" cy="3685433"/>
          </a:xfrm>
        </p:spPr>
        <p:txBody>
          <a:bodyPr/>
          <a:lstStyle/>
          <a:p>
            <a:pPr algn="just"/>
            <a:r>
              <a:rPr lang="lt-LT" dirty="0"/>
              <a:t>Neutralios spalvos - tai pilkų, balsvų, kreminės ir rusvų atspalvių derinys. </a:t>
            </a:r>
            <a:r>
              <a:rPr lang="lt-LT" dirty="0" smtClean="0"/>
              <a:t>Šios </a:t>
            </a:r>
            <a:r>
              <a:rPr lang="lt-LT" dirty="0"/>
              <a:t>spalvos paprastai dera prie daugumos kitų spalvų, todėl puikiai tinka kaip fonas, prie kurio galima derinti ryškių spalvų užuolaidas, kilimus, baldus ir aksesuarus.</a:t>
            </a:r>
          </a:p>
          <a:p>
            <a:pPr algn="just"/>
            <a:r>
              <a:rPr lang="lt-LT" dirty="0"/>
              <a:t>Ramių, neutralių spalvų paletė padeda sukurti jaukų interjerą, naudojant natūralias medžiagas - medį, akmenį.</a:t>
            </a:r>
          </a:p>
          <a:p>
            <a:endParaRPr lang="lt-LT" dirty="0"/>
          </a:p>
        </p:txBody>
      </p:sp>
    </p:spTree>
    <p:extLst>
      <p:ext uri="{BB962C8B-B14F-4D97-AF65-F5344CB8AC3E}">
        <p14:creationId xmlns:p14="http://schemas.microsoft.com/office/powerpoint/2010/main" val="7749194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2256640" y="369116"/>
            <a:ext cx="9097160" cy="1040234"/>
          </a:xfrm>
        </p:spPr>
        <p:txBody>
          <a:bodyPr>
            <a:normAutofit/>
          </a:bodyPr>
          <a:lstStyle/>
          <a:p>
            <a:r>
              <a:rPr lang="lt-LT" sz="2800" b="1" i="1" dirty="0">
                <a:solidFill>
                  <a:schemeClr val="tx1"/>
                </a:solidFill>
              </a:rPr>
              <a:t>Viena kitą papildančios ir kontrastuojančios spalvos</a:t>
            </a:r>
            <a:br>
              <a:rPr lang="lt-LT" sz="2800" b="1" i="1" dirty="0">
                <a:solidFill>
                  <a:schemeClr val="tx1"/>
                </a:solidFill>
              </a:rPr>
            </a:br>
            <a:endParaRPr lang="lt-LT" sz="2800" b="1" i="1" dirty="0">
              <a:solidFill>
                <a:schemeClr val="tx1"/>
              </a:solidFill>
            </a:endParaRPr>
          </a:p>
        </p:txBody>
      </p:sp>
      <p:sp>
        <p:nvSpPr>
          <p:cNvPr id="3" name="Turinio vietos rezervavimo ženklas 2"/>
          <p:cNvSpPr>
            <a:spLocks noGrp="1"/>
          </p:cNvSpPr>
          <p:nvPr>
            <p:ph idx="1"/>
          </p:nvPr>
        </p:nvSpPr>
        <p:spPr>
          <a:xfrm>
            <a:off x="1711354" y="1468073"/>
            <a:ext cx="9642445" cy="4708890"/>
          </a:xfrm>
        </p:spPr>
        <p:txBody>
          <a:bodyPr>
            <a:normAutofit/>
          </a:bodyPr>
          <a:lstStyle/>
          <a:p>
            <a:r>
              <a:rPr lang="lt-LT" b="1" dirty="0"/>
              <a:t>Papildančios spalvos </a:t>
            </a:r>
            <a:r>
              <a:rPr lang="lt-LT" b="1" dirty="0" smtClean="0"/>
              <a:t>interjere</a:t>
            </a:r>
          </a:p>
          <a:p>
            <a:r>
              <a:rPr lang="lt-LT" i="1" dirty="0"/>
              <a:t>Viena kitą papildančios spalvos spalvų rate yra viena priešais kitą. Raudona ir žalia, geltona ir violetinė, mėlyna ir oranžinė: šios trys spalvų </a:t>
            </a:r>
            <a:r>
              <a:rPr lang="lt-LT" i="1" dirty="0" smtClean="0"/>
              <a:t>poros </a:t>
            </a:r>
            <a:r>
              <a:rPr lang="lt-LT" i="1" dirty="0"/>
              <a:t>visada dera</a:t>
            </a:r>
            <a:r>
              <a:rPr lang="lt-LT" i="1" dirty="0" smtClean="0"/>
              <a:t>.</a:t>
            </a:r>
          </a:p>
          <a:p>
            <a:endParaRPr lang="lt-LT" dirty="0"/>
          </a:p>
        </p:txBody>
      </p:sp>
      <p:pic>
        <p:nvPicPr>
          <p:cNvPr id="5" name="Picture 4" descr="Spalvo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59356" y="3469593"/>
            <a:ext cx="3263071" cy="31602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734082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2424418" y="109057"/>
            <a:ext cx="8929382" cy="956345"/>
          </a:xfrm>
        </p:spPr>
        <p:txBody>
          <a:bodyPr>
            <a:normAutofit/>
          </a:bodyPr>
          <a:lstStyle/>
          <a:p>
            <a:pPr algn="ctr"/>
            <a:r>
              <a:rPr lang="lt-LT" sz="2800" b="1" i="1" dirty="0">
                <a:solidFill>
                  <a:schemeClr val="tx1"/>
                </a:solidFill>
              </a:rPr>
              <a:t>Spalvų interjere  poveikis </a:t>
            </a:r>
            <a:r>
              <a:rPr lang="lt-LT" sz="2800" b="1" i="1" dirty="0" smtClean="0">
                <a:solidFill>
                  <a:schemeClr val="tx1"/>
                </a:solidFill>
              </a:rPr>
              <a:t>emocijoms</a:t>
            </a:r>
            <a:endParaRPr lang="lt-LT" sz="2800" i="1" dirty="0">
              <a:solidFill>
                <a:schemeClr val="tx1"/>
              </a:solidFill>
            </a:endParaRPr>
          </a:p>
        </p:txBody>
      </p:sp>
      <p:sp>
        <p:nvSpPr>
          <p:cNvPr id="3" name="Turinio vietos rezervavimo ženklas 2"/>
          <p:cNvSpPr>
            <a:spLocks noGrp="1"/>
          </p:cNvSpPr>
          <p:nvPr>
            <p:ph idx="1"/>
          </p:nvPr>
        </p:nvSpPr>
        <p:spPr>
          <a:xfrm>
            <a:off x="679509" y="1065402"/>
            <a:ext cx="11090246" cy="5696124"/>
          </a:xfrm>
        </p:spPr>
        <p:txBody>
          <a:bodyPr>
            <a:normAutofit fontScale="92500" lnSpcReduction="10000"/>
          </a:bodyPr>
          <a:lstStyle/>
          <a:p>
            <a:r>
              <a:rPr lang="lt-LT" sz="2200" b="1" i="1" dirty="0"/>
              <a:t>Spalva daro didelę įtaką mūsų aplinkos suvokimui</a:t>
            </a:r>
            <a:r>
              <a:rPr lang="lt-LT" sz="2200" i="1" dirty="0"/>
              <a:t/>
            </a:r>
            <a:br>
              <a:rPr lang="lt-LT" sz="2200" i="1" dirty="0"/>
            </a:br>
            <a:r>
              <a:rPr lang="lt-LT" sz="2200" b="1" u="sng" dirty="0"/>
              <a:t>Raudona spalva </a:t>
            </a:r>
            <a:r>
              <a:rPr lang="lt-LT" sz="2200" b="1" u="sng" dirty="0" smtClean="0"/>
              <a:t>interjere</a:t>
            </a:r>
            <a:r>
              <a:rPr lang="lt-LT" sz="2400" dirty="0"/>
              <a:t> </a:t>
            </a:r>
          </a:p>
          <a:p>
            <a:pPr algn="just"/>
            <a:r>
              <a:rPr lang="lt-LT" sz="2600" dirty="0" smtClean="0"/>
              <a:t>Raudona </a:t>
            </a:r>
            <a:r>
              <a:rPr lang="lt-LT" sz="2600" dirty="0"/>
              <a:t>yra šilta spalva, kuri žadina emocijas. Raudona dažnai siejama su alkiu, pykčiu, tačiau taip pat ir aistra bei gyvybingumu. Ši spalva itin gerai tinka patalpose, kuriose valgoma - tiek restorane, tiek namų valgomajame. Tuo tarpu ten, kur reikia ramybės ir susikaupimo - ligoninėse, klasėse - raudonos geriau vengti. Raudona yra dominuojanti, ryški, ji nustelbia kitas spalvas, todėl, nusprendę interjere naudoti raudoną spalvą, būkite kūrybingi. Jei visą kambarį tiesiog išdažysite raudonai, jis bus pernelyg tamsus ir netgi </a:t>
            </a:r>
            <a:r>
              <a:rPr lang="lt-LT" sz="2600" dirty="0" smtClean="0"/>
              <a:t>niūrus.</a:t>
            </a:r>
            <a:r>
              <a:rPr lang="lt-LT" sz="2600" dirty="0"/>
              <a:t> </a:t>
            </a:r>
            <a:r>
              <a:rPr lang="lt-LT" sz="2600" dirty="0" smtClean="0"/>
              <a:t>Raudoni </a:t>
            </a:r>
            <a:r>
              <a:rPr lang="lt-LT" sz="2600" dirty="0"/>
              <a:t>atspalviai dažniausiai naudojami kaip akcentai, derinami su natūraliais žemės, medžio, odos atspalviais</a:t>
            </a:r>
            <a:r>
              <a:rPr lang="lt-LT" sz="2600" dirty="0" smtClean="0"/>
              <a:t>.</a:t>
            </a:r>
          </a:p>
          <a:p>
            <a:pPr algn="just"/>
            <a:r>
              <a:rPr lang="lt-LT" sz="2600" dirty="0"/>
              <a:t>Raudona daro priešingą efektą, nei mėlyna: ji pakelia kraujo spaudimą ir kvėpavimo dažnį. Ji taip pat sąlygoja laiko jausmo praradimą ir stimuliuoja apetitą. Vis dėlto, panaudojus prislopintus oranžinės - raudonos arba rudos - raudonos spalvos šešėlius, sukuriama jauki, patogi atmosfera, tarsi plytų mūro ar </a:t>
            </a:r>
            <a:r>
              <a:rPr lang="lt-LT" sz="2600" dirty="0" err="1"/>
              <a:t>terakotos</a:t>
            </a:r>
            <a:r>
              <a:rPr lang="lt-LT" sz="2600" dirty="0"/>
              <a:t> aplinkoje. Geriausiai tinka akcentams. </a:t>
            </a:r>
            <a:endParaRPr lang="lt-LT" sz="2600" dirty="0" smtClean="0"/>
          </a:p>
          <a:p>
            <a:pPr algn="just"/>
            <a:r>
              <a:rPr lang="lt-LT" sz="2600" dirty="0" smtClean="0"/>
              <a:t>Raudonai </a:t>
            </a:r>
            <a:r>
              <a:rPr lang="lt-LT" sz="2600" dirty="0"/>
              <a:t>galite nudažyti vieną sieną, o kitas palikti baltas. Tai sukurs gyvybingą, spalvingą ir šventišką nuotaiką, atmosfera bus svetinga ir puošni. Ši siena tegu būna pagrindinis kambario akcentas ir traukos centras, prie jos statykite stalą, sofą ir pan.</a:t>
            </a:r>
          </a:p>
          <a:p>
            <a:pPr algn="just"/>
            <a:endParaRPr lang="lt-LT" sz="2000" dirty="0"/>
          </a:p>
          <a:p>
            <a:endParaRPr lang="lt-LT" sz="2000" i="1" dirty="0"/>
          </a:p>
        </p:txBody>
      </p:sp>
    </p:spTree>
    <p:extLst>
      <p:ext uri="{BB962C8B-B14F-4D97-AF65-F5344CB8AC3E}">
        <p14:creationId xmlns:p14="http://schemas.microsoft.com/office/powerpoint/2010/main" val="14658895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2231472" y="365126"/>
            <a:ext cx="9122328" cy="742222"/>
          </a:xfrm>
        </p:spPr>
        <p:txBody>
          <a:bodyPr>
            <a:normAutofit/>
          </a:bodyPr>
          <a:lstStyle/>
          <a:p>
            <a:pPr algn="ctr"/>
            <a:r>
              <a:rPr lang="lt-LT" sz="2800" b="1" i="1" dirty="0">
                <a:solidFill>
                  <a:schemeClr val="tx1"/>
                </a:solidFill>
              </a:rPr>
              <a:t>Spalvų interjere  poveikis emocijoms</a:t>
            </a:r>
            <a:endParaRPr lang="lt-LT" sz="2800" dirty="0"/>
          </a:p>
        </p:txBody>
      </p:sp>
      <p:sp>
        <p:nvSpPr>
          <p:cNvPr id="3" name="Turinio vietos rezervavimo ženklas 2"/>
          <p:cNvSpPr>
            <a:spLocks noGrp="1"/>
          </p:cNvSpPr>
          <p:nvPr>
            <p:ph idx="1"/>
          </p:nvPr>
        </p:nvSpPr>
        <p:spPr>
          <a:xfrm>
            <a:off x="1132515" y="1107348"/>
            <a:ext cx="10737908" cy="5545122"/>
          </a:xfrm>
        </p:spPr>
        <p:txBody>
          <a:bodyPr>
            <a:normAutofit/>
          </a:bodyPr>
          <a:lstStyle/>
          <a:p>
            <a:r>
              <a:rPr lang="lt-LT" sz="2000" b="1" u="sng" dirty="0"/>
              <a:t>Mėlyna spalva interjere</a:t>
            </a:r>
            <a:endParaRPr lang="lt-LT" sz="2000" u="sng" dirty="0"/>
          </a:p>
          <a:p>
            <a:pPr algn="just"/>
            <a:r>
              <a:rPr lang="lt-LT" sz="2000" dirty="0"/>
              <a:t>Mėlyna - raminanti spalva. Nepaisant to, kad intensyvus kobalto mėlynumo atspalvis yra stimuliuojantis ir ryškus, jo sukuriama energija vis dėlto yra rami ir jauki.</a:t>
            </a:r>
          </a:p>
          <a:p>
            <a:pPr algn="just"/>
            <a:r>
              <a:rPr lang="lt-LT" sz="2000" dirty="0"/>
              <a:t>Tuo tarpu šviesiai mėlyna spalva primena vandenį, dangų, atpalaiduoja. Juk pagalvojus apie atostogas, mintyse iškyla žydras dangus, skaidrus vanduo ir saulė. Mėlyna taip pat yra gaivinanti, šalta spalva.</a:t>
            </a:r>
          </a:p>
          <a:p>
            <a:pPr algn="just"/>
            <a:r>
              <a:rPr lang="lt-LT" sz="2000" dirty="0" smtClean="0"/>
              <a:t>Įvairūs </a:t>
            </a:r>
            <a:r>
              <a:rPr lang="lt-LT" sz="2000" dirty="0"/>
              <a:t>mėlynų atspalvių deriniai tinka mokslo ir medicinos įstaigose, taip pat bendroms organizacijų patalpoms dekoruoti, kadangi mėlyna spalva reiškia stiprybę, saugumą ir ramybę. Dėl šių priežasčių mėlyna spalva itin dažna įvairiuose logotipuose ir reklamose. </a:t>
            </a:r>
            <a:endParaRPr lang="lt-LT" sz="2000" dirty="0" smtClean="0"/>
          </a:p>
          <a:p>
            <a:pPr algn="just"/>
            <a:r>
              <a:rPr lang="lt-LT" sz="2000" dirty="0" smtClean="0"/>
              <a:t>Naudojant neutraliai melsvus atspalvius (itin artimus pilkiems), galima išnaudoti ir neutralių spalvų derinimo galimybes. </a:t>
            </a:r>
          </a:p>
          <a:p>
            <a:pPr algn="just"/>
            <a:r>
              <a:rPr lang="lt-LT" sz="2000" dirty="0"/>
              <a:t>Mėlyna tinkama bet kuriam kambariui, kol kontrastuoja su kita spalva. Vien mėlynos naudojimas suteikia kambariui šaltumo pojūtį. Mėlyna laikoma ir švaros spalva, todėl tinka ir vonios kambariui, bet ne virtuvei: tokioje aplinkoje slopinamas </a:t>
            </a:r>
            <a:r>
              <a:rPr lang="lt-LT" sz="2000" dirty="0" smtClean="0"/>
              <a:t>apetitas.</a:t>
            </a:r>
          </a:p>
          <a:p>
            <a:pPr algn="just"/>
            <a:r>
              <a:rPr lang="lt-LT" sz="2000" dirty="0"/>
              <a:t>Priklausomai nuo šešėlio, mėlyna atpalaiduoja, ramina, padeda susikaupti ir nuteikia dvasingiau.</a:t>
            </a:r>
            <a:endParaRPr lang="lt-LT" sz="2000" dirty="0" smtClean="0"/>
          </a:p>
          <a:p>
            <a:pPr algn="just"/>
            <a:r>
              <a:rPr lang="lt-LT" sz="2000" dirty="0"/>
              <a:t>Mėlyna taip pat skatina produktyvumą; dekoruokite ja besimokančių vaikų kambarius arba darbo kambarį.</a:t>
            </a:r>
          </a:p>
        </p:txBody>
      </p:sp>
    </p:spTree>
    <p:extLst>
      <p:ext uri="{BB962C8B-B14F-4D97-AF65-F5344CB8AC3E}">
        <p14:creationId xmlns:p14="http://schemas.microsoft.com/office/powerpoint/2010/main" val="10247908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1770077" y="184559"/>
            <a:ext cx="9583724" cy="796953"/>
          </a:xfrm>
        </p:spPr>
        <p:txBody>
          <a:bodyPr>
            <a:normAutofit/>
          </a:bodyPr>
          <a:lstStyle/>
          <a:p>
            <a:pPr algn="ctr"/>
            <a:r>
              <a:rPr lang="lt-LT" sz="2800" b="1" i="1" dirty="0">
                <a:solidFill>
                  <a:schemeClr val="tx1"/>
                </a:solidFill>
              </a:rPr>
              <a:t>Spalvų interjere  poveikis emocijoms</a:t>
            </a:r>
            <a:endParaRPr lang="lt-LT" sz="2800" dirty="0"/>
          </a:p>
        </p:txBody>
      </p:sp>
      <p:sp>
        <p:nvSpPr>
          <p:cNvPr id="3" name="Turinio vietos rezervavimo ženklas 2"/>
          <p:cNvSpPr>
            <a:spLocks noGrp="1"/>
          </p:cNvSpPr>
          <p:nvPr>
            <p:ph idx="1"/>
          </p:nvPr>
        </p:nvSpPr>
        <p:spPr>
          <a:xfrm>
            <a:off x="1115736" y="1283516"/>
            <a:ext cx="10620462" cy="5268286"/>
          </a:xfrm>
        </p:spPr>
        <p:txBody>
          <a:bodyPr>
            <a:normAutofit fontScale="92500"/>
          </a:bodyPr>
          <a:lstStyle/>
          <a:p>
            <a:r>
              <a:rPr lang="lt-LT" sz="2000" b="1" u="sng" dirty="0"/>
              <a:t>Geltona spalva interjere</a:t>
            </a:r>
            <a:endParaRPr lang="lt-LT" sz="2000" u="sng" dirty="0"/>
          </a:p>
          <a:p>
            <a:pPr algn="just"/>
            <a:r>
              <a:rPr lang="lt-LT" sz="2200" dirty="0" smtClean="0"/>
              <a:t>Geltona </a:t>
            </a:r>
            <a:r>
              <a:rPr lang="lt-LT" sz="2200" dirty="0"/>
              <a:t>yra šilta, ryški, energinga spalva. Tai keista spalva, ja sunku dažyti, ji psichologiškai trikdo</a:t>
            </a:r>
            <a:r>
              <a:rPr lang="lt-LT" sz="2200" dirty="0" smtClean="0"/>
              <a:t>.</a:t>
            </a:r>
          </a:p>
          <a:p>
            <a:pPr algn="just"/>
            <a:r>
              <a:rPr lang="lt-LT" sz="2200" dirty="0"/>
              <a:t>Gryna geltona - itin intensyvi ir dėl to rečiau naudojama interjero </a:t>
            </a:r>
            <a:r>
              <a:rPr lang="lt-LT" sz="2200" dirty="0" smtClean="0"/>
              <a:t>dizaine. </a:t>
            </a:r>
            <a:r>
              <a:rPr lang="lt-LT" sz="2200" dirty="0"/>
              <a:t>Tačiau sumaišius geltoną spalvą su balta, gaunami šviesesni tonai, kurie itin tinka kone kiekvienam </a:t>
            </a:r>
            <a:r>
              <a:rPr lang="lt-LT" sz="2200" dirty="0" smtClean="0"/>
              <a:t>interjerui.</a:t>
            </a:r>
          </a:p>
          <a:p>
            <a:pPr algn="just"/>
            <a:r>
              <a:rPr lang="lt-LT" sz="2200" dirty="0"/>
              <a:t>Geltona, kaip ir juoda, labai galinga spalva. Ji suteikia kambariui šilumos, gausumo ir laimės efektą. Vis dėlto patalpos dekoruoti vien geltona nepatartina, nes kai jos per daug, gali sukelti galvos skausmą ir pykinimą. Geltona spalva vargina akis kaip jokia kita. Ji didina metabolizmą ir blogai veikia kūdikių nuotaiką. Geltonoje aplinkoje žmonės greičiau praranda savitvardą</a:t>
            </a:r>
            <a:r>
              <a:rPr lang="lt-LT" sz="2200" dirty="0" smtClean="0"/>
              <a:t>.</a:t>
            </a:r>
          </a:p>
          <a:p>
            <a:pPr algn="just"/>
            <a:r>
              <a:rPr lang="lt-LT" sz="2200" dirty="0" smtClean="0"/>
              <a:t>Šiltesnė </a:t>
            </a:r>
            <a:r>
              <a:rPr lang="lt-LT" sz="2200" dirty="0"/>
              <a:t>ir ryškesnė geltona patalpai suteiks gyvybingumo ir energijos, tuo tarpu švelnesnė, blankesnė gelsva sukurs jaukią atmosferą, primenančią apie saulėtas </a:t>
            </a:r>
            <a:r>
              <a:rPr lang="lt-LT" sz="2200" dirty="0" smtClean="0"/>
              <a:t>dienas ir </a:t>
            </a:r>
            <a:r>
              <a:rPr lang="lt-LT" sz="2200" dirty="0"/>
              <a:t>vėsų pavasario rytą.</a:t>
            </a:r>
          </a:p>
          <a:p>
            <a:pPr algn="just"/>
            <a:r>
              <a:rPr lang="lt-LT" sz="2200" dirty="0"/>
              <a:t>Geltona sukelia labai aiškius jausmus: žmonės gerai jaučia, ar jiems tokia aplinka patinka, ar ne</a:t>
            </a:r>
            <a:r>
              <a:rPr lang="lt-LT" sz="2200" dirty="0" smtClean="0"/>
              <a:t>.</a:t>
            </a:r>
          </a:p>
          <a:p>
            <a:endParaRPr lang="lt-LT" sz="2000" dirty="0"/>
          </a:p>
          <a:p>
            <a:pPr algn="just"/>
            <a:r>
              <a:rPr lang="lt-LT" sz="2200" b="1" i="1" u="sng" dirty="0"/>
              <a:t>Oranžinė</a:t>
            </a:r>
            <a:r>
              <a:rPr lang="lt-LT" sz="2200" dirty="0"/>
              <a:t> - labai gyvybinga ir pulsuojanti, nuteikia stimuliuojančiai, todėl ji tinka ten, kur norite pagyvinti, suteikti energijos.</a:t>
            </a:r>
          </a:p>
          <a:p>
            <a:pPr algn="just"/>
            <a:r>
              <a:rPr lang="lt-LT" sz="2200" dirty="0"/>
              <a:t>Meliono, mandarino ar mango geltona yra ryški, linksma ir kelia apetitą. Tinkama virtuvėms, valgomiesiems. Oranžiniai šešėliai suteikia patalpai jaukumo.</a:t>
            </a:r>
          </a:p>
          <a:p>
            <a:pPr algn="just"/>
            <a:endParaRPr lang="lt-LT" sz="2000" dirty="0"/>
          </a:p>
        </p:txBody>
      </p:sp>
    </p:spTree>
    <p:extLst>
      <p:ext uri="{BB962C8B-B14F-4D97-AF65-F5344CB8AC3E}">
        <p14:creationId xmlns:p14="http://schemas.microsoft.com/office/powerpoint/2010/main" val="25246988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2324100" y="365126"/>
            <a:ext cx="9029700" cy="876446"/>
          </a:xfrm>
        </p:spPr>
        <p:txBody>
          <a:bodyPr>
            <a:normAutofit/>
          </a:bodyPr>
          <a:lstStyle/>
          <a:p>
            <a:pPr algn="ctr"/>
            <a:r>
              <a:rPr lang="lt-LT" sz="2800" b="1" i="1" dirty="0">
                <a:solidFill>
                  <a:schemeClr val="tx1"/>
                </a:solidFill>
              </a:rPr>
              <a:t>Spalvų interjere  poveikis emocijoms</a:t>
            </a:r>
            <a:endParaRPr lang="lt-LT" sz="2800" dirty="0"/>
          </a:p>
        </p:txBody>
      </p:sp>
      <p:sp>
        <p:nvSpPr>
          <p:cNvPr id="3" name="Turinio vietos rezervavimo ženklas 2"/>
          <p:cNvSpPr>
            <a:spLocks noGrp="1"/>
          </p:cNvSpPr>
          <p:nvPr>
            <p:ph idx="1"/>
          </p:nvPr>
        </p:nvSpPr>
        <p:spPr>
          <a:xfrm>
            <a:off x="1451295" y="1241572"/>
            <a:ext cx="9902505" cy="4935391"/>
          </a:xfrm>
        </p:spPr>
        <p:txBody>
          <a:bodyPr>
            <a:normAutofit fontScale="92500"/>
          </a:bodyPr>
          <a:lstStyle/>
          <a:p>
            <a:r>
              <a:rPr lang="lt-LT" sz="2000" b="1" u="sng" dirty="0"/>
              <a:t>Žalia spalva interjere</a:t>
            </a:r>
            <a:endParaRPr lang="lt-LT" sz="2000" u="sng" dirty="0"/>
          </a:p>
          <a:p>
            <a:pPr algn="just"/>
            <a:r>
              <a:rPr lang="lt-LT" sz="2200" dirty="0"/>
              <a:t>Žalia tinka </a:t>
            </a:r>
            <a:r>
              <a:rPr lang="lt-LT" sz="2200" dirty="0" smtClean="0"/>
              <a:t>daugumai. Ji </a:t>
            </a:r>
            <a:r>
              <a:rPr lang="lt-LT" sz="2200" dirty="0"/>
              <a:t>kaip ir mėlyna, ramina, atpalaiduoja, gydo.  Žalia - mėlynos ir geltonos spalvos mišinys, jungia abiejų spalvų ypatumus.</a:t>
            </a:r>
          </a:p>
          <a:p>
            <a:pPr algn="just"/>
            <a:r>
              <a:rPr lang="lt-LT" sz="2200" dirty="0"/>
              <a:t>Tai -  gaivumo spalva, dėl savo natūralumo tinkama beveik visur, ypač vonios ir vaikų kambariuose. Patalpai suteikia raminamą efektą, todėl dar labai tinka miegamiesiems.</a:t>
            </a:r>
          </a:p>
          <a:p>
            <a:pPr algn="just"/>
            <a:r>
              <a:rPr lang="lt-LT" sz="2200" dirty="0" smtClean="0"/>
              <a:t>Žalia </a:t>
            </a:r>
            <a:r>
              <a:rPr lang="lt-LT" sz="2200" dirty="0"/>
              <a:t>gali būti tiek gyvybinga ir gaivi, tiek švelni ir raminanti. Pavyzdžiui, galimi tokie ryškūs atspalviai kaip </a:t>
            </a:r>
            <a:r>
              <a:rPr lang="lt-LT" sz="2200" dirty="0" err="1"/>
              <a:t>Hunter</a:t>
            </a:r>
            <a:r>
              <a:rPr lang="lt-LT" sz="2200" dirty="0"/>
              <a:t> </a:t>
            </a:r>
            <a:r>
              <a:rPr lang="lt-LT" sz="2200" dirty="0" err="1"/>
              <a:t>Green</a:t>
            </a:r>
            <a:r>
              <a:rPr lang="lt-LT" sz="2200" dirty="0"/>
              <a:t> ir </a:t>
            </a:r>
            <a:r>
              <a:rPr lang="lt-LT" sz="2200" dirty="0" err="1"/>
              <a:t>Grass</a:t>
            </a:r>
            <a:r>
              <a:rPr lang="lt-LT" sz="2200" dirty="0"/>
              <a:t> </a:t>
            </a:r>
            <a:r>
              <a:rPr lang="lt-LT" sz="2200" dirty="0" err="1"/>
              <a:t>Green</a:t>
            </a:r>
            <a:r>
              <a:rPr lang="lt-LT" sz="2200" dirty="0"/>
              <a:t> (populiarūs Skandinavijoje ir Š. Amerikoje), arba gaivūs </a:t>
            </a:r>
            <a:r>
              <a:rPr lang="lt-LT" sz="2200" dirty="0" err="1"/>
              <a:t>Lime</a:t>
            </a:r>
            <a:r>
              <a:rPr lang="lt-LT" sz="2200" dirty="0"/>
              <a:t> </a:t>
            </a:r>
            <a:r>
              <a:rPr lang="lt-LT" sz="2200" dirty="0" err="1"/>
              <a:t>Green</a:t>
            </a:r>
            <a:r>
              <a:rPr lang="lt-LT" sz="2200" dirty="0"/>
              <a:t> ir </a:t>
            </a:r>
            <a:r>
              <a:rPr lang="lt-LT" sz="2200" dirty="0" err="1"/>
              <a:t>Kelly</a:t>
            </a:r>
            <a:r>
              <a:rPr lang="lt-LT" sz="2200" dirty="0"/>
              <a:t> </a:t>
            </a:r>
            <a:r>
              <a:rPr lang="lt-LT" sz="2200" dirty="0" err="1"/>
              <a:t>Green</a:t>
            </a:r>
            <a:r>
              <a:rPr lang="lt-LT" sz="2200" dirty="0"/>
              <a:t> (dažnai sutinkami Pietų kraštuose - Karibuose, Meksikoje ir Azijos regionuose), arba ramūs ir neutralūs tonai - </a:t>
            </a:r>
            <a:r>
              <a:rPr lang="lt-LT" sz="2200" dirty="0" err="1"/>
              <a:t>Celadon</a:t>
            </a:r>
            <a:r>
              <a:rPr lang="lt-LT" sz="2200" dirty="0"/>
              <a:t> </a:t>
            </a:r>
            <a:r>
              <a:rPr lang="lt-LT" sz="2200" dirty="0" err="1"/>
              <a:t>Green</a:t>
            </a:r>
            <a:r>
              <a:rPr lang="lt-LT" sz="2200" dirty="0"/>
              <a:t> ir Sage </a:t>
            </a:r>
            <a:r>
              <a:rPr lang="lt-LT" sz="2200" dirty="0" err="1"/>
              <a:t>Green</a:t>
            </a:r>
            <a:r>
              <a:rPr lang="lt-LT" sz="2200" dirty="0"/>
              <a:t>.</a:t>
            </a:r>
          </a:p>
          <a:p>
            <a:pPr algn="just"/>
            <a:r>
              <a:rPr lang="lt-LT" sz="2200" dirty="0"/>
              <a:t>Interjerui dėl savo natūralumo labiausiai tinka alyvų ir šalavijų žalia. Šviesesni abiejų tonai tinka ilgesniam laikui ir su įvairiomis spalvomis.</a:t>
            </a:r>
          </a:p>
          <a:p>
            <a:pPr algn="just"/>
            <a:r>
              <a:rPr lang="lt-LT" sz="2200" dirty="0"/>
              <a:t>Tamsiai žalia yra labiausiai mėgstama bankų interjeruose, nes tai, kaip ir rubino, </a:t>
            </a:r>
            <a:r>
              <a:rPr lang="lt-LT" sz="2200" dirty="0" err="1"/>
              <a:t>bordinė</a:t>
            </a:r>
            <a:r>
              <a:rPr lang="lt-LT" sz="2200" dirty="0"/>
              <a:t> ar </a:t>
            </a:r>
            <a:r>
              <a:rPr lang="lt-LT" sz="2200" dirty="0" err="1"/>
              <a:t>safyrinė</a:t>
            </a:r>
            <a:r>
              <a:rPr lang="lt-LT" sz="2200" dirty="0"/>
              <a:t> mėlyna, - prabangos spalva.</a:t>
            </a:r>
          </a:p>
          <a:p>
            <a:pPr algn="just"/>
            <a:r>
              <a:rPr lang="lt-LT" sz="2200" dirty="0"/>
              <a:t>Gelsvai žalia ir dulsvai žalia mažiau populiarios, tokia aplinka greitai vargina, todėl patartina ją naudoti po nedaug.</a:t>
            </a:r>
          </a:p>
          <a:p>
            <a:pPr algn="just"/>
            <a:endParaRPr lang="lt-LT" sz="2400" dirty="0"/>
          </a:p>
        </p:txBody>
      </p:sp>
    </p:spTree>
    <p:extLst>
      <p:ext uri="{BB962C8B-B14F-4D97-AF65-F5344CB8AC3E}">
        <p14:creationId xmlns:p14="http://schemas.microsoft.com/office/powerpoint/2010/main" val="34163203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2332138" y="365126"/>
            <a:ext cx="9021661" cy="725444"/>
          </a:xfrm>
        </p:spPr>
        <p:txBody>
          <a:bodyPr>
            <a:normAutofit/>
          </a:bodyPr>
          <a:lstStyle/>
          <a:p>
            <a:pPr algn="ctr"/>
            <a:r>
              <a:rPr lang="lt-LT" sz="2800" b="1" i="1" dirty="0">
                <a:solidFill>
                  <a:schemeClr val="tx1"/>
                </a:solidFill>
              </a:rPr>
              <a:t>Spalvų interjere  poveikis emocijoms</a:t>
            </a:r>
            <a:endParaRPr lang="lt-LT" sz="2800" dirty="0"/>
          </a:p>
        </p:txBody>
      </p:sp>
      <p:sp>
        <p:nvSpPr>
          <p:cNvPr id="3" name="Turinio vietos rezervavimo ženklas 2"/>
          <p:cNvSpPr>
            <a:spLocks noGrp="1"/>
          </p:cNvSpPr>
          <p:nvPr>
            <p:ph idx="1"/>
          </p:nvPr>
        </p:nvSpPr>
        <p:spPr>
          <a:xfrm>
            <a:off x="822121" y="1216404"/>
            <a:ext cx="11123801" cy="5385732"/>
          </a:xfrm>
        </p:spPr>
        <p:txBody>
          <a:bodyPr>
            <a:normAutofit fontScale="92500" lnSpcReduction="10000"/>
          </a:bodyPr>
          <a:lstStyle/>
          <a:p>
            <a:r>
              <a:rPr lang="lt-LT" sz="2000" b="1" u="sng" dirty="0"/>
              <a:t>Žemės atspalviai - Ruda, Rusva, Ochra, </a:t>
            </a:r>
            <a:r>
              <a:rPr lang="lt-LT" sz="2000" b="1" u="sng" dirty="0" err="1"/>
              <a:t>Terakota</a:t>
            </a:r>
            <a:endParaRPr lang="lt-LT" sz="2000" u="sng" dirty="0"/>
          </a:p>
          <a:p>
            <a:pPr algn="just"/>
            <a:r>
              <a:rPr lang="lt-LT" sz="2200" dirty="0"/>
              <a:t>Žemės atspalviai - tai natūralūs rudi, rusvi tonai. Šios spalvos harmoningos, turtingos, suteikia tvirtumo ir ilgaamžiškumo įspūdį. Tinkamai panaudoti, žemės atspalviai puikiai papildo daugumą kitų spalvų (išskyrus galbūt itin ryškias, grynas pirmines spalvas: raudoną, mėlyną ir geltoną, kurios labiau tinka atviroms erdvėms).</a:t>
            </a:r>
          </a:p>
          <a:p>
            <a:pPr algn="just"/>
            <a:r>
              <a:rPr lang="lt-LT" sz="2200" dirty="0"/>
              <a:t>Aplink mus daugybė žemės tonų, medžio, akmens, </a:t>
            </a:r>
            <a:r>
              <a:rPr lang="lt-LT" sz="2200" dirty="0" err="1"/>
              <a:t>sizalio</a:t>
            </a:r>
            <a:r>
              <a:rPr lang="lt-LT" sz="2200" dirty="0"/>
              <a:t>, džiuto audinių ir panašiai, jie sukuria svetingą atmosferą, kadangi yra paprasti ir pažįstami.</a:t>
            </a:r>
          </a:p>
          <a:p>
            <a:pPr algn="just"/>
            <a:r>
              <a:rPr lang="lt-LT" sz="2200" dirty="0"/>
              <a:t>Visai nebūtina pasikliauti tik </a:t>
            </a:r>
            <a:r>
              <a:rPr lang="lt-LT" sz="2200" dirty="0" smtClean="0"/>
              <a:t>dažais. Interjero </a:t>
            </a:r>
            <a:r>
              <a:rPr lang="lt-LT" sz="2200" dirty="0"/>
              <a:t>dekorui patartina naudoti tas pačias natūralias medžiagas, kadangi harmoninga įvairovė patapą pavers unikalia.</a:t>
            </a:r>
          </a:p>
          <a:p>
            <a:pPr algn="just"/>
            <a:r>
              <a:rPr lang="lt-LT" sz="2200" dirty="0"/>
              <a:t>Sumaišius medį, audinius, akmens, metalo panašius atspalvius, gauti deriniai tiks kone visoms patalpoms: nuo pačio paprasčiausio minimalistinio iki puošnaus ir perkrauto Viktorijos stiliaus interjero.</a:t>
            </a:r>
          </a:p>
          <a:p>
            <a:pPr algn="just"/>
            <a:r>
              <a:rPr lang="lt-LT" sz="2200" dirty="0" smtClean="0"/>
              <a:t>Ruda spalva – žemės spalva, šilti jos tonai nuteikia komfortiškai, jaukiai, todėl ruda dažnai naudojama svetainėms.</a:t>
            </a:r>
          </a:p>
          <a:p>
            <a:pPr algn="just"/>
            <a:r>
              <a:rPr lang="lt-LT" sz="2200" dirty="0" smtClean="0"/>
              <a:t>Nereikia </a:t>
            </a:r>
            <a:r>
              <a:rPr lang="lt-LT" sz="2200" dirty="0"/>
              <a:t>viso kambario dekoruoti vien rudos atspalviais, nes toks kambarys nuteiks niūriai, bet jei šią spalvą rinksitės grindims (natūralios medžio grindys) ir detalėms, gausite puikų rezultatą</a:t>
            </a:r>
            <a:r>
              <a:rPr lang="lt-LT" sz="2200" dirty="0" smtClean="0"/>
              <a:t>.</a:t>
            </a:r>
          </a:p>
          <a:p>
            <a:pPr algn="just"/>
            <a:r>
              <a:rPr lang="lt-LT" sz="2200" b="1" u="sng" dirty="0"/>
              <a:t>Pilka</a:t>
            </a:r>
            <a:r>
              <a:rPr lang="lt-LT" sz="2200" b="1" i="1" dirty="0"/>
              <a:t> </a:t>
            </a:r>
            <a:r>
              <a:rPr lang="lt-LT" sz="2200" dirty="0"/>
              <a:t>- konservatyvi spalva, galinti suteikti kambariui švaros ir </a:t>
            </a:r>
            <a:r>
              <a:rPr lang="lt-LT" sz="2200" dirty="0" smtClean="0"/>
              <a:t>oficialumo </a:t>
            </a:r>
            <a:r>
              <a:rPr lang="lt-LT" sz="2200" dirty="0"/>
              <a:t>efektą. Vis dėlto ši spalva dekoruojant kambarį turi būti naudojama taupiai ir sumaniai derinama su kitomis, nes labai greit gali paversti patalpą nuobodžia.</a:t>
            </a:r>
          </a:p>
        </p:txBody>
      </p:sp>
    </p:spTree>
    <p:extLst>
      <p:ext uri="{BB962C8B-B14F-4D97-AF65-F5344CB8AC3E}">
        <p14:creationId xmlns:p14="http://schemas.microsoft.com/office/powerpoint/2010/main" val="37602961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2088859" y="293614"/>
            <a:ext cx="9264940" cy="796955"/>
          </a:xfrm>
        </p:spPr>
        <p:txBody>
          <a:bodyPr>
            <a:normAutofit fontScale="90000"/>
          </a:bodyPr>
          <a:lstStyle/>
          <a:p>
            <a:pPr algn="ctr"/>
            <a:r>
              <a:rPr lang="lt-LT" sz="3100" b="1" i="1" dirty="0">
                <a:solidFill>
                  <a:schemeClr val="tx1"/>
                </a:solidFill>
              </a:rPr>
              <a:t>Baltos ir juodos spalvos dekoras interjere</a:t>
            </a:r>
            <a:r>
              <a:rPr lang="lt-LT" sz="2800" i="1" dirty="0">
                <a:solidFill>
                  <a:schemeClr val="tx1"/>
                </a:solidFill>
              </a:rPr>
              <a:t/>
            </a:r>
            <a:br>
              <a:rPr lang="lt-LT" sz="2800" i="1" dirty="0">
                <a:solidFill>
                  <a:schemeClr val="tx1"/>
                </a:solidFill>
              </a:rPr>
            </a:br>
            <a:endParaRPr lang="lt-LT" sz="2800" i="1" dirty="0">
              <a:solidFill>
                <a:schemeClr val="tx1"/>
              </a:solidFill>
            </a:endParaRPr>
          </a:p>
        </p:txBody>
      </p:sp>
      <p:sp>
        <p:nvSpPr>
          <p:cNvPr id="3" name="Turinio vietos rezervavimo ženklas 2"/>
          <p:cNvSpPr>
            <a:spLocks noGrp="1"/>
          </p:cNvSpPr>
          <p:nvPr>
            <p:ph idx="1"/>
          </p:nvPr>
        </p:nvSpPr>
        <p:spPr>
          <a:xfrm>
            <a:off x="973123" y="1149292"/>
            <a:ext cx="10695963" cy="5368953"/>
          </a:xfrm>
        </p:spPr>
        <p:txBody>
          <a:bodyPr>
            <a:normAutofit/>
          </a:bodyPr>
          <a:lstStyle/>
          <a:p>
            <a:r>
              <a:rPr lang="lt-LT" sz="2000" b="1" dirty="0"/>
              <a:t>Juoda spalva interjere</a:t>
            </a:r>
            <a:endParaRPr lang="lt-LT" sz="2000" dirty="0"/>
          </a:p>
          <a:p>
            <a:pPr algn="just"/>
            <a:r>
              <a:rPr lang="lt-LT" sz="2000" dirty="0" smtClean="0"/>
              <a:t>Juoda </a:t>
            </a:r>
            <a:r>
              <a:rPr lang="lt-LT" sz="2000" dirty="0"/>
              <a:t>yra juoda! Spalvų suma, visų žinių, paslapties, magijos ir nevaldomų jėgų simbolis.</a:t>
            </a:r>
            <a:br>
              <a:rPr lang="lt-LT" sz="2000" dirty="0"/>
            </a:br>
            <a:r>
              <a:rPr lang="lt-LT" sz="2000" dirty="0"/>
              <a:t>Juoda - tai stilius ir kokybė. Juoda vėl stilinga - išskleidžia savo energijos sparnus, apimdama mados, menų ir dizaino pasaulį.</a:t>
            </a:r>
          </a:p>
          <a:p>
            <a:pPr algn="just"/>
            <a:r>
              <a:rPr lang="lt-LT" sz="2000" dirty="0" smtClean="0"/>
              <a:t>Juoda </a:t>
            </a:r>
            <a:r>
              <a:rPr lang="lt-LT" sz="2000" dirty="0"/>
              <a:t>yra labai galinga spalva ir labai pakeičia patalpą, todėl dekoruoti visą kambarį juodai - nėra gera idėja (netgi veda į depresiją). </a:t>
            </a:r>
            <a:r>
              <a:rPr lang="lt-LT" sz="2000" dirty="0" smtClean="0"/>
              <a:t>Interjero detalėms </a:t>
            </a:r>
            <a:r>
              <a:rPr lang="lt-LT" sz="2000" dirty="0"/>
              <a:t>ir akcentams juoda puikiai tinka.</a:t>
            </a:r>
          </a:p>
          <a:p>
            <a:r>
              <a:rPr lang="lt-LT" sz="2000" b="1" dirty="0"/>
              <a:t>Balta spalva interjere</a:t>
            </a:r>
            <a:endParaRPr lang="lt-LT" sz="2000" dirty="0"/>
          </a:p>
          <a:p>
            <a:pPr marL="0" indent="0" algn="just">
              <a:buNone/>
            </a:pPr>
            <a:r>
              <a:rPr lang="lt-LT" sz="2000" dirty="0" smtClean="0"/>
              <a:t>    Žavus baltumas:</a:t>
            </a:r>
            <a:endParaRPr lang="lt-LT" sz="2000" dirty="0"/>
          </a:p>
          <a:p>
            <a:pPr algn="just"/>
            <a:r>
              <a:rPr lang="lt-LT" sz="2000" dirty="0" smtClean="0"/>
              <a:t>balta </a:t>
            </a:r>
            <a:r>
              <a:rPr lang="lt-LT" sz="2000" dirty="0"/>
              <a:t>- tyrumo, gėrio, nekaltybės, tobulumo ir švaros </a:t>
            </a:r>
            <a:r>
              <a:rPr lang="lt-LT" sz="2000" dirty="0" smtClean="0"/>
              <a:t>simbolis;</a:t>
            </a:r>
            <a:endParaRPr lang="lt-LT" sz="2000" dirty="0"/>
          </a:p>
          <a:p>
            <a:pPr algn="just"/>
            <a:r>
              <a:rPr lang="lt-LT" sz="2000" dirty="0" smtClean="0"/>
              <a:t>balta </a:t>
            </a:r>
            <a:r>
              <a:rPr lang="lt-LT" sz="2000" dirty="0"/>
              <a:t>kaip nauja juoda: tai mados, dizaino, meno ir literatūros </a:t>
            </a:r>
            <a:r>
              <a:rPr lang="lt-LT" sz="2000" dirty="0" smtClean="0"/>
              <a:t>tendencija;</a:t>
            </a:r>
            <a:endParaRPr lang="lt-LT" sz="2000" dirty="0"/>
          </a:p>
          <a:p>
            <a:pPr algn="just"/>
            <a:r>
              <a:rPr lang="lt-LT" sz="2000" dirty="0" smtClean="0"/>
              <a:t>balta </a:t>
            </a:r>
            <a:r>
              <a:rPr lang="lt-LT" sz="2000" dirty="0"/>
              <a:t>- šviesos ir vaiskumo ilgesys. Tai tuščias balto popieriaus lapas, laukiantis savo istorijos pradžios</a:t>
            </a:r>
            <a:r>
              <a:rPr lang="lt-LT" sz="2000" dirty="0" smtClean="0"/>
              <a:t>.</a:t>
            </a:r>
          </a:p>
          <a:p>
            <a:pPr algn="just"/>
            <a:r>
              <a:rPr lang="lt-LT" sz="2000" dirty="0"/>
              <a:t>Balta tūkstančius metų buvo laikoma </a:t>
            </a:r>
            <a:r>
              <a:rPr lang="lt-LT" sz="2000" dirty="0" smtClean="0"/>
              <a:t>skaistybės</a:t>
            </a:r>
            <a:r>
              <a:rPr lang="lt-LT" sz="2000" dirty="0"/>
              <a:t>, tyrumo spalva. Ji taip pat asocijuojasi su sterilumu, švara, todėl dažnai naudojama vonios kambarių dekorui. </a:t>
            </a:r>
            <a:endParaRPr lang="lt-LT" sz="2000" dirty="0" smtClean="0"/>
          </a:p>
          <a:p>
            <a:pPr algn="just"/>
            <a:r>
              <a:rPr lang="lt-LT" sz="2000" dirty="0" smtClean="0"/>
              <a:t> </a:t>
            </a:r>
            <a:r>
              <a:rPr lang="lt-LT" sz="2000" dirty="0"/>
              <a:t>Balta tinka dekoruoti bet kokiam kambariui, gali tarnauti dviejų kitų spalvų </a:t>
            </a:r>
            <a:r>
              <a:rPr lang="lt-LT" sz="2000" dirty="0" smtClean="0"/>
              <a:t>sujungimui.</a:t>
            </a:r>
            <a:endParaRPr lang="lt-LT" sz="2000" dirty="0"/>
          </a:p>
        </p:txBody>
      </p:sp>
    </p:spTree>
    <p:extLst>
      <p:ext uri="{BB962C8B-B14F-4D97-AF65-F5344CB8AC3E}">
        <p14:creationId xmlns:p14="http://schemas.microsoft.com/office/powerpoint/2010/main" val="8265592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2239859" y="419449"/>
            <a:ext cx="9113940" cy="721453"/>
          </a:xfrm>
        </p:spPr>
        <p:txBody>
          <a:bodyPr>
            <a:noAutofit/>
          </a:bodyPr>
          <a:lstStyle/>
          <a:p>
            <a:pPr algn="ctr"/>
            <a:r>
              <a:rPr lang="lt-LT" sz="2800" b="1" i="1" dirty="0">
                <a:solidFill>
                  <a:schemeClr val="tx1"/>
                </a:solidFill>
              </a:rPr>
              <a:t>Baltos ir juodos spalvos dekoras interjere</a:t>
            </a:r>
            <a:r>
              <a:rPr lang="lt-LT" sz="2800" i="1" dirty="0">
                <a:solidFill>
                  <a:schemeClr val="tx1"/>
                </a:solidFill>
              </a:rPr>
              <a:t/>
            </a:r>
            <a:br>
              <a:rPr lang="lt-LT" sz="2800" i="1" dirty="0">
                <a:solidFill>
                  <a:schemeClr val="tx1"/>
                </a:solidFill>
              </a:rPr>
            </a:br>
            <a:endParaRPr lang="lt-LT" sz="2800" dirty="0"/>
          </a:p>
        </p:txBody>
      </p:sp>
      <p:sp>
        <p:nvSpPr>
          <p:cNvPr id="3" name="Turinio vietos rezervavimo ženklas 2"/>
          <p:cNvSpPr>
            <a:spLocks noGrp="1"/>
          </p:cNvSpPr>
          <p:nvPr>
            <p:ph idx="1"/>
          </p:nvPr>
        </p:nvSpPr>
        <p:spPr>
          <a:xfrm>
            <a:off x="1375794" y="1216403"/>
            <a:ext cx="9978005" cy="4960559"/>
          </a:xfrm>
        </p:spPr>
        <p:txBody>
          <a:bodyPr>
            <a:normAutofit/>
          </a:bodyPr>
          <a:lstStyle/>
          <a:p>
            <a:r>
              <a:rPr lang="lt-LT" sz="2000" b="1" dirty="0" smtClean="0"/>
              <a:t>Kaip </a:t>
            </a:r>
            <a:r>
              <a:rPr lang="lt-LT" sz="2000" b="1" dirty="0"/>
              <a:t>naudoti juodą ir baltą spalvą interjere</a:t>
            </a:r>
          </a:p>
          <a:p>
            <a:pPr algn="just"/>
            <a:r>
              <a:rPr lang="lt-LT" sz="2000" dirty="0"/>
              <a:t>Atrodytų gana paprasta - norint kurį nors atspalvį pašviesinti, užtenka įmaišyti baltos spalvos ir atvirkščiai - juoda spalva padės gauti tamsesnius atspalvius. Tačiau yra ne visai taip. Balta spalva mažina spalvų intensyvumą, taigi, nors ir pašviesina atspalvius, tačiau atima iš jų ryškumą. Tuo </a:t>
            </a:r>
            <a:r>
              <a:rPr lang="lt-LT" sz="2000" dirty="0" smtClean="0"/>
              <a:t>tarpu </a:t>
            </a:r>
            <a:r>
              <a:rPr lang="lt-LT" sz="2000" dirty="0"/>
              <a:t>juoda spalva ne tiek tamsina pačią spalvą, kiek ją tiesiog padaro niūresne, purvinesne. </a:t>
            </a:r>
            <a:r>
              <a:rPr lang="lt-LT" sz="2000" dirty="0" smtClean="0"/>
              <a:t>Kai </a:t>
            </a:r>
            <a:r>
              <a:rPr lang="lt-LT" sz="2000" dirty="0"/>
              <a:t>kuriais atvejais juodos spalvos priedai yra nepamainomi, pavyzdžiui, į geltoną įmaišius juodos, galima gauti daugybę žalsvų atspalvių</a:t>
            </a:r>
            <a:r>
              <a:rPr lang="lt-LT" sz="2000" dirty="0" smtClean="0"/>
              <a:t>.</a:t>
            </a:r>
          </a:p>
          <a:p>
            <a:pPr algn="just"/>
            <a:r>
              <a:rPr lang="lt-LT" sz="2000" b="1" dirty="0" smtClean="0"/>
              <a:t>Kodėl  </a:t>
            </a:r>
            <a:r>
              <a:rPr lang="lt-LT" sz="2000" b="1" dirty="0"/>
              <a:t>balta spalva nešviesina?</a:t>
            </a:r>
            <a:endParaRPr lang="lt-LT" sz="2000" dirty="0"/>
          </a:p>
          <a:p>
            <a:pPr algn="just"/>
            <a:r>
              <a:rPr lang="lt-LT" sz="2000" dirty="0"/>
              <a:t>Įmaišius baltos spalvos tik sukuriamas šviesesnis atspalvis, spalva "atvėsinama". Labiausiai tai </a:t>
            </a:r>
            <a:r>
              <a:rPr lang="lt-LT" sz="2000" dirty="0" smtClean="0"/>
              <a:t>matoma </a:t>
            </a:r>
            <a:r>
              <a:rPr lang="lt-LT" sz="2000" dirty="0"/>
              <a:t>baltą sumaišius su raudona, kuri palaipsniui pasikeičia nuo ryškios ir vitališkos iki žymiai vėsesnės rausvos. Taigi, norint šviesesnės spalvos, nepakanka tik įmaišyti baltos, nes gaunami išblukę atspalviai.</a:t>
            </a:r>
          </a:p>
          <a:p>
            <a:pPr algn="just"/>
            <a:r>
              <a:rPr lang="lt-LT" sz="2000" dirty="0"/>
              <a:t>Norint išgauti šviesesnius atspalvius ir išlaikyti spalvos ryškumą, geriau eksperimentuoti su skirtingomis spalvomis - pavyzdžiui, raudoną spalvą pašviesins geltona. Taip pat, jei naudojate vandens pagrindu pagamintus dažus, juos galima tiesiog atskiesti ir spalva bus šviesesnė.</a:t>
            </a:r>
          </a:p>
          <a:p>
            <a:pPr algn="just"/>
            <a:endParaRPr lang="lt-LT" sz="2200" dirty="0"/>
          </a:p>
        </p:txBody>
      </p:sp>
    </p:spTree>
    <p:extLst>
      <p:ext uri="{BB962C8B-B14F-4D97-AF65-F5344CB8AC3E}">
        <p14:creationId xmlns:p14="http://schemas.microsoft.com/office/powerpoint/2010/main" val="33214616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2374084" y="234893"/>
            <a:ext cx="8979716" cy="931178"/>
          </a:xfrm>
        </p:spPr>
        <p:txBody>
          <a:bodyPr>
            <a:normAutofit fontScale="90000"/>
          </a:bodyPr>
          <a:lstStyle/>
          <a:p>
            <a:pPr algn="ctr"/>
            <a:r>
              <a:rPr lang="lt-LT" sz="3100" b="1" i="1" dirty="0">
                <a:solidFill>
                  <a:schemeClr val="tx1"/>
                </a:solidFill>
              </a:rPr>
              <a:t>Baltos ir juodos spalvos dekoras interjere</a:t>
            </a:r>
            <a:r>
              <a:rPr lang="lt-LT" sz="2800" i="1" dirty="0">
                <a:solidFill>
                  <a:schemeClr val="tx1"/>
                </a:solidFill>
              </a:rPr>
              <a:t/>
            </a:r>
            <a:br>
              <a:rPr lang="lt-LT" sz="2800" i="1" dirty="0">
                <a:solidFill>
                  <a:schemeClr val="tx1"/>
                </a:solidFill>
              </a:rPr>
            </a:br>
            <a:endParaRPr lang="lt-LT" sz="2800" dirty="0"/>
          </a:p>
        </p:txBody>
      </p:sp>
      <p:sp>
        <p:nvSpPr>
          <p:cNvPr id="3" name="Turinio vietos rezervavimo ženklas 2"/>
          <p:cNvSpPr>
            <a:spLocks noGrp="1"/>
          </p:cNvSpPr>
          <p:nvPr>
            <p:ph idx="1"/>
          </p:nvPr>
        </p:nvSpPr>
        <p:spPr>
          <a:xfrm>
            <a:off x="1459683" y="1090569"/>
            <a:ext cx="10167457" cy="5335398"/>
          </a:xfrm>
        </p:spPr>
        <p:txBody>
          <a:bodyPr>
            <a:normAutofit/>
          </a:bodyPr>
          <a:lstStyle/>
          <a:p>
            <a:pPr algn="just"/>
            <a:r>
              <a:rPr lang="lt-LT" sz="2000" b="1" dirty="0"/>
              <a:t>Spalvų tamsinimas interjere</a:t>
            </a:r>
            <a:endParaRPr lang="lt-LT" sz="2000" dirty="0"/>
          </a:p>
          <a:p>
            <a:pPr algn="just"/>
            <a:r>
              <a:rPr lang="lt-LT" sz="2000" dirty="0"/>
              <a:t>Juoda spalva spalvų netamsina, o tik sudrumsčia. Populiariausi juodi atspalviai yra Marso juodumo - pati tamsiausia ir nepermatoma, dramblio kaulo - turi rudą atspalvį, suodžių juodumo - turi melsvą atspalvį.</a:t>
            </a:r>
          </a:p>
          <a:p>
            <a:pPr algn="just"/>
            <a:r>
              <a:rPr lang="lt-LT" sz="2000" b="1" dirty="0"/>
              <a:t>Dvi pagrindinės ryškaus dekoro spalvos</a:t>
            </a:r>
            <a:endParaRPr lang="lt-LT" sz="2000" dirty="0"/>
          </a:p>
          <a:p>
            <a:pPr algn="just"/>
            <a:r>
              <a:rPr lang="lt-LT" sz="2000" dirty="0"/>
              <a:t>Dekorui naudojant juodą ir baltą spalvas galima atrasti neįtikėtinai originalių sprendimų. Keli patarimai, kaip pasinaudoti visais šių spalvų derinio </a:t>
            </a:r>
            <a:r>
              <a:rPr lang="lt-LT" sz="2000" dirty="0" err="1" smtClean="0"/>
              <a:t>pranašumais</a:t>
            </a:r>
            <a:r>
              <a:rPr lang="lt-LT" sz="2000" dirty="0"/>
              <a:t>.</a:t>
            </a:r>
          </a:p>
          <a:p>
            <a:pPr algn="just"/>
            <a:r>
              <a:rPr lang="lt-LT" sz="2000" dirty="0" smtClean="0"/>
              <a:t>Kiekviename </a:t>
            </a:r>
            <a:r>
              <a:rPr lang="lt-LT" sz="2000" dirty="0"/>
              <a:t>kambaryje visuomet atsiras vietos juodiems akcentams (net jei kambarys kupinas pastelinių tonų), kadangi juoda spalva pritraukia dėmesį, sukuria rafinuotą </a:t>
            </a:r>
            <a:r>
              <a:rPr lang="lt-LT" sz="2000" dirty="0" smtClean="0"/>
              <a:t>atmosferą</a:t>
            </a:r>
            <a:r>
              <a:rPr lang="lt-LT" sz="2000" dirty="0"/>
              <a:t>. Nepamirškite juodų aksesuarų, vieno išskirtinio baldo ir panašiai - juoda spalva žavi.</a:t>
            </a:r>
          </a:p>
          <a:p>
            <a:pPr algn="just"/>
            <a:r>
              <a:rPr lang="lt-LT" sz="2000" dirty="0"/>
              <a:t>Tačiau jei norite itin dramatiško įspūdžio, derinkite juodą ir baltą kartu, tai ideali kombinacija bet kokiam stiliui. Rezultatas - tvarkingas, aiškus, ryškus ir elegantiškas dekoras.</a:t>
            </a:r>
          </a:p>
          <a:p>
            <a:pPr algn="just"/>
            <a:r>
              <a:rPr lang="lt-LT" sz="2000" dirty="0"/>
              <a:t>Jei nuogąstaujate, kad vien juoda ir balta atrodys nekaip, paįvairinkite kambarį geltonos, rausvos, raudonos ar violetinės spalvos akcentais. Tačiau juoda ir balta turėtų vyrauti ir sukurti elegantišką atmosferą.</a:t>
            </a:r>
          </a:p>
        </p:txBody>
      </p:sp>
    </p:spTree>
    <p:extLst>
      <p:ext uri="{BB962C8B-B14F-4D97-AF65-F5344CB8AC3E}">
        <p14:creationId xmlns:p14="http://schemas.microsoft.com/office/powerpoint/2010/main" val="25863562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2223083" y="285226"/>
            <a:ext cx="8962937" cy="906011"/>
          </a:xfrm>
        </p:spPr>
        <p:txBody>
          <a:bodyPr>
            <a:noAutofit/>
          </a:bodyPr>
          <a:lstStyle/>
          <a:p>
            <a:pPr algn="ctr"/>
            <a:r>
              <a:rPr lang="lt-LT" sz="2800" b="1" i="1" dirty="0">
                <a:solidFill>
                  <a:schemeClr val="tx1"/>
                </a:solidFill>
              </a:rPr>
              <a:t>Baltos ir juodos spalvos dekoras interjere</a:t>
            </a:r>
            <a:r>
              <a:rPr lang="lt-LT" sz="2800" i="1" dirty="0">
                <a:solidFill>
                  <a:schemeClr val="tx1"/>
                </a:solidFill>
              </a:rPr>
              <a:t/>
            </a:r>
            <a:br>
              <a:rPr lang="lt-LT" sz="2800" i="1" dirty="0">
                <a:solidFill>
                  <a:schemeClr val="tx1"/>
                </a:solidFill>
              </a:rPr>
            </a:br>
            <a:endParaRPr lang="lt-LT" sz="2800" dirty="0"/>
          </a:p>
        </p:txBody>
      </p:sp>
      <p:sp>
        <p:nvSpPr>
          <p:cNvPr id="3" name="Turinio vietos rezervavimo ženklas 2"/>
          <p:cNvSpPr>
            <a:spLocks noGrp="1"/>
          </p:cNvSpPr>
          <p:nvPr>
            <p:ph idx="1"/>
          </p:nvPr>
        </p:nvSpPr>
        <p:spPr>
          <a:xfrm>
            <a:off x="620785" y="906012"/>
            <a:ext cx="11241248" cy="5754848"/>
          </a:xfrm>
        </p:spPr>
        <p:txBody>
          <a:bodyPr>
            <a:normAutofit fontScale="70000" lnSpcReduction="20000"/>
          </a:bodyPr>
          <a:lstStyle/>
          <a:p>
            <a:r>
              <a:rPr lang="lt-LT" sz="3200" b="1" dirty="0"/>
              <a:t>Kaip  pritaikyti juodos ir baltos spalvos </a:t>
            </a:r>
            <a:r>
              <a:rPr lang="lt-LT" sz="3200" b="1" dirty="0" smtClean="0"/>
              <a:t>derinius</a:t>
            </a:r>
            <a:endParaRPr lang="lt-LT" sz="3200" dirty="0"/>
          </a:p>
          <a:p>
            <a:pPr algn="just"/>
            <a:r>
              <a:rPr lang="lt-LT" dirty="0"/>
              <a:t>Galite pradėti nuo juodai baltų grindų. Originalus sprendimas - juodo marmuro grindys su baltomis grindjuostėmis. Taip pat puikiai atrodys grindys, išklotos baltomis plytelėmis, įrėmintos juodų grindjuosčių, šachmatinės ar puoštos šablonais grindys.</a:t>
            </a:r>
          </a:p>
          <a:p>
            <a:pPr algn="just"/>
            <a:r>
              <a:rPr lang="lt-LT" dirty="0"/>
              <a:t>Visiškai baltos arba dramblio kaulo spalvos sienos yra puikus fonas nuotraukoms ir paveikslams, įrėmintiems tamsaus arba juodai dažyto medžio rėmuose. Ant grindų tinka geltoni, aukso ar juodos spalvos kilimėliai.</a:t>
            </a:r>
          </a:p>
          <a:p>
            <a:pPr algn="just"/>
            <a:r>
              <a:rPr lang="lt-LT" dirty="0" smtClean="0"/>
              <a:t>Miegamajame </a:t>
            </a:r>
            <a:r>
              <a:rPr lang="lt-LT" dirty="0"/>
              <a:t>naudokite akinančiai baltą patalynę, prie jos derinkite juodai baltai dryžuotus pagalvių užvalkalus, taip pat įsigykite dekoratyvinių spalvotų pagalvėlių skirtingiems sezonams: rausvų, geltonų ir žalsvų vasarai, raudonų, tamsiai žalių ar aukso spalvos - žiemai.</a:t>
            </a:r>
          </a:p>
          <a:p>
            <a:pPr algn="just"/>
            <a:r>
              <a:rPr lang="lt-LT" dirty="0"/>
              <a:t>Pirkdami audinius, pasidairykite spalvingų užtiesalų su juodais akcentais. Tuomet kambaryje užteks keleto juodų akcentų - šviestuvų, pagalvėlių, baldų - ir kambarys atrodys itin stilingai.</a:t>
            </a:r>
          </a:p>
          <a:p>
            <a:pPr algn="just"/>
            <a:r>
              <a:rPr lang="lt-LT" dirty="0"/>
              <a:t>Juoda ir balta derinkite įvairiausiais būdais: naudokite tamsius kilimus, o sienas dažykite kiekvieną skirtingai, ant jų kabinkite paveikslus ar meno dirbinius su juodais akcentais.</a:t>
            </a:r>
          </a:p>
          <a:p>
            <a:pPr algn="just"/>
            <a:r>
              <a:rPr lang="lt-LT" dirty="0"/>
              <a:t>Netgi kaimiško stiliaus interjere juodos ir baltos spalvų deriniai ras sau vietą. Pavyzdžiui, aptraukite kėdes ar pagalves juodai baltai languotu audiniu, o patalynė lai bus dryžuota.</a:t>
            </a:r>
          </a:p>
          <a:p>
            <a:pPr algn="just"/>
            <a:r>
              <a:rPr lang="lt-LT" dirty="0"/>
              <a:t>Itin populiarūs juodo metalo akcentai: ant staliuko stikliniu viršumi išdėliokite juodas metalines žvakides, ant sienų pritvirtinkite juodus šviestuvus ir panašiai.</a:t>
            </a:r>
          </a:p>
          <a:p>
            <a:pPr algn="just"/>
            <a:r>
              <a:rPr lang="lt-LT" dirty="0"/>
              <a:t>Jei norite stilingai padengto stalo, ieškokite juodai balto porceliano, arba vienspalvio su ryškiomis detalėmis. Taip pat priderinkite juodą ar baltą staltiesę.</a:t>
            </a:r>
          </a:p>
          <a:p>
            <a:pPr algn="just"/>
            <a:r>
              <a:rPr lang="lt-LT" dirty="0"/>
              <a:t>Taigi, naudodami vien tik juodą ir baltą spalvas ir kai kur - ryškesnių spalvų akcentus, sukursite itin stilingą ir elegantišką namų interjerą.</a:t>
            </a:r>
          </a:p>
          <a:p>
            <a:endParaRPr lang="lt-LT" dirty="0"/>
          </a:p>
        </p:txBody>
      </p:sp>
    </p:spTree>
    <p:extLst>
      <p:ext uri="{BB962C8B-B14F-4D97-AF65-F5344CB8AC3E}">
        <p14:creationId xmlns:p14="http://schemas.microsoft.com/office/powerpoint/2010/main" val="20831103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1418602" y="264920"/>
            <a:ext cx="10314773" cy="1350234"/>
          </a:xfrm>
        </p:spPr>
        <p:txBody>
          <a:bodyPr>
            <a:normAutofit/>
          </a:bodyPr>
          <a:lstStyle/>
          <a:p>
            <a:pPr algn="ctr"/>
            <a:r>
              <a:rPr lang="lt-LT" sz="2800" b="1" i="1" dirty="0">
                <a:solidFill>
                  <a:schemeClr val="tx1"/>
                </a:solidFill>
              </a:rPr>
              <a:t>Viena kitą papildančios ir kontrastuojančios spalvos</a:t>
            </a:r>
            <a:br>
              <a:rPr lang="lt-LT" sz="2800" b="1" i="1" dirty="0">
                <a:solidFill>
                  <a:schemeClr val="tx1"/>
                </a:solidFill>
              </a:rPr>
            </a:br>
            <a:endParaRPr lang="lt-LT" sz="2800" dirty="0"/>
          </a:p>
        </p:txBody>
      </p:sp>
      <p:sp>
        <p:nvSpPr>
          <p:cNvPr id="3" name="Turinio vietos rezervavimo ženklas 2"/>
          <p:cNvSpPr>
            <a:spLocks noGrp="1"/>
          </p:cNvSpPr>
          <p:nvPr>
            <p:ph idx="1"/>
          </p:nvPr>
        </p:nvSpPr>
        <p:spPr>
          <a:xfrm>
            <a:off x="1504061" y="1615154"/>
            <a:ext cx="9849740" cy="4785645"/>
          </a:xfrm>
        </p:spPr>
        <p:txBody>
          <a:bodyPr>
            <a:normAutofit/>
          </a:bodyPr>
          <a:lstStyle/>
          <a:p>
            <a:pPr algn="just"/>
            <a:r>
              <a:rPr lang="lt-LT" dirty="0"/>
              <a:t>Šiuos spalvų derinius dažnai matome įvairiais pavidalais: Kalėdos neįsivaizduojamos be raudonos ir žalios spalvų, Renesanso epochos tapybos darbuose itin mėgstamas buvo aukso ir ryškaus mėlyno fono derinys, tuo tarpu impresionistai </a:t>
            </a:r>
            <a:r>
              <a:rPr lang="lt-LT" dirty="0" err="1"/>
              <a:t>Monet</a:t>
            </a:r>
            <a:r>
              <a:rPr lang="lt-LT" dirty="0"/>
              <a:t> ir </a:t>
            </a:r>
            <a:r>
              <a:rPr lang="lt-LT" dirty="0" err="1"/>
              <a:t>Serrat</a:t>
            </a:r>
            <a:r>
              <a:rPr lang="lt-LT" dirty="0"/>
              <a:t> nevengdavo geltonos ir violetinės spalvų derinio.</a:t>
            </a:r>
          </a:p>
          <a:p>
            <a:pPr algn="just"/>
            <a:r>
              <a:rPr lang="lt-LT" dirty="0"/>
              <a:t>Interjero spalvų paletę lengviausia sukurti, pritaikant viena kitą papildančių spalvų derinius, pavyzdžiui, Viduržemio jūros regiono stiliui naudokite ryškiai mėlynos ir oranžinės spalvų junginius, o norėdami atkurti ištaigingą Venecijos karnavalo atmosferą, prisiminkite prigesintą žalią ir raudoną spalvas. Šviesiai žalsva ir švelniai rausva spalvos primins japonišką pavasarį.</a:t>
            </a:r>
          </a:p>
        </p:txBody>
      </p:sp>
    </p:spTree>
    <p:extLst>
      <p:ext uri="{BB962C8B-B14F-4D97-AF65-F5344CB8AC3E}">
        <p14:creationId xmlns:p14="http://schemas.microsoft.com/office/powerpoint/2010/main" val="24965591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1956987" y="365125"/>
            <a:ext cx="9396813" cy="780011"/>
          </a:xfrm>
        </p:spPr>
        <p:txBody>
          <a:bodyPr>
            <a:normAutofit/>
          </a:bodyPr>
          <a:lstStyle/>
          <a:p>
            <a:pPr algn="ctr"/>
            <a:r>
              <a:rPr lang="lt-LT" sz="2800" b="1" i="1" dirty="0">
                <a:solidFill>
                  <a:schemeClr val="tx1"/>
                </a:solidFill>
              </a:rPr>
              <a:t>Viena kitą papildančios ir kontrastuojančios spalvos</a:t>
            </a:r>
            <a:endParaRPr lang="lt-LT" sz="2800" dirty="0"/>
          </a:p>
        </p:txBody>
      </p:sp>
      <p:sp>
        <p:nvSpPr>
          <p:cNvPr id="4" name="Turinio vietos rezervavimo ženklas 3"/>
          <p:cNvSpPr>
            <a:spLocks noGrp="1"/>
          </p:cNvSpPr>
          <p:nvPr>
            <p:ph idx="1"/>
          </p:nvPr>
        </p:nvSpPr>
        <p:spPr>
          <a:xfrm>
            <a:off x="1392573" y="1526796"/>
            <a:ext cx="10144250" cy="4650167"/>
          </a:xfrm>
        </p:spPr>
        <p:txBody>
          <a:bodyPr/>
          <a:lstStyle/>
          <a:p>
            <a:r>
              <a:rPr lang="lt-LT" b="1" dirty="0" err="1"/>
              <a:t>Konstrastingos</a:t>
            </a:r>
            <a:r>
              <a:rPr lang="lt-LT" b="1" dirty="0"/>
              <a:t> spalvos interjere</a:t>
            </a:r>
            <a:endParaRPr lang="lt-LT" dirty="0"/>
          </a:p>
          <a:p>
            <a:pPr algn="just"/>
            <a:r>
              <a:rPr lang="lt-LT" dirty="0"/>
              <a:t>Derinant ryškias pirmines ir antrines spalvas, esančias viena priešais kitą spalvų rate, sukuriamas dramatiškas įspūdis, o norint kuklesnio rezultato, patartina naudoti tų pačių spalvų pastelinius atspalvius.</a:t>
            </a:r>
          </a:p>
          <a:p>
            <a:pPr algn="just"/>
            <a:r>
              <a:rPr lang="lt-LT" dirty="0"/>
              <a:t>Žmogaus akis turi savybę kiekvienai spalvai ieškoti atsveriančio atspalvio. Pavyzdžiui, jei ilgai žiūrėsite į raudoną kvadratą, o po to nukreipsite akis į baltą foną, jame trumpai išvysite žalią kvadratą. Jeigu dvi vienodo ryškumo viena kitą atsveriančios spalvos yra sugretinamos, į jas sunku žiūrėti, nes žvilgsnis krypsta tai į vieną, tai į kitą spalvą.</a:t>
            </a:r>
          </a:p>
        </p:txBody>
      </p:sp>
    </p:spTree>
    <p:extLst>
      <p:ext uri="{BB962C8B-B14F-4D97-AF65-F5344CB8AC3E}">
        <p14:creationId xmlns:p14="http://schemas.microsoft.com/office/powerpoint/2010/main" val="36619965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2491530" y="167780"/>
            <a:ext cx="8862270" cy="637563"/>
          </a:xfrm>
        </p:spPr>
        <p:txBody>
          <a:bodyPr>
            <a:normAutofit/>
          </a:bodyPr>
          <a:lstStyle/>
          <a:p>
            <a:r>
              <a:rPr lang="lt-LT" sz="2800" b="1" i="1" dirty="0">
                <a:solidFill>
                  <a:schemeClr val="tx1"/>
                </a:solidFill>
              </a:rPr>
              <a:t>Viena kitą papildančios ir kontrastuojančios spalvos</a:t>
            </a:r>
            <a:endParaRPr lang="lt-LT" sz="2800" dirty="0"/>
          </a:p>
        </p:txBody>
      </p:sp>
      <p:sp>
        <p:nvSpPr>
          <p:cNvPr id="3" name="Turinio vietos rezervavimo ženklas 2"/>
          <p:cNvSpPr>
            <a:spLocks noGrp="1"/>
          </p:cNvSpPr>
          <p:nvPr>
            <p:ph idx="1"/>
          </p:nvPr>
        </p:nvSpPr>
        <p:spPr>
          <a:xfrm>
            <a:off x="1778467" y="998289"/>
            <a:ext cx="9575334" cy="5178673"/>
          </a:xfrm>
        </p:spPr>
        <p:txBody>
          <a:bodyPr/>
          <a:lstStyle/>
          <a:p>
            <a:pPr algn="just"/>
            <a:r>
              <a:rPr lang="lt-LT" dirty="0" smtClean="0"/>
              <a:t>G</a:t>
            </a:r>
            <a:r>
              <a:rPr lang="pt-BR" dirty="0" smtClean="0"/>
              <a:t>eltona </a:t>
            </a:r>
            <a:r>
              <a:rPr lang="pt-BR" dirty="0"/>
              <a:t>ir violetinė papildo vieną kitą ir tuo pačiu - labiausiai kontrastuoja</a:t>
            </a:r>
            <a:r>
              <a:rPr lang="pt-BR" dirty="0" smtClean="0"/>
              <a:t>.</a:t>
            </a:r>
            <a:endParaRPr lang="lt-LT" dirty="0" smtClean="0"/>
          </a:p>
          <a:p>
            <a:endParaRPr lang="lt-LT" dirty="0" smtClean="0"/>
          </a:p>
          <a:p>
            <a:endParaRPr lang="lt-LT" dirty="0" smtClean="0"/>
          </a:p>
          <a:p>
            <a:pPr algn="just"/>
            <a:r>
              <a:rPr lang="lt-LT" dirty="0" smtClean="0"/>
              <a:t>Rausvai </a:t>
            </a:r>
            <a:r>
              <a:rPr lang="lt-LT" dirty="0"/>
              <a:t>oranžinė ir melsvai žalia papildo viena kitą, tačiau sukuria stiprų šilta-šalta kontrastą</a:t>
            </a:r>
            <a:r>
              <a:rPr lang="lt-LT" dirty="0" smtClean="0"/>
              <a:t>.</a:t>
            </a:r>
          </a:p>
          <a:p>
            <a:endParaRPr lang="lt-LT" dirty="0" smtClean="0"/>
          </a:p>
          <a:p>
            <a:endParaRPr lang="lt-LT" dirty="0"/>
          </a:p>
          <a:p>
            <a:r>
              <a:rPr lang="lt-LT" dirty="0" smtClean="0"/>
              <a:t>Raudona </a:t>
            </a:r>
            <a:r>
              <a:rPr lang="lt-LT" dirty="0"/>
              <a:t>ir žalia papildo ir atsveria viena kitą</a:t>
            </a:r>
            <a:r>
              <a:rPr lang="lt-LT" dirty="0" smtClean="0"/>
              <a:t>.</a:t>
            </a:r>
          </a:p>
          <a:p>
            <a:endParaRPr lang="lt-LT" dirty="0"/>
          </a:p>
        </p:txBody>
      </p:sp>
      <p:pic>
        <p:nvPicPr>
          <p:cNvPr id="5" name="Picture 2" descr="Geltona violetinÄ—"/>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73336" y="1996580"/>
            <a:ext cx="3272113" cy="570451"/>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Oranzine melsv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73336" y="3699545"/>
            <a:ext cx="3272113" cy="604008"/>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Raudona zalia"/>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73336" y="5352176"/>
            <a:ext cx="3272114" cy="61239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8839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2382473" y="276837"/>
            <a:ext cx="8971326" cy="738231"/>
          </a:xfrm>
        </p:spPr>
        <p:txBody>
          <a:bodyPr>
            <a:normAutofit fontScale="90000"/>
          </a:bodyPr>
          <a:lstStyle/>
          <a:p>
            <a:pPr algn="ctr"/>
            <a:r>
              <a:rPr lang="lt-LT" sz="2800" b="1" i="1" dirty="0">
                <a:solidFill>
                  <a:schemeClr val="tx1"/>
                </a:solidFill>
              </a:rPr>
              <a:t>Spalvų interjere  išgavimo technika</a:t>
            </a:r>
            <a:r>
              <a:rPr lang="lt-LT" sz="2800" i="1" dirty="0">
                <a:solidFill>
                  <a:schemeClr val="tx1"/>
                </a:solidFill>
              </a:rPr>
              <a:t/>
            </a:r>
            <a:br>
              <a:rPr lang="lt-LT" sz="2800" i="1" dirty="0">
                <a:solidFill>
                  <a:schemeClr val="tx1"/>
                </a:solidFill>
              </a:rPr>
            </a:br>
            <a:endParaRPr lang="lt-LT" sz="2800" i="1" dirty="0">
              <a:solidFill>
                <a:schemeClr val="tx1"/>
              </a:solidFill>
            </a:endParaRPr>
          </a:p>
        </p:txBody>
      </p:sp>
      <p:sp>
        <p:nvSpPr>
          <p:cNvPr id="8" name="Turinio vietos rezervavimo ženklas 7"/>
          <p:cNvSpPr>
            <a:spLocks noGrp="1"/>
          </p:cNvSpPr>
          <p:nvPr>
            <p:ph idx="1"/>
          </p:nvPr>
        </p:nvSpPr>
        <p:spPr>
          <a:xfrm>
            <a:off x="1661020" y="780176"/>
            <a:ext cx="9692779" cy="5430343"/>
          </a:xfrm>
        </p:spPr>
        <p:txBody>
          <a:bodyPr>
            <a:normAutofit/>
          </a:bodyPr>
          <a:lstStyle/>
          <a:p>
            <a:r>
              <a:rPr lang="lt-LT" u="sng" dirty="0"/>
              <a:t>Pilkų tonų </a:t>
            </a:r>
            <a:r>
              <a:rPr lang="lt-LT" u="sng" dirty="0" smtClean="0"/>
              <a:t>išgavimas</a:t>
            </a:r>
          </a:p>
          <a:p>
            <a:pPr algn="just"/>
            <a:r>
              <a:rPr lang="lt-LT" sz="2400" dirty="0"/>
              <a:t>Prislopintos spalvos kuriamos pridedant tą spalvą atsveriančio atspalvio. Prislopintų ir ryškių spalvų išgavimas yra svarbi kompozicijos ir erdvinio pojūčio kūrimo detalė. Kuo daugiau atsveriančios spalvos įmaišoma į dažus, tuo pilkesnę spalvą gausime. Sumaišius tokias spalvas vienodomis proporcijomis, gaunama </a:t>
            </a:r>
            <a:r>
              <a:rPr lang="lt-LT" sz="2400" dirty="0" smtClean="0"/>
              <a:t>pilka </a:t>
            </a:r>
            <a:r>
              <a:rPr lang="lt-LT" sz="2400" dirty="0"/>
              <a:t>spalva</a:t>
            </a:r>
            <a:r>
              <a:rPr lang="lt-LT" sz="2400" dirty="0" smtClean="0"/>
              <a:t>.</a:t>
            </a:r>
          </a:p>
          <a:p>
            <a:pPr algn="just"/>
            <a:r>
              <a:rPr lang="lt-LT" u="sng" dirty="0"/>
              <a:t>Spalvotas apšvietimas:</a:t>
            </a:r>
            <a:endParaRPr lang="lt-LT" dirty="0"/>
          </a:p>
          <a:p>
            <a:pPr algn="just"/>
            <a:r>
              <a:rPr lang="lt-LT" sz="2400" dirty="0"/>
              <a:t>Spalvų išgavimo principai pritaikomi ir kuriant interjero apšvietimą. Derinant skirtingų spalvų šviesos spindulius, sukuriama norimos spalvos aplinka.</a:t>
            </a:r>
          </a:p>
          <a:p>
            <a:pPr algn="just"/>
            <a:r>
              <a:rPr lang="lt-LT" u="sng" dirty="0"/>
              <a:t>Permatomas dažų sluoksnis:</a:t>
            </a:r>
            <a:endParaRPr lang="lt-LT" dirty="0"/>
          </a:p>
          <a:p>
            <a:pPr algn="just"/>
            <a:r>
              <a:rPr lang="lt-LT" sz="2400" dirty="0"/>
              <a:t>Blizgaus permatomo dažų sluoksnio efektas priešingas matiniams dažams - blizgus paviršius atspindi mažiau baltos spalvos.</a:t>
            </a:r>
          </a:p>
          <a:p>
            <a:endParaRPr lang="lt-LT" sz="2400" dirty="0"/>
          </a:p>
        </p:txBody>
      </p:sp>
    </p:spTree>
    <p:extLst>
      <p:ext uri="{BB962C8B-B14F-4D97-AF65-F5344CB8AC3E}">
        <p14:creationId xmlns:p14="http://schemas.microsoft.com/office/powerpoint/2010/main" val="9917090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2323750" y="352338"/>
            <a:ext cx="9030049" cy="855677"/>
          </a:xfrm>
        </p:spPr>
        <p:txBody>
          <a:bodyPr>
            <a:noAutofit/>
          </a:bodyPr>
          <a:lstStyle/>
          <a:p>
            <a:pPr algn="ctr"/>
            <a:r>
              <a:rPr lang="lt-LT" sz="2800" b="1" i="1" dirty="0">
                <a:solidFill>
                  <a:schemeClr val="tx1"/>
                </a:solidFill>
              </a:rPr>
              <a:t>Spalvų išskaidymas interjere</a:t>
            </a:r>
            <a:r>
              <a:rPr lang="lt-LT" sz="2800" i="1" dirty="0">
                <a:solidFill>
                  <a:schemeClr val="tx1"/>
                </a:solidFill>
              </a:rPr>
              <a:t/>
            </a:r>
            <a:br>
              <a:rPr lang="lt-LT" sz="2800" i="1" dirty="0">
                <a:solidFill>
                  <a:schemeClr val="tx1"/>
                </a:solidFill>
              </a:rPr>
            </a:br>
            <a:endParaRPr lang="lt-LT" sz="2800" i="1" dirty="0">
              <a:solidFill>
                <a:schemeClr val="tx1"/>
              </a:solidFill>
            </a:endParaRPr>
          </a:p>
        </p:txBody>
      </p:sp>
      <p:sp>
        <p:nvSpPr>
          <p:cNvPr id="3" name="Turinio vietos rezervavimo ženklas 2"/>
          <p:cNvSpPr>
            <a:spLocks noGrp="1"/>
          </p:cNvSpPr>
          <p:nvPr>
            <p:ph idx="1"/>
          </p:nvPr>
        </p:nvSpPr>
        <p:spPr>
          <a:xfrm>
            <a:off x="1577130" y="1208015"/>
            <a:ext cx="9776670" cy="4968948"/>
          </a:xfrm>
        </p:spPr>
        <p:txBody>
          <a:bodyPr>
            <a:normAutofit fontScale="92500" lnSpcReduction="20000"/>
          </a:bodyPr>
          <a:lstStyle/>
          <a:p>
            <a:pPr algn="just"/>
            <a:r>
              <a:rPr lang="lt-LT" dirty="0"/>
              <a:t>Tai, ką vadiname spalva, yra šviesos atsispindėjimas nuo tam tikro paviršiaus ir, priklausomai nuo to, kokie spinduliai sugeriami, o kokie atspindimi, tokią spalvą ir matome. Pavyzdžiui, paukščio </a:t>
            </a:r>
            <a:r>
              <a:rPr lang="lt-LT" dirty="0" smtClean="0"/>
              <a:t>plunksnos </a:t>
            </a:r>
            <a:r>
              <a:rPr lang="lt-LT" dirty="0"/>
              <a:t>ar brangakmeniai įgauna tam tikrą spalvą, nes jų struktūrą sudaro </a:t>
            </a:r>
            <a:r>
              <a:rPr lang="lt-LT" dirty="0" smtClean="0"/>
              <a:t>milijardai </a:t>
            </a:r>
            <a:r>
              <a:rPr lang="lt-LT" dirty="0"/>
              <a:t>mažyčių prizmės formos dalelių. Vaivorykštės spalvos ant muilo burbulų ar alyvos plėvelės taip pat yra šviesos spindulių išskaidymo pavyzdžiai.</a:t>
            </a:r>
          </a:p>
          <a:p>
            <a:pPr algn="just"/>
            <a:r>
              <a:rPr lang="lt-LT" dirty="0"/>
              <a:t>Šiuolaikiniame interjere šis spalvos išgavimo būdas taip pat dažnai taikomas, pavyzdžiui, į dažus </a:t>
            </a:r>
            <a:r>
              <a:rPr lang="lt-LT" dirty="0" smtClean="0"/>
              <a:t>įmaišant </a:t>
            </a:r>
            <a:r>
              <a:rPr lang="lt-LT" dirty="0"/>
              <a:t>žėručio ar perlamutro.</a:t>
            </a:r>
          </a:p>
          <a:p>
            <a:pPr algn="just"/>
            <a:r>
              <a:rPr lang="lt-LT" dirty="0"/>
              <a:t>Pigmentacijos ir šviesos atspindėjimo intensyvumas priklauso nuo šių elementų:</a:t>
            </a:r>
          </a:p>
          <a:p>
            <a:r>
              <a:rPr lang="lt-LT" dirty="0"/>
              <a:t>1) medžiagos </a:t>
            </a:r>
            <a:r>
              <a:rPr lang="lt-LT" dirty="0" smtClean="0"/>
              <a:t>pobūdžio;</a:t>
            </a:r>
            <a:r>
              <a:rPr lang="lt-LT" dirty="0"/>
              <a:t/>
            </a:r>
            <a:br>
              <a:rPr lang="lt-LT" dirty="0"/>
            </a:br>
            <a:r>
              <a:rPr lang="lt-LT" dirty="0"/>
              <a:t>2) medžiagos savybės atspindėti </a:t>
            </a:r>
            <a:r>
              <a:rPr lang="lt-LT" dirty="0" smtClean="0"/>
              <a:t>šviesą;</a:t>
            </a:r>
            <a:r>
              <a:rPr lang="lt-LT" dirty="0"/>
              <a:t/>
            </a:r>
            <a:br>
              <a:rPr lang="lt-LT" dirty="0"/>
            </a:br>
            <a:r>
              <a:rPr lang="lt-LT" dirty="0"/>
              <a:t>3) apšvietimo </a:t>
            </a:r>
            <a:r>
              <a:rPr lang="lt-LT" dirty="0" smtClean="0"/>
              <a:t>kokybės </a:t>
            </a:r>
            <a:r>
              <a:rPr lang="lt-LT" dirty="0"/>
              <a:t>ir </a:t>
            </a:r>
            <a:r>
              <a:rPr lang="lt-LT" dirty="0" smtClean="0"/>
              <a:t>intensyvumo;</a:t>
            </a:r>
            <a:r>
              <a:rPr lang="lt-LT" dirty="0"/>
              <a:t/>
            </a:r>
            <a:br>
              <a:rPr lang="lt-LT" dirty="0"/>
            </a:br>
            <a:r>
              <a:rPr lang="lt-LT" dirty="0"/>
              <a:t>4) aplinkos spalvinės </a:t>
            </a:r>
            <a:r>
              <a:rPr lang="lt-LT" dirty="0" smtClean="0"/>
              <a:t>gamos.</a:t>
            </a:r>
            <a:endParaRPr lang="lt-LT" dirty="0"/>
          </a:p>
          <a:p>
            <a:endParaRPr lang="lt-LT" dirty="0"/>
          </a:p>
        </p:txBody>
      </p:sp>
    </p:spTree>
    <p:extLst>
      <p:ext uri="{BB962C8B-B14F-4D97-AF65-F5344CB8AC3E}">
        <p14:creationId xmlns:p14="http://schemas.microsoft.com/office/powerpoint/2010/main" val="21062179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2382473" y="402672"/>
            <a:ext cx="8971327" cy="822121"/>
          </a:xfrm>
        </p:spPr>
        <p:txBody>
          <a:bodyPr>
            <a:noAutofit/>
          </a:bodyPr>
          <a:lstStyle/>
          <a:p>
            <a:pPr algn="ctr"/>
            <a:r>
              <a:rPr lang="lt-LT" sz="2800" b="1" dirty="0">
                <a:solidFill>
                  <a:schemeClr val="tx1"/>
                </a:solidFill>
              </a:rPr>
              <a:t>Spalvos ir atspalviai interjere</a:t>
            </a:r>
            <a:r>
              <a:rPr lang="lt-LT" sz="2800" dirty="0">
                <a:solidFill>
                  <a:schemeClr val="tx1"/>
                </a:solidFill>
              </a:rPr>
              <a:t/>
            </a:r>
            <a:br>
              <a:rPr lang="lt-LT" sz="2800" dirty="0">
                <a:solidFill>
                  <a:schemeClr val="tx1"/>
                </a:solidFill>
              </a:rPr>
            </a:br>
            <a:endParaRPr lang="lt-LT" sz="2800" dirty="0">
              <a:solidFill>
                <a:schemeClr val="tx1"/>
              </a:solidFill>
            </a:endParaRPr>
          </a:p>
        </p:txBody>
      </p:sp>
      <p:sp>
        <p:nvSpPr>
          <p:cNvPr id="3" name="Turinio vietos rezervavimo ženklas 2"/>
          <p:cNvSpPr>
            <a:spLocks noGrp="1"/>
          </p:cNvSpPr>
          <p:nvPr>
            <p:ph idx="1"/>
          </p:nvPr>
        </p:nvSpPr>
        <p:spPr>
          <a:xfrm>
            <a:off x="1627464" y="1317072"/>
            <a:ext cx="9726336" cy="4859891"/>
          </a:xfrm>
        </p:spPr>
        <p:txBody>
          <a:bodyPr>
            <a:normAutofit/>
          </a:bodyPr>
          <a:lstStyle/>
          <a:p>
            <a:pPr algn="just"/>
            <a:r>
              <a:rPr lang="lt-LT" sz="2400" dirty="0"/>
              <a:t>Kiekviena pirminė, antrinė ir trečioji spalva yra grynos - į jas nėra įmaišyta nei juodos, nei baltos, nei pilkos spalvos.</a:t>
            </a:r>
          </a:p>
          <a:p>
            <a:pPr algn="just"/>
            <a:r>
              <a:rPr lang="lt-LT" sz="2400" dirty="0"/>
              <a:t>Spalvą apibūdina jos intensyvumas (šviesumas ar tamsumas), arba juodos ar baltos spalvos kiekis atspalvyje</a:t>
            </a:r>
            <a:r>
              <a:rPr lang="lt-LT" sz="2400" dirty="0" smtClean="0"/>
              <a:t>.</a:t>
            </a:r>
          </a:p>
          <a:p>
            <a:pPr algn="just"/>
            <a:r>
              <a:rPr lang="lt-LT" sz="2400" dirty="0" smtClean="0"/>
              <a:t>Į </a:t>
            </a:r>
            <a:r>
              <a:rPr lang="lt-LT" sz="2400" dirty="0"/>
              <a:t>bet kurią iš dvylikos pagrindinių spalvų įmaišius baltos, gaunami šviesesni atspalviai (pvz., raudona + balta = rausva). Pridedant juodos ar pilkos spalvos, gaunami tamsesni atspalviai (pvz., raudona + juoda = </a:t>
            </a:r>
            <a:r>
              <a:rPr lang="lt-LT" sz="2400" dirty="0" err="1"/>
              <a:t>bordo</a:t>
            </a:r>
            <a:r>
              <a:rPr lang="lt-LT" sz="2400" dirty="0" smtClean="0"/>
              <a:t>).</a:t>
            </a:r>
          </a:p>
          <a:p>
            <a:pPr algn="just"/>
            <a:endParaRPr lang="lt-LT" sz="2400" dirty="0" smtClean="0"/>
          </a:p>
          <a:p>
            <a:pPr algn="just"/>
            <a:endParaRPr lang="lt-LT" sz="2400" dirty="0"/>
          </a:p>
        </p:txBody>
      </p:sp>
      <p:pic>
        <p:nvPicPr>
          <p:cNvPr id="4" name="Picture 2" descr="Atspalviai"/>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05202" y="3976383"/>
            <a:ext cx="6851194" cy="23740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402119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2567030" y="67112"/>
            <a:ext cx="8786769" cy="763398"/>
          </a:xfrm>
        </p:spPr>
        <p:txBody>
          <a:bodyPr>
            <a:normAutofit/>
          </a:bodyPr>
          <a:lstStyle/>
          <a:p>
            <a:pPr algn="ctr"/>
            <a:r>
              <a:rPr lang="lt-LT" sz="2800" b="1" dirty="0">
                <a:solidFill>
                  <a:schemeClr val="tx1"/>
                </a:solidFill>
              </a:rPr>
              <a:t>Spalva ir fonas interjere</a:t>
            </a:r>
            <a:endParaRPr lang="lt-LT" sz="2800" dirty="0">
              <a:solidFill>
                <a:schemeClr val="tx1"/>
              </a:solidFill>
            </a:endParaRPr>
          </a:p>
        </p:txBody>
      </p:sp>
      <p:sp>
        <p:nvSpPr>
          <p:cNvPr id="4" name="Turinio vietos rezervavimo ženklas 3"/>
          <p:cNvSpPr>
            <a:spLocks noGrp="1"/>
          </p:cNvSpPr>
          <p:nvPr>
            <p:ph idx="1"/>
          </p:nvPr>
        </p:nvSpPr>
        <p:spPr>
          <a:xfrm>
            <a:off x="1652631" y="1107347"/>
            <a:ext cx="9957732" cy="5645791"/>
          </a:xfrm>
        </p:spPr>
        <p:txBody>
          <a:bodyPr>
            <a:normAutofit/>
          </a:bodyPr>
          <a:lstStyle/>
          <a:p>
            <a:r>
              <a:rPr lang="lt-LT" sz="2400" dirty="0"/>
              <a:t>Kiekviena spalva skirtingame fone atrodys vis kitaip</a:t>
            </a:r>
            <a:r>
              <a:rPr lang="lt-LT" sz="2400" dirty="0" smtClean="0"/>
              <a:t>.</a:t>
            </a:r>
          </a:p>
          <a:p>
            <a:r>
              <a:rPr lang="pt-BR" sz="2400" dirty="0"/>
              <a:t>Baltame fone kvadratas </a:t>
            </a:r>
            <a:r>
              <a:rPr lang="lt-LT" sz="2400" dirty="0" smtClean="0"/>
              <a:t>                 Juodame fone kvadratas atrodo           </a:t>
            </a:r>
          </a:p>
          <a:p>
            <a:pPr marL="0" indent="0">
              <a:buNone/>
            </a:pPr>
            <a:r>
              <a:rPr lang="lt-LT" sz="2400" dirty="0" smtClean="0"/>
              <a:t>   </a:t>
            </a:r>
            <a:r>
              <a:rPr lang="pt-BR" sz="2400" dirty="0" smtClean="0"/>
              <a:t>atrodo didesnis</a:t>
            </a:r>
            <a:r>
              <a:rPr lang="lt-LT" sz="2400" dirty="0" smtClean="0"/>
              <a:t>                                 mažesnis, šviesesnis, ir išraiški</a:t>
            </a:r>
            <a:r>
              <a:rPr lang="lt-LT" dirty="0" smtClean="0"/>
              <a:t>ngesnis</a:t>
            </a:r>
          </a:p>
          <a:p>
            <a:endParaRPr lang="lt-LT" dirty="0"/>
          </a:p>
          <a:p>
            <a:endParaRPr lang="lt-LT" dirty="0" smtClean="0"/>
          </a:p>
          <a:p>
            <a:r>
              <a:rPr lang="lt-LT" sz="2400" dirty="0"/>
              <a:t>Chromatinių spalvų kombinacijoje vienodai pabrėžiamos abi </a:t>
            </a:r>
            <a:r>
              <a:rPr lang="lt-LT" sz="2400" dirty="0" smtClean="0"/>
              <a:t>spalvos</a:t>
            </a:r>
          </a:p>
          <a:p>
            <a:endParaRPr lang="lt-LT" sz="2400" dirty="0" smtClean="0"/>
          </a:p>
          <a:p>
            <a:endParaRPr lang="lt-LT" dirty="0"/>
          </a:p>
          <a:p>
            <a:r>
              <a:rPr lang="lt-LT" sz="2400" i="1" dirty="0" smtClean="0"/>
              <a:t>Terminai:</a:t>
            </a:r>
          </a:p>
          <a:p>
            <a:r>
              <a:rPr lang="lt-LT" sz="2400" dirty="0" smtClean="0"/>
              <a:t>Achromatinės spalvos: pilka, balta, juoda;</a:t>
            </a:r>
          </a:p>
          <a:p>
            <a:r>
              <a:rPr lang="lt-LT" sz="2400" dirty="0" smtClean="0"/>
              <a:t>Chromatinės spalvos: raudona, purpurinė, rausva ir t.t. (visos spalvos galinčios turėti atspalvių).</a:t>
            </a:r>
          </a:p>
          <a:p>
            <a:endParaRPr lang="lt-LT" dirty="0" smtClean="0"/>
          </a:p>
          <a:p>
            <a:pPr algn="r"/>
            <a:endParaRPr lang="lt-LT" u="sng" dirty="0" smtClean="0"/>
          </a:p>
          <a:p>
            <a:endParaRPr lang="lt-LT" dirty="0"/>
          </a:p>
          <a:p>
            <a:endParaRPr lang="lt-LT" dirty="0" smtClean="0"/>
          </a:p>
          <a:p>
            <a:endParaRPr lang="lt-LT" dirty="0"/>
          </a:p>
          <a:p>
            <a:endParaRPr lang="lt-LT" dirty="0" smtClean="0"/>
          </a:p>
          <a:p>
            <a:endParaRPr lang="lt-LT" dirty="0"/>
          </a:p>
          <a:p>
            <a:endParaRPr lang="lt-LT" dirty="0" smtClean="0"/>
          </a:p>
          <a:p>
            <a:endParaRPr lang="lt-LT" dirty="0"/>
          </a:p>
          <a:p>
            <a:endParaRPr lang="lt-LT" dirty="0"/>
          </a:p>
        </p:txBody>
      </p:sp>
      <p:pic>
        <p:nvPicPr>
          <p:cNvPr id="6" name="Picture 2" descr="Baltame fon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32140" y="2474754"/>
            <a:ext cx="1233182" cy="1057011"/>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Juodame fo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20918" y="2474753"/>
            <a:ext cx="1233181" cy="1057012"/>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6" descr="Chromatiniu"/>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32141" y="3951216"/>
            <a:ext cx="1233182" cy="9479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093070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Debesies vadovo dizaino šablonas">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ambria-Calibri">
      <a:majorFont>
        <a:latin typeface="Cambria" panose="02040503050406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9TopShadow">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3975" dist="41275" dir="14700000" algn="t" rotWithShape="0">
              <a:srgbClr val="000000">
                <a:alpha val="60000"/>
              </a:srgbClr>
            </a:outerShdw>
          </a:effectLst>
          <a:scene3d>
            <a:camera prst="orthographicFront">
              <a:rot lat="0" lon="0" rev="0"/>
            </a:camera>
            <a:lightRig rig="contrasting" dir="t">
              <a:rot lat="0" lon="0" rev="3600000"/>
            </a:lightRig>
          </a:scene3d>
          <a:sp3d prstMaterial="plastic">
            <a:bevelT w="127000" h="38200" prst="relaxedInse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dirty="0"/>
        </a:defPPr>
      </a:lstStyle>
      <a:style>
        <a:lnRef idx="1">
          <a:schemeClr val="accent2"/>
        </a:lnRef>
        <a:fillRef idx="2">
          <a:schemeClr val="accent2"/>
        </a:fillRef>
        <a:effectRef idx="1">
          <a:schemeClr val="accent2"/>
        </a:effectRef>
        <a:fontRef idx="minor">
          <a:schemeClr val="dk1"/>
        </a:fontRef>
      </a:style>
    </a:spDef>
    <a:lnDef>
      <a:spPr/>
      <a:bodyPr/>
      <a:lstStyle/>
      <a:style>
        <a:lnRef idx="1">
          <a:schemeClr val="accent2"/>
        </a:lnRef>
        <a:fillRef idx="0">
          <a:schemeClr val="accent2"/>
        </a:fillRef>
        <a:effectRef idx="0">
          <a:schemeClr val="accent2"/>
        </a:effectRef>
        <a:fontRef idx="minor">
          <a:schemeClr val="tx1"/>
        </a:fontRef>
      </a:style>
    </a:lnDef>
    <a:txDef>
      <a:spPr>
        <a:noFill/>
        <a:ln>
          <a:solidFill>
            <a:schemeClr val="bg2"/>
          </a:solidFill>
        </a:ln>
      </a:spPr>
      <a:bodyPr wrap="square" rtlCol="0" anchor="ctr" anchorCtr="1">
        <a:spAutoFit/>
      </a:bodyPr>
      <a:lstStyle>
        <a:defPPr>
          <a:defRPr dirty="0"/>
        </a:defPPr>
      </a:lstStyle>
    </a:txDef>
  </a:objectDefaults>
  <a:extraClrSchemeLst/>
  <a:extLst>
    <a:ext uri="{05A4C25C-085E-4340-85A3-A5531E510DB2}">
      <thm15:themeFamily xmlns:thm15="http://schemas.microsoft.com/office/thememl/2012/main" name="Office_13665960_TF03460508" id="{8B2E2D9F-F5AC-4885-98B2-279A6A0CF86F}" vid="{A000975B-A2DE-43AA-9E4F-748130237947}"/>
    </a:ext>
  </a:extLst>
</a:theme>
</file>

<file path=ppt/theme/theme2.xml><?xml version="1.0" encoding="utf-8"?>
<a:theme xmlns:a="http://schemas.openxmlformats.org/drawingml/2006/main" name="„Office“ 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ambria-Calibri">
      <a:majorFont>
        <a:latin typeface="Cambria" panose="02040503050406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9TopShadow">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3975" dist="41275" dir="14700000" algn="t" rotWithShape="0">
              <a:srgbClr val="000000">
                <a:alpha val="60000"/>
              </a:srgbClr>
            </a:outerShdw>
          </a:effectLst>
          <a:scene3d>
            <a:camera prst="orthographicFront">
              <a:rot lat="0" lon="0" rev="0"/>
            </a:camera>
            <a:lightRig rig="contrasting" dir="t">
              <a:rot lat="0" lon="0" rev="3600000"/>
            </a:lightRig>
          </a:scene3d>
          <a:sp3d prstMaterial="plastic">
            <a:bevelT w="127000" h="38200" prst="relaxedInse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ambria-Calibri">
      <a:majorFont>
        <a:latin typeface="Cambria" panose="02040503050406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9TopShadow">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3975" dist="41275" dir="14700000" algn="t" rotWithShape="0">
              <a:srgbClr val="000000">
                <a:alpha val="60000"/>
              </a:srgbClr>
            </a:outerShdw>
          </a:effectLst>
          <a:scene3d>
            <a:camera prst="orthographicFront">
              <a:rot lat="0" lon="0" rev="0"/>
            </a:camera>
            <a:lightRig rig="contrasting" dir="t">
              <a:rot lat="0" lon="0" rev="3600000"/>
            </a:lightRig>
          </a:scene3d>
          <a:sp3d prstMaterial="plastic">
            <a:bevelT w="127000" h="38200" prst="relaxedInse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AA3F7D94069FF64A86F7DFF56D60E3BE" ma:contentTypeVersion="6" ma:contentTypeDescription="Create a new document." ma:contentTypeScope="" ma:versionID="c32302c77d4085ecf495bdddb7f5e889">
  <xsd:schema xmlns:xsd="http://www.w3.org/2001/XMLSchema" xmlns:xs="http://www.w3.org/2001/XMLSchema" xmlns:p="http://schemas.microsoft.com/office/2006/metadata/properties" xmlns:ns2="a4f35948-e619-41b3-aa29-22878b09cfd2" xmlns:ns3="40262f94-9f35-4ac3-9a90-690165a166b7" targetNamespace="http://schemas.microsoft.com/office/2006/metadata/properties" ma:root="true" ma:fieldsID="4ab5ae46be95f9d0be6107e8200be7a2" ns2:_="" ns3:_="">
    <xsd:import namespace="a4f35948-e619-41b3-aa29-22878b09cfd2"/>
    <xsd:import namespace="40262f94-9f35-4ac3-9a90-690165a166b7"/>
    <xsd:element name="properties">
      <xsd:complexType>
        <xsd:sequence>
          <xsd:element name="documentManagement">
            <xsd:complexType>
              <xsd:all>
                <xsd:element ref="ns2:SharedWithUsers" minOccurs="0"/>
                <xsd:element ref="ns2:SharedWithDetails" minOccurs="0"/>
                <xsd:element ref="ns3:VSO_x0020_item_x0020_id" minOccurs="0"/>
                <xsd:element ref="ns3:Item_x0020_Details" minOccurs="0"/>
                <xsd:element ref="ns3:Template_x0020_details" minOccurs="0"/>
                <xsd:element ref="ns3:Assetid_x0020_"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f35948-e619-41b3-aa29-22878b09cfd2"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0262f94-9f35-4ac3-9a90-690165a166b7" elementFormDefault="qualified">
    <xsd:import namespace="http://schemas.microsoft.com/office/2006/documentManagement/types"/>
    <xsd:import namespace="http://schemas.microsoft.com/office/infopath/2007/PartnerControls"/>
    <xsd:element name="VSO_x0020_item_x0020_id" ma:index="10" nillable="true" ma:displayName="VSO item id" ma:description="Please add the bug number to refer to VSO items." ma:internalName="VSO_x0020_item_x0020_id">
      <xsd:simpleType>
        <xsd:restriction base="dms:Text">
          <xsd:maxLength value="255"/>
        </xsd:restriction>
      </xsd:simpleType>
    </xsd:element>
    <xsd:element name="Item_x0020_Details" ma:index="11" nillable="true" ma:displayName="Item Details" ma:internalName="Item_x0020_Details">
      <xsd:simpleType>
        <xsd:restriction base="dms:Note">
          <xsd:maxLength value="255"/>
        </xsd:restriction>
      </xsd:simpleType>
    </xsd:element>
    <xsd:element name="Template_x0020_details" ma:index="12" nillable="true" ma:displayName="Template details" ma:internalName="Template_x0020_details">
      <xsd:simpleType>
        <xsd:restriction base="dms:Text"/>
      </xsd:simpleType>
    </xsd:element>
    <xsd:element name="Assetid_x0020_" ma:index="13" nillable="true" ma:displayName="Assetid " ma:internalName="Assetid_x0020_">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VSO_x0020_item_x0020_id xmlns="40262f94-9f35-4ac3-9a90-690165a166b7" xsi:nil="true"/>
    <Assetid_x0020_ xmlns="40262f94-9f35-4ac3-9a90-690165a166b7" xsi:nil="true"/>
    <Item_x0020_Details xmlns="40262f94-9f35-4ac3-9a90-690165a166b7" xsi:nil="true"/>
    <Template_x0020_details xmlns="40262f94-9f35-4ac3-9a90-690165a166b7" xsi:nil="true"/>
  </documentManagement>
</p:properties>
</file>

<file path=customXml/itemProps1.xml><?xml version="1.0" encoding="utf-8"?>
<ds:datastoreItem xmlns:ds="http://schemas.openxmlformats.org/officeDocument/2006/customXml" ds:itemID="{B024FD56-CE1B-42FC-9E83-BFBF160724C6}">
  <ds:schemaRefs>
    <ds:schemaRef ds:uri="http://schemas.microsoft.com/sharepoint/v3/contenttype/forms"/>
  </ds:schemaRefs>
</ds:datastoreItem>
</file>

<file path=customXml/itemProps2.xml><?xml version="1.0" encoding="utf-8"?>
<ds:datastoreItem xmlns:ds="http://schemas.openxmlformats.org/officeDocument/2006/customXml" ds:itemID="{6253D857-4181-4777-8893-6E45A690F9F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4f35948-e619-41b3-aa29-22878b09cfd2"/>
    <ds:schemaRef ds:uri="40262f94-9f35-4ac3-9a90-690165a166b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EDD01B8-816B-49B7-8C81-03AB51D87C54}">
  <ds:schemaRefs>
    <ds:schemaRef ds:uri="http://schemas.microsoft.com/office/infopath/2007/PartnerControls"/>
    <ds:schemaRef ds:uri="http://purl.org/dc/elements/1.1/"/>
    <ds:schemaRef ds:uri="http://schemas.microsoft.com/office/2006/metadata/properties"/>
    <ds:schemaRef ds:uri="http://schemas.microsoft.com/office/2006/documentManagement/types"/>
    <ds:schemaRef ds:uri="http://purl.org/dc/terms/"/>
    <ds:schemaRef ds:uri="http://schemas.openxmlformats.org/package/2006/metadata/core-properties"/>
    <ds:schemaRef ds:uri="http://purl.org/dc/dcmitype/"/>
    <ds:schemaRef ds:uri="40262f94-9f35-4ac3-9a90-690165a166b7"/>
    <ds:schemaRef ds:uri="a4f35948-e619-41b3-aa29-22878b09cfd2"/>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Debesies vadovo dizaino skaidrės</Template>
  <TotalTime>342</TotalTime>
  <Words>1943</Words>
  <Application>Microsoft Office PowerPoint</Application>
  <PresentationFormat>Plačiaekranė</PresentationFormat>
  <Paragraphs>204</Paragraphs>
  <Slides>28</Slides>
  <Notes>1</Notes>
  <HiddenSlides>0</HiddenSlides>
  <MMClips>0</MMClips>
  <ScaleCrop>false</ScaleCrop>
  <HeadingPairs>
    <vt:vector size="6" baseType="variant">
      <vt:variant>
        <vt:lpstr>Naudojami šriftai</vt:lpstr>
      </vt:variant>
      <vt:variant>
        <vt:i4>3</vt:i4>
      </vt:variant>
      <vt:variant>
        <vt:lpstr>Tema</vt:lpstr>
      </vt:variant>
      <vt:variant>
        <vt:i4>1</vt:i4>
      </vt:variant>
      <vt:variant>
        <vt:lpstr>Skaidrių pavadinimai</vt:lpstr>
      </vt:variant>
      <vt:variant>
        <vt:i4>28</vt:i4>
      </vt:variant>
    </vt:vector>
  </HeadingPairs>
  <TitlesOfParts>
    <vt:vector size="32" baseType="lpstr">
      <vt:lpstr>Arial</vt:lpstr>
      <vt:lpstr>Calibri</vt:lpstr>
      <vt:lpstr>Cambria</vt:lpstr>
      <vt:lpstr>Debesies vadovo dizaino šablonas</vt:lpstr>
      <vt:lpstr>Spalvų derinimo interjere pagrindai</vt:lpstr>
      <vt:lpstr>Viena kitą papildančios ir kontrastuojančios spalvos </vt:lpstr>
      <vt:lpstr>Viena kitą papildančios ir kontrastuojančios spalvos </vt:lpstr>
      <vt:lpstr>Viena kitą papildančios ir kontrastuojančios spalvos</vt:lpstr>
      <vt:lpstr>Viena kitą papildančios ir kontrastuojančios spalvos</vt:lpstr>
      <vt:lpstr>Spalvų interjere  išgavimo technika </vt:lpstr>
      <vt:lpstr>Spalvų išskaidymas interjere </vt:lpstr>
      <vt:lpstr>Spalvos ir atspalviai interjere </vt:lpstr>
      <vt:lpstr>Spalva ir fonas interjere</vt:lpstr>
      <vt:lpstr>Spalva ir fonas interjere</vt:lpstr>
      <vt:lpstr>Analogiškos spalvos interjere </vt:lpstr>
      <vt:lpstr>Atspalvių intensyvumas interjere </vt:lpstr>
      <vt:lpstr>Atspalvių intensyvumas interjere  </vt:lpstr>
      <vt:lpstr>Atspalvių intensyvumas interjere</vt:lpstr>
      <vt:lpstr>Atspalvių intensyvumas interjere</vt:lpstr>
      <vt:lpstr>Tradicinės spalvos interjere </vt:lpstr>
      <vt:lpstr>Spalvų teorija: šiltos ir šaltos spalvos </vt:lpstr>
      <vt:lpstr>Harmoningi spalvų deriniai interjere </vt:lpstr>
      <vt:lpstr>Neutralūs spalvų deriniai interjere </vt:lpstr>
      <vt:lpstr>Spalvų interjere  poveikis emocijoms</vt:lpstr>
      <vt:lpstr>Spalvų interjere  poveikis emocijoms</vt:lpstr>
      <vt:lpstr>Spalvų interjere  poveikis emocijoms</vt:lpstr>
      <vt:lpstr>Spalvų interjere  poveikis emocijoms</vt:lpstr>
      <vt:lpstr>Spalvų interjere  poveikis emocijoms</vt:lpstr>
      <vt:lpstr>Baltos ir juodos spalvos dekoras interjere </vt:lpstr>
      <vt:lpstr>Baltos ir juodos spalvos dekoras interjere </vt:lpstr>
      <vt:lpstr>Baltos ir juodos spalvos dekoras interjere </vt:lpstr>
      <vt:lpstr>Baltos ir juodos spalvos dekoras interjere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Spalvų derinimo interjere pagrinadai</dc:title>
  <dc:creator>Roma</dc:creator>
  <cp:lastModifiedBy>Roma</cp:lastModifiedBy>
  <cp:revision>61</cp:revision>
  <dcterms:created xsi:type="dcterms:W3CDTF">2024-12-23T07:41:47Z</dcterms:created>
  <dcterms:modified xsi:type="dcterms:W3CDTF">2024-12-30T13:54:59Z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74062900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