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6n4XBU5kiX41nUykooxfouktIq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2" name="Google Shape;15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26cf113b06_0_1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326cf113b06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Pavadinimo skaidrė" type="title">
  <p:cSld name="TITLE">
    <p:spTree>
      <p:nvGrpSpPr>
        <p:cNvPr id="1" name="Shape 11"/>
        <p:cNvGrpSpPr/>
        <p:nvPr/>
      </p:nvGrpSpPr>
      <p:grpSpPr>
        <a:xfrm>
          <a:off x="0" y="0"/>
          <a:ext cx="0" cy="0"/>
          <a:chOff x="0" y="0"/>
          <a:chExt cx="0" cy="0"/>
        </a:xfrm>
      </p:grpSpPr>
      <p:sp>
        <p:nvSpPr>
          <p:cNvPr id="12" name="Google Shape;12;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avadinimas ir vertikalus tekstas" type="vertTx">
  <p:cSld name="VERTICAL_TEXT">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kalus pavadinimas ir tekstas" type="vertTitleAndTx">
  <p:cSld name="VERTICAL_TITLE_AND_VERTICAL_TEXT">
    <p:spTree>
      <p:nvGrpSpPr>
        <p:cNvPr id="1" name="Shape 74"/>
        <p:cNvGrpSpPr/>
        <p:nvPr/>
      </p:nvGrpSpPr>
      <p:grpSpPr>
        <a:xfrm>
          <a:off x="0" y="0"/>
          <a:ext cx="0" cy="0"/>
          <a:chOff x="0" y="0"/>
          <a:chExt cx="0" cy="0"/>
        </a:xfrm>
      </p:grpSpPr>
      <p:sp>
        <p:nvSpPr>
          <p:cNvPr id="75" name="Google Shape;75;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avadinimas ir turinys" type="obj">
  <p:cSld name="OBJECT">
    <p:spTree>
      <p:nvGrpSpPr>
        <p:cNvPr id="1" name="Shape 17"/>
        <p:cNvGrpSpPr/>
        <p:nvPr/>
      </p:nvGrpSpPr>
      <p:grpSpPr>
        <a:xfrm>
          <a:off x="0" y="0"/>
          <a:ext cx="0" cy="0"/>
          <a:chOff x="0" y="0"/>
          <a:chExt cx="0" cy="0"/>
        </a:xfrm>
      </p:grpSpPr>
      <p:sp>
        <p:nvSpPr>
          <p:cNvPr id="18" name="Google Shape;1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kcijos antraštė" type="secHead">
  <p:cSld name="SECTION_HEADER">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 turiniai" type="twoObj">
  <p:cSld name="TWO_OBJECTS">
    <p:spTree>
      <p:nvGrpSpPr>
        <p:cNvPr id="1" name="Shape 29"/>
        <p:cNvGrpSpPr/>
        <p:nvPr/>
      </p:nvGrpSpPr>
      <p:grpSpPr>
        <a:xfrm>
          <a:off x="0" y="0"/>
          <a:ext cx="0" cy="0"/>
          <a:chOff x="0" y="0"/>
          <a:chExt cx="0" cy="0"/>
        </a:xfrm>
      </p:grpSpPr>
      <p:sp>
        <p:nvSpPr>
          <p:cNvPr id="30" name="Google Shape;3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yginimas" type="twoTxTwoObj">
  <p:cSld name="TWO_OBJECTS_WITH_TEXT">
    <p:spTree>
      <p:nvGrpSpPr>
        <p:cNvPr id="1" name="Shape 36"/>
        <p:cNvGrpSpPr/>
        <p:nvPr/>
      </p:nvGrpSpPr>
      <p:grpSpPr>
        <a:xfrm>
          <a:off x="0" y="0"/>
          <a:ext cx="0" cy="0"/>
          <a:chOff x="0" y="0"/>
          <a:chExt cx="0" cy="0"/>
        </a:xfrm>
      </p:grpSpPr>
      <p:sp>
        <p:nvSpPr>
          <p:cNvPr id="37" name="Google Shape;37;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k pavadinimas" type="titleOnly">
  <p:cSld name="TITLE_ONLY">
    <p:spTree>
      <p:nvGrpSpPr>
        <p:cNvPr id="1" name="Shape 45"/>
        <p:cNvGrpSpPr/>
        <p:nvPr/>
      </p:nvGrpSpPr>
      <p:grpSpPr>
        <a:xfrm>
          <a:off x="0" y="0"/>
          <a:ext cx="0" cy="0"/>
          <a:chOff x="0" y="0"/>
          <a:chExt cx="0" cy="0"/>
        </a:xfrm>
      </p:grpSpPr>
      <p:sp>
        <p:nvSpPr>
          <p:cNvPr id="46" name="Google Shape;4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uščia" type="blank">
  <p:cSld name="BLANK">
    <p:spTree>
      <p:nvGrpSpPr>
        <p:cNvPr id="1" name="Shape 50"/>
        <p:cNvGrpSpPr/>
        <p:nvPr/>
      </p:nvGrpSpPr>
      <p:grpSpPr>
        <a:xfrm>
          <a:off x="0" y="0"/>
          <a:ext cx="0" cy="0"/>
          <a:chOff x="0" y="0"/>
          <a:chExt cx="0" cy="0"/>
        </a:xfrm>
      </p:grpSpPr>
      <p:sp>
        <p:nvSpPr>
          <p:cNvPr id="51" name="Google Shape;5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urinys ir antraštė" type="objTx">
  <p:cSld name="OBJECT_WITH_CAPTION_TEXT">
    <p:spTree>
      <p:nvGrpSpPr>
        <p:cNvPr id="1" name="Shape 54"/>
        <p:cNvGrpSpPr/>
        <p:nvPr/>
      </p:nvGrpSpPr>
      <p:grpSpPr>
        <a:xfrm>
          <a:off x="0" y="0"/>
          <a:ext cx="0" cy="0"/>
          <a:chOff x="0" y="0"/>
          <a:chExt cx="0" cy="0"/>
        </a:xfrm>
      </p:grpSpPr>
      <p:sp>
        <p:nvSpPr>
          <p:cNvPr id="55" name="Google Shape;55;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aveikslėlis ir antraštė" type="picTx">
  <p:cSld name="PICTURE_WITH_CAPTION_TEXT">
    <p:spTree>
      <p:nvGrpSpPr>
        <p:cNvPr id="1" name="Shape 61"/>
        <p:cNvGrpSpPr/>
        <p:nvPr/>
      </p:nvGrpSpPr>
      <p:grpSpPr>
        <a:xfrm>
          <a:off x="0" y="0"/>
          <a:ext cx="0" cy="0"/>
          <a:chOff x="0" y="0"/>
          <a:chExt cx="0" cy="0"/>
        </a:xfrm>
      </p:grpSpPr>
      <p:sp>
        <p:nvSpPr>
          <p:cNvPr id="62" name="Google Shape;62;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5"/>
          <p:cNvSpPr>
            <a:spLocks noGrp="1"/>
          </p:cNvSpPr>
          <p:nvPr>
            <p:ph type="pic" idx="2"/>
          </p:nvPr>
        </p:nvSpPr>
        <p:spPr>
          <a:xfrm>
            <a:off x="5183188" y="987425"/>
            <a:ext cx="6172200" cy="4873625"/>
          </a:xfrm>
          <a:prstGeom prst="rect">
            <a:avLst/>
          </a:prstGeom>
          <a:noFill/>
          <a:ln>
            <a:noFill/>
          </a:ln>
        </p:spPr>
      </p:sp>
      <p:sp>
        <p:nvSpPr>
          <p:cNvPr id="64" name="Google Shape;64;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lt-LT" dirty="0"/>
              <a:t>Kompetencija:</a:t>
            </a:r>
            <a:br>
              <a:rPr lang="lt-LT" dirty="0"/>
            </a:br>
            <a:endParaRPr dirty="0"/>
          </a:p>
        </p:txBody>
      </p:sp>
      <p:sp>
        <p:nvSpPr>
          <p:cNvPr id="85" name="Google Shape;85;p1"/>
          <p:cNvSpPr txBox="1">
            <a:spLocks noGrp="1"/>
          </p:cNvSpPr>
          <p:nvPr>
            <p:ph type="subTitle" idx="1"/>
          </p:nvPr>
        </p:nvSpPr>
        <p:spPr>
          <a:xfrm>
            <a:off x="1524000" y="2876365"/>
            <a:ext cx="9144000" cy="2381435"/>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lt-LT" sz="6000" dirty="0"/>
              <a:t>Vitrinų apipavidalinimas</a:t>
            </a:r>
            <a:endParaRPr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0"/>
          <p:cNvSpPr txBox="1">
            <a:spLocks noGrp="1"/>
          </p:cNvSpPr>
          <p:nvPr>
            <p:ph type="body" idx="1"/>
          </p:nvPr>
        </p:nvSpPr>
        <p:spPr>
          <a:xfrm>
            <a:off x="838200" y="695325"/>
            <a:ext cx="10515600" cy="54816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Teminės, proginės vitrinos dekoravimo spalvinio projekto rengimas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Teminės, proginės vitrinos dekoravimo spalvinio projekto rengimas</a:t>
            </a:r>
            <a:br>
              <a:rPr lang="lt-LT" sz="1100" b="1">
                <a:latin typeface="Arial"/>
                <a:ea typeface="Arial"/>
                <a:cs typeface="Arial"/>
                <a:sym typeface="Arial"/>
              </a:rPr>
            </a:br>
            <a:r>
              <a:rPr lang="lt-LT" sz="1100">
                <a:latin typeface="Arial"/>
                <a:ea typeface="Arial"/>
                <a:cs typeface="Arial"/>
                <a:sym typeface="Arial"/>
              </a:rPr>
              <a:t>Teminės ar proginės vitrinos spalvinis projektas prasideda nuo temos ir nuotaikos nustatymo. Kuriant projektą, svarbu iš anksto nuspręsti, kokią emociją ar žinutę spalvos turėtų perteikti – pavyzdžiui, šventinei vitrinai dažnai pasirenkamos šiltos, ryškios spalvos (raudona, auksinė), o sezoninėms – gamtos ar pasteliniai atspalviai. Svarbu išlaikyti spalvų dermę su vitrinų tema ir prekės ženklo estetika.</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Vitrinos dekoravimo spalvinio projekto rengimas, įvertinant aplinkos, fono, prekių spalvas, apšvietimą</a:t>
            </a:r>
            <a:br>
              <a:rPr lang="lt-LT" sz="1100" b="1">
                <a:latin typeface="Arial"/>
                <a:ea typeface="Arial"/>
                <a:cs typeface="Arial"/>
                <a:sym typeface="Arial"/>
              </a:rPr>
            </a:br>
            <a:r>
              <a:rPr lang="lt-LT" sz="1100">
                <a:latin typeface="Arial"/>
                <a:ea typeface="Arial"/>
                <a:cs typeface="Arial"/>
                <a:sym typeface="Arial"/>
              </a:rPr>
              <a:t>Kuriant spalvinį projektą, reikia atsižvelgti į kelis svarbius elementus:</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Aplinka:</a:t>
            </a:r>
            <a:r>
              <a:rPr lang="lt-LT" sz="1100">
                <a:latin typeface="Arial"/>
                <a:ea typeface="Arial"/>
                <a:cs typeface="Arial"/>
                <a:sym typeface="Arial"/>
              </a:rPr>
              <a:t> vitrinos spalvos turi harmoningai derėti su aplinkinėmis erdvėmis ir neprarasti matomumo šalia konkurentų vitrinų.</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Fonas:</a:t>
            </a:r>
            <a:r>
              <a:rPr lang="lt-LT" sz="1100">
                <a:latin typeface="Arial"/>
                <a:ea typeface="Arial"/>
                <a:cs typeface="Arial"/>
                <a:sym typeface="Arial"/>
              </a:rPr>
              <a:t> fonas turi išryškinti vitrinoje esančias prekes. Rekomenduojama rinktis kontrastingas spalvas, kurios nesukurtų vizualinio triukšmo.</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Prekių spalvos:</a:t>
            </a:r>
            <a:r>
              <a:rPr lang="lt-LT" sz="1100">
                <a:latin typeface="Arial"/>
                <a:ea typeface="Arial"/>
                <a:cs typeface="Arial"/>
                <a:sym typeface="Arial"/>
              </a:rPr>
              <a:t> vitrina turi pabrėžti prekių spalvą ir formą, todėl projektas kuriamas taip, kad išvengtų konkurencijos tarp dekoro ir prekių.</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Apšvietimas:</a:t>
            </a:r>
            <a:r>
              <a:rPr lang="lt-LT" sz="1100">
                <a:latin typeface="Arial"/>
                <a:ea typeface="Arial"/>
                <a:cs typeface="Arial"/>
                <a:sym typeface="Arial"/>
              </a:rPr>
              <a:t> apšvietimas gali pakeisti spalvų suvokimą, todėl svarbu atsižvelgti į jo intensyvumą ir tonus (pvz., šaltą ar šiltą šviesą).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Vitrinos dekoravimo projekto rengimas, harmoningai derinant spalvas</a:t>
            </a:r>
            <a:br>
              <a:rPr lang="lt-LT" sz="1100" b="1">
                <a:latin typeface="Arial"/>
                <a:ea typeface="Arial"/>
                <a:cs typeface="Arial"/>
                <a:sym typeface="Arial"/>
              </a:rPr>
            </a:br>
            <a:r>
              <a:rPr lang="lt-LT" sz="1100">
                <a:latin typeface="Arial"/>
                <a:ea typeface="Arial"/>
                <a:cs typeface="Arial"/>
                <a:sym typeface="Arial"/>
              </a:rPr>
              <a:t>Spalvų harmonija pasiekiama naudojant spalvų teoriją:</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Analoginės spalvos</a:t>
            </a:r>
            <a:r>
              <a:rPr lang="lt-LT" sz="1100">
                <a:latin typeface="Arial"/>
                <a:ea typeface="Arial"/>
                <a:cs typeface="Arial"/>
                <a:sym typeface="Arial"/>
              </a:rPr>
              <a:t> (esančios šalia viena kitos spalvų rate) sukuria subtilų, ramų efektą.</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Komplementarios spalvos</a:t>
            </a:r>
            <a:r>
              <a:rPr lang="lt-LT" sz="1100">
                <a:latin typeface="Arial"/>
                <a:ea typeface="Arial"/>
                <a:cs typeface="Arial"/>
                <a:sym typeface="Arial"/>
              </a:rPr>
              <a:t> (esančios priešais viena kitą spalvų rate) sukuria dinamišką kontrastą ir padeda išryškinti svarbiausius elementus.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Neutralios spalvos</a:t>
            </a:r>
            <a:r>
              <a:rPr lang="lt-LT" sz="1100">
                <a:latin typeface="Arial"/>
                <a:ea typeface="Arial"/>
                <a:cs typeface="Arial"/>
                <a:sym typeface="Arial"/>
              </a:rPr>
              <a:t> (balta, pilka, juoda) subalansuoja ryškias spalvas ir padeda fokusuoti dėmesį į prekes.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a:latin typeface="Arial"/>
                <a:ea typeface="Arial"/>
                <a:cs typeface="Arial"/>
                <a:sym typeface="Arial"/>
              </a:rPr>
              <a:t>Harmonijos siekiama ne tik derinant spalvas tarpusavyje, bet ir užtikrinant, kad jos atitiktų vitrinos temą bei dizaino koncepciją.</a:t>
            </a:r>
            <a:endParaRPr sz="1100">
              <a:latin typeface="Arial"/>
              <a:ea typeface="Arial"/>
              <a:cs typeface="Arial"/>
              <a:sym typeface="Arial"/>
            </a:endParaRPr>
          </a:p>
          <a:p>
            <a:pPr marL="228600" lvl="0" indent="0" algn="l" rtl="0">
              <a:lnSpc>
                <a:spcPct val="90000"/>
              </a:lnSpc>
              <a:spcBef>
                <a:spcPts val="120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a:t>Vitrinų projektų vizualizacija</a:t>
            </a:r>
            <a:endParaRPr/>
          </a:p>
        </p:txBody>
      </p:sp>
      <p:sp>
        <p:nvSpPr>
          <p:cNvPr id="138" name="Google Shape;138;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Vitrinos dekoravimo projekto vizualizacijos rengimas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Vitrinos projektavimas perspektyvoje kompiuterine 3D vizualizavimo programa</a:t>
            </a:r>
            <a:br>
              <a:rPr lang="lt-LT" sz="1100" b="1">
                <a:latin typeface="Arial"/>
                <a:ea typeface="Arial"/>
                <a:cs typeface="Arial"/>
                <a:sym typeface="Arial"/>
              </a:rPr>
            </a:br>
            <a:r>
              <a:rPr lang="lt-LT" sz="1100">
                <a:latin typeface="Arial"/>
                <a:ea typeface="Arial"/>
                <a:cs typeface="Arial"/>
                <a:sym typeface="Arial"/>
              </a:rPr>
              <a:t>Naudojant 3D vizualizavimo programas (pvz., </a:t>
            </a:r>
            <a:r>
              <a:rPr lang="lt-LT" sz="1100" i="1">
                <a:latin typeface="Arial"/>
                <a:ea typeface="Arial"/>
                <a:cs typeface="Arial"/>
                <a:sym typeface="Arial"/>
              </a:rPr>
              <a:t>SketchUp</a:t>
            </a:r>
            <a:r>
              <a:rPr lang="lt-LT" sz="1100">
                <a:latin typeface="Arial"/>
                <a:ea typeface="Arial"/>
                <a:cs typeface="Arial"/>
                <a:sym typeface="Arial"/>
              </a:rPr>
              <a:t>, </a:t>
            </a:r>
            <a:r>
              <a:rPr lang="lt-LT" sz="1100" i="1">
                <a:latin typeface="Arial"/>
                <a:ea typeface="Arial"/>
                <a:cs typeface="Arial"/>
                <a:sym typeface="Arial"/>
              </a:rPr>
              <a:t>3ds Max</a:t>
            </a:r>
            <a:r>
              <a:rPr lang="lt-LT" sz="1100">
                <a:latin typeface="Arial"/>
                <a:ea typeface="Arial"/>
                <a:cs typeface="Arial"/>
                <a:sym typeface="Arial"/>
              </a:rPr>
              <a:t>, </a:t>
            </a:r>
            <a:r>
              <a:rPr lang="lt-LT" sz="1100" i="1">
                <a:latin typeface="Arial"/>
                <a:ea typeface="Arial"/>
                <a:cs typeface="Arial"/>
                <a:sym typeface="Arial"/>
              </a:rPr>
              <a:t>Blender</a:t>
            </a:r>
            <a:r>
              <a:rPr lang="lt-LT" sz="1100">
                <a:latin typeface="Arial"/>
                <a:ea typeface="Arial"/>
                <a:cs typeface="Arial"/>
                <a:sym typeface="Arial"/>
              </a:rPr>
              <a:t> ar </a:t>
            </a:r>
            <a:r>
              <a:rPr lang="lt-LT" sz="1100" i="1">
                <a:latin typeface="Arial"/>
                <a:ea typeface="Arial"/>
                <a:cs typeface="Arial"/>
                <a:sym typeface="Arial"/>
              </a:rPr>
              <a:t>Revit</a:t>
            </a:r>
            <a:r>
              <a:rPr lang="lt-LT" sz="1100">
                <a:latin typeface="Arial"/>
                <a:ea typeface="Arial"/>
                <a:cs typeface="Arial"/>
                <a:sym typeface="Arial"/>
              </a:rPr>
              <a:t>), vitrinos projektas kuriamas perspektyvoje, leidžiančioje pamatyti, kaip vitrina atrodys realioje erdvėje. Perspektyva padeda suprasti, kaip dekoracijos, apšvietimas ir prekių išdėstymas sąveikaus su aplinka, žiūrint iš skirtingų kampų. Tokios vizualizacijos yra naudingos ne tik kūrėjui, bet ir klientui ar komandos nariams, nes suteikia galimybę lengviau įsivaizduoti galutinį rezultatą.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Vitrinos modeliavimas vizualizavimo programomis</a:t>
            </a:r>
            <a:br>
              <a:rPr lang="lt-LT" sz="1100" b="1">
                <a:latin typeface="Arial"/>
                <a:ea typeface="Arial"/>
                <a:cs typeface="Arial"/>
                <a:sym typeface="Arial"/>
              </a:rPr>
            </a:br>
            <a:r>
              <a:rPr lang="lt-LT" sz="1100">
                <a:latin typeface="Arial"/>
                <a:ea typeface="Arial"/>
                <a:cs typeface="Arial"/>
                <a:sym typeface="Arial"/>
              </a:rPr>
              <a:t>Vitrinos modeliavimas apima 3D objektų kūrimą, tekstūrų ir medžiagų pritaikymą, apšvietimo efektų modeliavimą bei aplinkos detalių integravimą. Pavyzdžiui:</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Objektai:</a:t>
            </a:r>
            <a:r>
              <a:rPr lang="lt-LT" sz="1100">
                <a:latin typeface="Arial"/>
                <a:ea typeface="Arial"/>
                <a:cs typeface="Arial"/>
                <a:sym typeface="Arial"/>
              </a:rPr>
              <a:t> prekių stendai, baldai, dekoracijos.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Tekstūros:</a:t>
            </a:r>
            <a:r>
              <a:rPr lang="lt-LT" sz="1100">
                <a:latin typeface="Arial"/>
                <a:ea typeface="Arial"/>
                <a:cs typeface="Arial"/>
                <a:sym typeface="Arial"/>
              </a:rPr>
              <a:t> vitrinos paviršių apdaila (stiklas, audinys, metalas).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Apšvietimas:</a:t>
            </a:r>
            <a:r>
              <a:rPr lang="lt-LT" sz="1100">
                <a:latin typeface="Arial"/>
                <a:ea typeface="Arial"/>
                <a:cs typeface="Arial"/>
                <a:sym typeface="Arial"/>
              </a:rPr>
              <a:t> natūralios ir dirbtinės šviesos poveikio modeliavimas, siekiant pabrėžti svarbiausius elementus.</a:t>
            </a:r>
            <a:br>
              <a:rPr lang="lt-LT" sz="1100">
                <a:latin typeface="Arial"/>
                <a:ea typeface="Arial"/>
                <a:cs typeface="Arial"/>
                <a:sym typeface="Arial"/>
              </a:rPr>
            </a:br>
            <a:r>
              <a:rPr lang="lt-LT" sz="1100">
                <a:latin typeface="Arial"/>
                <a:ea typeface="Arial"/>
                <a:cs typeface="Arial"/>
                <a:sym typeface="Arial"/>
              </a:rPr>
              <a:t>Šiame procese svarbu užtikrinti, kad visi elementai būtų tiksliai proporcingi ir išdėstyti pagal projektą.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Vizualizuoto vitrinos projekto saugojimas</a:t>
            </a:r>
            <a:br>
              <a:rPr lang="lt-LT" sz="1100" b="1">
                <a:latin typeface="Arial"/>
                <a:ea typeface="Arial"/>
                <a:cs typeface="Arial"/>
                <a:sym typeface="Arial"/>
              </a:rPr>
            </a:br>
            <a:r>
              <a:rPr lang="lt-LT" sz="1100">
                <a:latin typeface="Arial"/>
                <a:ea typeface="Arial"/>
                <a:cs typeface="Arial"/>
                <a:sym typeface="Arial"/>
              </a:rPr>
              <a:t>Baigus vizualizaciją, projektas turi būti tinkamai išsaugotas:</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Formatai:</a:t>
            </a:r>
            <a:r>
              <a:rPr lang="lt-LT" sz="1100">
                <a:latin typeface="Arial"/>
                <a:ea typeface="Arial"/>
                <a:cs typeface="Arial"/>
                <a:sym typeface="Arial"/>
              </a:rPr>
              <a:t> projektas išsaugomas kaip šaltinio failas (pvz., </a:t>
            </a:r>
            <a:r>
              <a:rPr lang="lt-LT" sz="1100" i="1">
                <a:latin typeface="Arial"/>
                <a:ea typeface="Arial"/>
                <a:cs typeface="Arial"/>
                <a:sym typeface="Arial"/>
              </a:rPr>
              <a:t>SketchUp</a:t>
            </a:r>
            <a:r>
              <a:rPr lang="lt-LT" sz="1100">
                <a:latin typeface="Arial"/>
                <a:ea typeface="Arial"/>
                <a:cs typeface="Arial"/>
                <a:sym typeface="Arial"/>
              </a:rPr>
              <a:t> ar </a:t>
            </a:r>
            <a:r>
              <a:rPr lang="lt-LT" sz="1100" i="1">
                <a:latin typeface="Arial"/>
                <a:ea typeface="Arial"/>
                <a:cs typeface="Arial"/>
                <a:sym typeface="Arial"/>
              </a:rPr>
              <a:t>Blender</a:t>
            </a:r>
            <a:r>
              <a:rPr lang="lt-LT" sz="1100">
                <a:latin typeface="Arial"/>
                <a:ea typeface="Arial"/>
                <a:cs typeface="Arial"/>
                <a:sym typeface="Arial"/>
              </a:rPr>
              <a:t> formatu) tolesniam redagavimui ir kaip vaizdo failas (pvz., PNG, JPEG) pristatymui.</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Rezervinė kopija:</a:t>
            </a:r>
            <a:r>
              <a:rPr lang="lt-LT" sz="1100">
                <a:latin typeface="Arial"/>
                <a:ea typeface="Arial"/>
                <a:cs typeface="Arial"/>
                <a:sym typeface="Arial"/>
              </a:rPr>
              <a:t> siekiant išvengti duomenų praradimo, rekomenduojama saugoti failus debesijoje ar išorinėje laikmenoje.</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Dalijimasis:</a:t>
            </a:r>
            <a:r>
              <a:rPr lang="lt-LT" sz="1100">
                <a:latin typeface="Arial"/>
                <a:ea typeface="Arial"/>
                <a:cs typeface="Arial"/>
                <a:sym typeface="Arial"/>
              </a:rPr>
              <a:t> jei projektas skirtas klientui, failai gali būti eksportuojami į tinkamus formatus (pvz., PDF, video animacijos).</a:t>
            </a:r>
            <a:endParaRPr sz="1100">
              <a:latin typeface="Arial"/>
              <a:ea typeface="Arial"/>
              <a:cs typeface="Arial"/>
              <a:sym typeface="Arial"/>
            </a:endParaRPr>
          </a:p>
          <a:p>
            <a:pPr marL="228600" lvl="0" indent="0" algn="l" rtl="0">
              <a:lnSpc>
                <a:spcPct val="90000"/>
              </a:lnSpc>
              <a:spcBef>
                <a:spcPts val="12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a:t>Vitrinų ir prekybos patalpų dekoravimas</a:t>
            </a:r>
            <a:endParaRPr/>
          </a:p>
        </p:txBody>
      </p:sp>
      <p:sp>
        <p:nvSpPr>
          <p:cNvPr id="144" name="Google Shape;144;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01930" algn="l" rtl="0">
              <a:lnSpc>
                <a:spcPct val="90000"/>
              </a:lnSpc>
              <a:spcBef>
                <a:spcPts val="0"/>
              </a:spcBef>
              <a:spcAft>
                <a:spcPts val="0"/>
              </a:spcAft>
              <a:buClr>
                <a:schemeClr val="dk1"/>
              </a:buClr>
              <a:buSzPct val="100000"/>
              <a:buChar char="•"/>
            </a:pPr>
            <a:r>
              <a:rPr lang="lt-LT" b="1"/>
              <a:t>Tema. </a:t>
            </a:r>
            <a:r>
              <a:rPr lang="lt-LT" b="1" i="1"/>
              <a:t>Vitrinų dekoro elementų gamyba</a:t>
            </a:r>
            <a:endParaRPr/>
          </a:p>
          <a:p>
            <a:pPr marL="0" lvl="0" indent="0" algn="l" rtl="0">
              <a:lnSpc>
                <a:spcPct val="115000"/>
              </a:lnSpc>
              <a:spcBef>
                <a:spcPts val="1200"/>
              </a:spcBef>
              <a:spcAft>
                <a:spcPts val="0"/>
              </a:spcAft>
              <a:buNone/>
            </a:pPr>
            <a:r>
              <a:rPr lang="lt-LT" sz="1100" b="1">
                <a:latin typeface="Arial"/>
                <a:ea typeface="Arial"/>
                <a:cs typeface="Arial"/>
                <a:sym typeface="Arial"/>
              </a:rPr>
              <a:t>1. Medžiagų parinkimas ir derinimas dekoro elementų gamybai pagal projektą</a:t>
            </a:r>
            <a:br>
              <a:rPr lang="lt-LT" sz="1100" b="1">
                <a:latin typeface="Arial"/>
                <a:ea typeface="Arial"/>
                <a:cs typeface="Arial"/>
                <a:sym typeface="Arial"/>
              </a:rPr>
            </a:br>
            <a:r>
              <a:rPr lang="lt-LT" sz="1100">
                <a:latin typeface="Arial"/>
                <a:ea typeface="Arial"/>
                <a:cs typeface="Arial"/>
                <a:sym typeface="Arial"/>
              </a:rPr>
              <a:t>Medžiagų pasirinkimas priklauso nuo vitrinos projekto tematikos, stiliaus ir tikslų. Svarbu pasirinkti:</a:t>
            </a:r>
            <a:endParaRPr sz="1100">
              <a:latin typeface="Arial"/>
              <a:ea typeface="Arial"/>
              <a:cs typeface="Arial"/>
              <a:sym typeface="Arial"/>
            </a:endParaRPr>
          </a:p>
          <a:p>
            <a:pPr marL="457200" lvl="0" indent="-287972" algn="l" rtl="0">
              <a:lnSpc>
                <a:spcPct val="115000"/>
              </a:lnSpc>
              <a:spcBef>
                <a:spcPts val="1200"/>
              </a:spcBef>
              <a:spcAft>
                <a:spcPts val="0"/>
              </a:spcAft>
              <a:buSzPct val="100000"/>
              <a:buChar char="●"/>
            </a:pPr>
            <a:r>
              <a:rPr lang="lt-LT" sz="1100" b="1">
                <a:latin typeface="Arial"/>
                <a:ea typeface="Arial"/>
                <a:cs typeface="Arial"/>
                <a:sym typeface="Arial"/>
              </a:rPr>
              <a:t>Tinkamas medžiagas:</a:t>
            </a:r>
            <a:r>
              <a:rPr lang="lt-LT" sz="1100">
                <a:latin typeface="Arial"/>
                <a:ea typeface="Arial"/>
                <a:cs typeface="Arial"/>
                <a:sym typeface="Arial"/>
              </a:rPr>
              <a:t> audinius, medieną, plastiką, stiklą, popierių, metalą ar kitas tekstūras, atitinkančias dizaino koncepciją ir eksploatavimo reikalavimus.</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Derinimą:</a:t>
            </a:r>
            <a:r>
              <a:rPr lang="lt-LT" sz="1100">
                <a:latin typeface="Arial"/>
                <a:ea typeface="Arial"/>
                <a:cs typeface="Arial"/>
                <a:sym typeface="Arial"/>
              </a:rPr>
              <a:t> medžiagos turi harmoningai derėti tarpusavyje ir išryškinti ekspozicijos idėją. Pavyzdžiui, natūralios medžiagos puikiai tinka ekologinei temai, o blizgios ar metalizuotos – moderniam ar šventiniam dizainui.</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Gamybos technologijų parinkimas ir dekoro elementų gamyba</a:t>
            </a:r>
            <a:br>
              <a:rPr lang="lt-LT" sz="1100" b="1">
                <a:latin typeface="Arial"/>
                <a:ea typeface="Arial"/>
                <a:cs typeface="Arial"/>
                <a:sym typeface="Arial"/>
              </a:rPr>
            </a:br>
            <a:r>
              <a:rPr lang="lt-LT" sz="1100">
                <a:latin typeface="Arial"/>
                <a:ea typeface="Arial"/>
                <a:cs typeface="Arial"/>
                <a:sym typeface="Arial"/>
              </a:rPr>
              <a:t>Gamybos technologijos parenkamos atsižvelgiant į medžiagas, elementų dizainą ir norimą rezultatą:</a:t>
            </a:r>
            <a:endParaRPr sz="1100">
              <a:latin typeface="Arial"/>
              <a:ea typeface="Arial"/>
              <a:cs typeface="Arial"/>
              <a:sym typeface="Arial"/>
            </a:endParaRPr>
          </a:p>
          <a:p>
            <a:pPr marL="457200" lvl="0" indent="-287972" algn="l" rtl="0">
              <a:lnSpc>
                <a:spcPct val="115000"/>
              </a:lnSpc>
              <a:spcBef>
                <a:spcPts val="1200"/>
              </a:spcBef>
              <a:spcAft>
                <a:spcPts val="0"/>
              </a:spcAft>
              <a:buSzPct val="100000"/>
              <a:buChar char="●"/>
            </a:pPr>
            <a:r>
              <a:rPr lang="lt-LT" sz="1100" b="1">
                <a:latin typeface="Arial"/>
                <a:ea typeface="Arial"/>
                <a:cs typeface="Arial"/>
                <a:sym typeface="Arial"/>
              </a:rPr>
              <a:t>Spaudos technologijos:</a:t>
            </a:r>
            <a:r>
              <a:rPr lang="lt-LT" sz="1100">
                <a:latin typeface="Arial"/>
                <a:ea typeface="Arial"/>
                <a:cs typeface="Arial"/>
                <a:sym typeface="Arial"/>
              </a:rPr>
              <a:t> naudojamos plakatų, lipdukų ar tekstilės grafikos gamybai (pvz., skaitmeninė spauda, UV spauda).</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Pjaustymo technologijos:</a:t>
            </a:r>
            <a:r>
              <a:rPr lang="lt-LT" sz="1100">
                <a:latin typeface="Arial"/>
                <a:ea typeface="Arial"/>
                <a:cs typeface="Arial"/>
                <a:sym typeface="Arial"/>
              </a:rPr>
              <a:t> lazerinis ar CNC pjaustymas taikomas sudėtingų formų gamybai iš medienos, plastiko ar metalo.</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Rankų darbas:</a:t>
            </a:r>
            <a:r>
              <a:rPr lang="lt-LT" sz="1100">
                <a:latin typeface="Arial"/>
                <a:ea typeface="Arial"/>
                <a:cs typeface="Arial"/>
                <a:sym typeface="Arial"/>
              </a:rPr>
              <a:t> naudojamas unikaliems, individualiems dekoro elementams, pavyzdžiui, rankų darbo papuošimams ar piešiniams.</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Surinkimo metodai:</a:t>
            </a:r>
            <a:r>
              <a:rPr lang="lt-LT" sz="1100">
                <a:latin typeface="Arial"/>
                <a:ea typeface="Arial"/>
                <a:cs typeface="Arial"/>
                <a:sym typeface="Arial"/>
              </a:rPr>
              <a:t> klijavimas, tvirtinimas varžtais, siuvimas ar kita.</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Vitrinos dekoro elementų gamyba pagal projektą</a:t>
            </a:r>
            <a:br>
              <a:rPr lang="lt-LT" sz="1100" b="1">
                <a:latin typeface="Arial"/>
                <a:ea typeface="Arial"/>
                <a:cs typeface="Arial"/>
                <a:sym typeface="Arial"/>
              </a:rPr>
            </a:br>
            <a:r>
              <a:rPr lang="lt-LT" sz="1100">
                <a:latin typeface="Arial"/>
                <a:ea typeface="Arial"/>
                <a:cs typeface="Arial"/>
                <a:sym typeface="Arial"/>
              </a:rPr>
              <a:t>Pagal parengtą projektą gaminami konkretūs dekoro elementai, kurie atitinka numatytą dydį, formą ir estetiką. Tai gali būti:</a:t>
            </a:r>
            <a:endParaRPr sz="1100">
              <a:latin typeface="Arial"/>
              <a:ea typeface="Arial"/>
              <a:cs typeface="Arial"/>
              <a:sym typeface="Arial"/>
            </a:endParaRPr>
          </a:p>
          <a:p>
            <a:pPr marL="457200" lvl="0" indent="-287972" algn="l" rtl="0">
              <a:lnSpc>
                <a:spcPct val="115000"/>
              </a:lnSpc>
              <a:spcBef>
                <a:spcPts val="1200"/>
              </a:spcBef>
              <a:spcAft>
                <a:spcPts val="0"/>
              </a:spcAft>
              <a:buSzPct val="100000"/>
              <a:buChar char="●"/>
            </a:pPr>
            <a:r>
              <a:rPr lang="lt-LT" sz="1100" b="1">
                <a:latin typeface="Arial"/>
                <a:ea typeface="Arial"/>
                <a:cs typeface="Arial"/>
                <a:sym typeface="Arial"/>
              </a:rPr>
              <a:t>Pagrindiniai elementai:</a:t>
            </a:r>
            <a:r>
              <a:rPr lang="lt-LT" sz="1100">
                <a:latin typeface="Arial"/>
                <a:ea typeface="Arial"/>
                <a:cs typeface="Arial"/>
                <a:sym typeface="Arial"/>
              </a:rPr>
              <a:t> stendai, užrašai, rėmai.</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Papildomi akcentai:</a:t>
            </a:r>
            <a:r>
              <a:rPr lang="lt-LT" sz="1100">
                <a:latin typeface="Arial"/>
                <a:ea typeface="Arial"/>
                <a:cs typeface="Arial"/>
                <a:sym typeface="Arial"/>
              </a:rPr>
              <a:t> gėlių kompozicijos, teminiai papuošimai, figūros.</a:t>
            </a:r>
            <a:endParaRPr sz="1100">
              <a:latin typeface="Arial"/>
              <a:ea typeface="Arial"/>
              <a:cs typeface="Arial"/>
              <a:sym typeface="Arial"/>
            </a:endParaRPr>
          </a:p>
          <a:p>
            <a:pPr marL="457200" lvl="0" indent="-287972" algn="l" rtl="0">
              <a:lnSpc>
                <a:spcPct val="115000"/>
              </a:lnSpc>
              <a:spcBef>
                <a:spcPts val="0"/>
              </a:spcBef>
              <a:spcAft>
                <a:spcPts val="0"/>
              </a:spcAft>
              <a:buSzPct val="100000"/>
              <a:buChar char="●"/>
            </a:pPr>
            <a:r>
              <a:rPr lang="lt-LT" sz="1100" b="1">
                <a:latin typeface="Arial"/>
                <a:ea typeface="Arial"/>
                <a:cs typeface="Arial"/>
                <a:sym typeface="Arial"/>
              </a:rPr>
              <a:t>Interaktyvūs elementai:</a:t>
            </a:r>
            <a:r>
              <a:rPr lang="lt-LT" sz="1100">
                <a:latin typeface="Arial"/>
                <a:ea typeface="Arial"/>
                <a:cs typeface="Arial"/>
                <a:sym typeface="Arial"/>
              </a:rPr>
              <a:t> LED šviesos ar mechaninės detalės.</a:t>
            </a:r>
            <a:br>
              <a:rPr lang="lt-LT" sz="1100">
                <a:latin typeface="Arial"/>
                <a:ea typeface="Arial"/>
                <a:cs typeface="Arial"/>
                <a:sym typeface="Arial"/>
              </a:rPr>
            </a:br>
            <a:r>
              <a:rPr lang="lt-LT" sz="1100">
                <a:latin typeface="Arial"/>
                <a:ea typeface="Arial"/>
                <a:cs typeface="Arial"/>
                <a:sym typeface="Arial"/>
              </a:rPr>
              <a:t>Svarbu užtikrinti kokybę ir patvarumą, ypač jei vitrina bus naudojama ilgą laiką ar nepalankiomis aplinkos sąlygomis (pvz., tiesioginėje saulėje).</a:t>
            </a:r>
            <a:endParaRPr sz="1100">
              <a:latin typeface="Arial"/>
              <a:ea typeface="Arial"/>
              <a:cs typeface="Arial"/>
              <a:sym typeface="Arial"/>
            </a:endParaRPr>
          </a:p>
          <a:p>
            <a:pPr marL="228600" lvl="0" indent="0" algn="l" rtl="0">
              <a:lnSpc>
                <a:spcPct val="90000"/>
              </a:lnSpc>
              <a:spcBef>
                <a:spcPts val="1200"/>
              </a:spcBef>
              <a:spcAft>
                <a:spcPts val="0"/>
              </a:spcAft>
              <a:buNone/>
            </a:pPr>
            <a:endParaRPr/>
          </a:p>
          <a:p>
            <a:pPr marL="228600" lvl="0" indent="-50800"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3"/>
          <p:cNvSpPr txBox="1">
            <a:spLocks noGrp="1"/>
          </p:cNvSpPr>
          <p:nvPr>
            <p:ph type="body" idx="1"/>
          </p:nvPr>
        </p:nvSpPr>
        <p:spPr>
          <a:xfrm>
            <a:off x="838200" y="809625"/>
            <a:ext cx="10515600" cy="5367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Vitrinų ir prekybos patalpų dekoravimas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Vitrinų dekoravimas pagal projektą</a:t>
            </a:r>
            <a:br>
              <a:rPr lang="lt-LT" sz="1100" b="1">
                <a:latin typeface="Arial"/>
                <a:ea typeface="Arial"/>
                <a:cs typeface="Arial"/>
                <a:sym typeface="Arial"/>
              </a:rPr>
            </a:br>
            <a:r>
              <a:rPr lang="lt-LT" sz="1100">
                <a:latin typeface="Arial"/>
                <a:ea typeface="Arial"/>
                <a:cs typeface="Arial"/>
                <a:sym typeface="Arial"/>
              </a:rPr>
              <a:t>Dekoruojant vitriną, vadovaujamasi iš anksto parengtu projektu, kuriame numatyti:</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Elementų išdėstymas:</a:t>
            </a:r>
            <a:r>
              <a:rPr lang="lt-LT" sz="1100">
                <a:latin typeface="Arial"/>
                <a:ea typeface="Arial"/>
                <a:cs typeface="Arial"/>
                <a:sym typeface="Arial"/>
              </a:rPr>
              <a:t> prekių ir dekoro objektų vietos vitrinoje. Pavyzdžiui, centrinė dalis dažnai skirta pagrindiniams produktams, o šonai – papildomiems akcentams.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Spalvinė gama:</a:t>
            </a:r>
            <a:r>
              <a:rPr lang="lt-LT" sz="1100">
                <a:latin typeface="Arial"/>
                <a:ea typeface="Arial"/>
                <a:cs typeface="Arial"/>
                <a:sym typeface="Arial"/>
              </a:rPr>
              <a:t> atitinkanti projekto temą ir harmoniją su prekių spalvomis bei fono apšvietimu.</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Apšvietimas:</a:t>
            </a:r>
            <a:r>
              <a:rPr lang="lt-LT" sz="1100">
                <a:latin typeface="Arial"/>
                <a:ea typeface="Arial"/>
                <a:cs typeface="Arial"/>
                <a:sym typeface="Arial"/>
              </a:rPr>
              <a:t> naudojami parinkti apšvietimo sprendimai (pvz., tiesioginis, akcentinis ar dekoratyvinis apšvietimas) išryškinantys vitriną ir jos turinį.</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Dekoravimo procesas:</a:t>
            </a:r>
            <a:r>
              <a:rPr lang="lt-LT" sz="1100">
                <a:latin typeface="Arial"/>
                <a:ea typeface="Arial"/>
                <a:cs typeface="Arial"/>
                <a:sym typeface="Arial"/>
              </a:rPr>
              <a:t> montuojami stendai, klijuojami lipdukai, kabinamos detalės ar papildomos instaliacijos. Visa tai atliekama kruopščiai, siekiant sukurti vizualiai patrauklią ekspoziciją.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Prekybos patalpų dekoravimas pagal projektą</a:t>
            </a:r>
            <a:br>
              <a:rPr lang="lt-LT" sz="1100" b="1">
                <a:latin typeface="Arial"/>
                <a:ea typeface="Arial"/>
                <a:cs typeface="Arial"/>
                <a:sym typeface="Arial"/>
              </a:rPr>
            </a:br>
            <a:r>
              <a:rPr lang="lt-LT" sz="1100">
                <a:latin typeface="Arial"/>
                <a:ea typeface="Arial"/>
                <a:cs typeface="Arial"/>
                <a:sym typeface="Arial"/>
              </a:rPr>
              <a:t>Prekybos patalpų dekoravimas apima platesnę erdvę nei vitrina ir turi užtikrinti harmoningą stilių visoje patalpoje:</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Zonų dizainas:</a:t>
            </a:r>
            <a:r>
              <a:rPr lang="lt-LT" sz="1100">
                <a:latin typeface="Arial"/>
                <a:ea typeface="Arial"/>
                <a:cs typeface="Arial"/>
                <a:sym typeface="Arial"/>
              </a:rPr>
              <a:t> atsižvelgiama į skirtingų erdvių paskirtį (pvz., prekių ekspozicijos zona, poilsio erdvė, reklamos kampeliai) ir jų funkcionalumą.</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Dekoro elementai:</a:t>
            </a:r>
            <a:r>
              <a:rPr lang="lt-LT" sz="1100">
                <a:latin typeface="Arial"/>
                <a:ea typeface="Arial"/>
                <a:cs typeface="Arial"/>
                <a:sym typeface="Arial"/>
              </a:rPr>
              <a:t> pagal projektą pritaikomi tokie sprendimai kaip sienų lipdukai, teminiai stendai, kabantys ar stovintys dekorai, kurie palaiko bendrą parduotuvės tematiką.</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Apšvietimo sprendimai:</a:t>
            </a:r>
            <a:r>
              <a:rPr lang="lt-LT" sz="1100">
                <a:latin typeface="Arial"/>
                <a:ea typeface="Arial"/>
                <a:cs typeface="Arial"/>
                <a:sym typeface="Arial"/>
              </a:rPr>
              <a:t> parenkamas šviesos intensyvumas ir spalvos (pvz., ryškesnis apšvietimas produktams ir švelnesnis – poilsio zonai).</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Sezoniniai ar teminiai akcentai:</a:t>
            </a:r>
            <a:r>
              <a:rPr lang="lt-LT" sz="1100">
                <a:latin typeface="Arial"/>
                <a:ea typeface="Arial"/>
                <a:cs typeface="Arial"/>
                <a:sym typeface="Arial"/>
              </a:rPr>
              <a:t> pagal projektą derinami dekoratyviniai sprendimai, skirti specialioms progoms, akcijoms ar naujų kolekcijų pristatymui.</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a:latin typeface="Arial"/>
                <a:ea typeface="Arial"/>
                <a:cs typeface="Arial"/>
                <a:sym typeface="Arial"/>
              </a:rPr>
              <a:t>Dekoravimo proceso metu svarbu užtikrinti kokybę, saugumą ir funkcionalumą, kad dekoras ne tik puoštų, bet ir prisidėtų prie pardavimo skatinimo.</a:t>
            </a:r>
            <a:endParaRPr sz="1100">
              <a:latin typeface="Arial"/>
              <a:ea typeface="Arial"/>
              <a:cs typeface="Arial"/>
              <a:sym typeface="Arial"/>
            </a:endParaRPr>
          </a:p>
          <a:p>
            <a:pPr marL="228600" lvl="0" indent="-50800" algn="l" rtl="0">
              <a:lnSpc>
                <a:spcPct val="90000"/>
              </a:lnSpc>
              <a:spcBef>
                <a:spcPts val="1200"/>
              </a:spcBef>
              <a:spcAft>
                <a:spcPts val="0"/>
              </a:spcAft>
              <a:buClr>
                <a:schemeClr val="dk1"/>
              </a:buClr>
              <a:buSzPts val="28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4"/>
          <p:cNvSpPr txBox="1">
            <a:spLocks noGrp="1"/>
          </p:cNvSpPr>
          <p:nvPr>
            <p:ph type="body" idx="1"/>
          </p:nvPr>
        </p:nvSpPr>
        <p:spPr>
          <a:xfrm>
            <a:off x="838200" y="952500"/>
            <a:ext cx="10515600" cy="5224463"/>
          </a:xfrm>
          <a:prstGeom prst="rect">
            <a:avLst/>
          </a:prstGeom>
          <a:noFill/>
          <a:ln>
            <a:noFill/>
          </a:ln>
        </p:spPr>
        <p:txBody>
          <a:bodyPr spcFirstLastPara="1" wrap="square" lIns="91425" tIns="45700" rIns="91425" bIns="45700" anchor="t" anchorCtr="0">
            <a:normAutofit fontScale="85000" lnSpcReduction="20000"/>
          </a:bodyPr>
          <a:lstStyle/>
          <a:p>
            <a:pPr marL="228600" lvl="0" indent="-188595" algn="l" rtl="0">
              <a:lnSpc>
                <a:spcPct val="90000"/>
              </a:lnSpc>
              <a:spcBef>
                <a:spcPts val="0"/>
              </a:spcBef>
              <a:spcAft>
                <a:spcPts val="0"/>
              </a:spcAft>
              <a:buClr>
                <a:schemeClr val="dk1"/>
              </a:buClr>
              <a:buSzPct val="100000"/>
              <a:buChar char="•"/>
            </a:pPr>
            <a:r>
              <a:rPr lang="lt-LT" b="1"/>
              <a:t>Tema. </a:t>
            </a:r>
            <a:r>
              <a:rPr lang="lt-LT" b="1" i="1"/>
              <a:t>Firminio stiliaus objektai</a:t>
            </a:r>
            <a:endParaRPr/>
          </a:p>
          <a:p>
            <a:pPr marL="0" lvl="0" indent="0" algn="l" rtl="0">
              <a:lnSpc>
                <a:spcPct val="115000"/>
              </a:lnSpc>
              <a:spcBef>
                <a:spcPts val="1200"/>
              </a:spcBef>
              <a:spcAft>
                <a:spcPts val="0"/>
              </a:spcAft>
              <a:buNone/>
            </a:pPr>
            <a:r>
              <a:rPr lang="lt-LT" sz="1100" b="1">
                <a:latin typeface="Arial"/>
                <a:ea typeface="Arial"/>
                <a:cs typeface="Arial"/>
                <a:sym typeface="Arial"/>
              </a:rPr>
              <a:t>1. Firminio stiliaus elementai</a:t>
            </a:r>
            <a:br>
              <a:rPr lang="lt-LT" sz="1100" b="1">
                <a:latin typeface="Arial"/>
                <a:ea typeface="Arial"/>
                <a:cs typeface="Arial"/>
                <a:sym typeface="Arial"/>
              </a:rPr>
            </a:br>
            <a:r>
              <a:rPr lang="lt-LT" sz="1100">
                <a:latin typeface="Arial"/>
                <a:ea typeface="Arial"/>
                <a:cs typeface="Arial"/>
                <a:sym typeface="Arial"/>
              </a:rPr>
              <a:t>Firminio stiliaus elementai – tai įmonės identiteto dalys, kurios padeda formuoti atpažįstamumą ir vienodą vizualinį įspūdį visuose komunikacijos kanaluose. Pagrindiniai elementai:</a:t>
            </a:r>
            <a:endParaRPr sz="1100">
              <a:latin typeface="Arial"/>
              <a:ea typeface="Arial"/>
              <a:cs typeface="Arial"/>
              <a:sym typeface="Arial"/>
            </a:endParaRPr>
          </a:p>
          <a:p>
            <a:pPr marL="457200" lvl="0" indent="-282733" algn="l" rtl="0">
              <a:lnSpc>
                <a:spcPct val="115000"/>
              </a:lnSpc>
              <a:spcBef>
                <a:spcPts val="1200"/>
              </a:spcBef>
              <a:spcAft>
                <a:spcPts val="0"/>
              </a:spcAft>
              <a:buSzPct val="100000"/>
              <a:buChar char="●"/>
            </a:pPr>
            <a:r>
              <a:rPr lang="lt-LT" sz="1100" b="1">
                <a:latin typeface="Arial"/>
                <a:ea typeface="Arial"/>
                <a:cs typeface="Arial"/>
                <a:sym typeface="Arial"/>
              </a:rPr>
              <a:t>Logotipas:</a:t>
            </a:r>
            <a:r>
              <a:rPr lang="lt-LT" sz="1100">
                <a:latin typeface="Arial"/>
                <a:ea typeface="Arial"/>
                <a:cs typeface="Arial"/>
                <a:sym typeface="Arial"/>
              </a:rPr>
              <a:t> pagrindinis įmonės identifikavimo ženklas.</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Šriftai:</a:t>
            </a:r>
            <a:r>
              <a:rPr lang="lt-LT" sz="1100">
                <a:latin typeface="Arial"/>
                <a:ea typeface="Arial"/>
                <a:cs typeface="Arial"/>
                <a:sym typeface="Arial"/>
              </a:rPr>
              <a:t> naudojami visuose įmonės vizualiniuose komunikacijos produktuose (pvz., dokumentuose, svetainėje).</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Spalvų paletė:</a:t>
            </a:r>
            <a:r>
              <a:rPr lang="lt-LT" sz="1100">
                <a:latin typeface="Arial"/>
                <a:ea typeface="Arial"/>
                <a:cs typeface="Arial"/>
                <a:sym typeface="Arial"/>
              </a:rPr>
              <a:t> kelios spalvos, atspindinčios įmonės vertybes ir charakterį.</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Grafiniai elementai:</a:t>
            </a:r>
            <a:r>
              <a:rPr lang="lt-LT" sz="1100">
                <a:latin typeface="Arial"/>
                <a:ea typeface="Arial"/>
                <a:cs typeface="Arial"/>
                <a:sym typeface="Arial"/>
              </a:rPr>
              <a:t> iliustracijos, tekstūros ar modeliai, naudojami dekoruoti reklamos ar produkto pakuotes.</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Reklaminės medžiagos:</a:t>
            </a:r>
            <a:r>
              <a:rPr lang="lt-LT" sz="1100">
                <a:latin typeface="Arial"/>
                <a:ea typeface="Arial"/>
                <a:cs typeface="Arial"/>
                <a:sym typeface="Arial"/>
              </a:rPr>
              <a:t> vizitinės kortelės, pakuotės, blankai, elektroninio pašto parašai ir kt.</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Įmonės firminis ženklas – logotipas</a:t>
            </a:r>
            <a:br>
              <a:rPr lang="lt-LT" sz="1100" b="1">
                <a:latin typeface="Arial"/>
                <a:ea typeface="Arial"/>
                <a:cs typeface="Arial"/>
                <a:sym typeface="Arial"/>
              </a:rPr>
            </a:br>
            <a:r>
              <a:rPr lang="lt-LT" sz="1100">
                <a:latin typeface="Arial"/>
                <a:ea typeface="Arial"/>
                <a:cs typeface="Arial"/>
                <a:sym typeface="Arial"/>
              </a:rPr>
              <a:t>Logotipas – tai įmonės ar prekės ženklo vizitinė kortelė. Svarbiausios jo savybės:</a:t>
            </a:r>
            <a:endParaRPr sz="1100">
              <a:latin typeface="Arial"/>
              <a:ea typeface="Arial"/>
              <a:cs typeface="Arial"/>
              <a:sym typeface="Arial"/>
            </a:endParaRPr>
          </a:p>
          <a:p>
            <a:pPr marL="457200" lvl="0" indent="-282733" algn="l" rtl="0">
              <a:lnSpc>
                <a:spcPct val="115000"/>
              </a:lnSpc>
              <a:spcBef>
                <a:spcPts val="1200"/>
              </a:spcBef>
              <a:spcAft>
                <a:spcPts val="0"/>
              </a:spcAft>
              <a:buSzPct val="100000"/>
              <a:buChar char="●"/>
            </a:pPr>
            <a:r>
              <a:rPr lang="lt-LT" sz="1100" b="1">
                <a:latin typeface="Arial"/>
                <a:ea typeface="Arial"/>
                <a:cs typeface="Arial"/>
                <a:sym typeface="Arial"/>
              </a:rPr>
              <a:t>Aiškumas:</a:t>
            </a:r>
            <a:r>
              <a:rPr lang="lt-LT" sz="1100">
                <a:latin typeface="Arial"/>
                <a:ea typeface="Arial"/>
                <a:cs typeface="Arial"/>
                <a:sym typeface="Arial"/>
              </a:rPr>
              <a:t> logotipas turi būti lengvai atpažįstamas ir suprantamas.</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Individualumas:</a:t>
            </a:r>
            <a:r>
              <a:rPr lang="lt-LT" sz="1100">
                <a:latin typeface="Arial"/>
                <a:ea typeface="Arial"/>
                <a:cs typeface="Arial"/>
                <a:sym typeface="Arial"/>
              </a:rPr>
              <a:t> logotipas turi išsiskirti iš konkurentų ir perteikti įmonės identitetą.</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Funkcionalumas:</a:t>
            </a:r>
            <a:r>
              <a:rPr lang="lt-LT" sz="1100">
                <a:latin typeface="Arial"/>
                <a:ea typeface="Arial"/>
                <a:cs typeface="Arial"/>
                <a:sym typeface="Arial"/>
              </a:rPr>
              <a:t> jis turi būti tinkamas įvairioms terpėms – nuo mažų objektų, kaip vizitinės kortelės, iki didelių plakatų ar skaitmeninių platformų.</a:t>
            </a:r>
            <a:br>
              <a:rPr lang="lt-LT" sz="1100">
                <a:latin typeface="Arial"/>
                <a:ea typeface="Arial"/>
                <a:cs typeface="Arial"/>
                <a:sym typeface="Arial"/>
              </a:rPr>
            </a:br>
            <a:r>
              <a:rPr lang="lt-LT" sz="1100">
                <a:latin typeface="Arial"/>
                <a:ea typeface="Arial"/>
                <a:cs typeface="Arial"/>
                <a:sym typeface="Arial"/>
              </a:rPr>
              <a:t>Pavyzdžiui, „Apple“ logotipas iš karto atpažįstamas dėl savo paprastumo ir estetikos.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Įmonių firminio stiliaus ypatumai ir išskirtinumai</a:t>
            </a:r>
            <a:br>
              <a:rPr lang="lt-LT" sz="1100" b="1">
                <a:latin typeface="Arial"/>
                <a:ea typeface="Arial"/>
                <a:cs typeface="Arial"/>
                <a:sym typeface="Arial"/>
              </a:rPr>
            </a:br>
            <a:r>
              <a:rPr lang="lt-LT" sz="1100">
                <a:latin typeface="Arial"/>
                <a:ea typeface="Arial"/>
                <a:cs typeface="Arial"/>
                <a:sym typeface="Arial"/>
              </a:rPr>
              <a:t>Įmonių firminis stilius kuriamas remiantis jų veiklos sritimi, vertybėmis ir tiksline auditorija. Pavyzdžiui:</a:t>
            </a:r>
            <a:endParaRPr sz="1100">
              <a:latin typeface="Arial"/>
              <a:ea typeface="Arial"/>
              <a:cs typeface="Arial"/>
              <a:sym typeface="Arial"/>
            </a:endParaRPr>
          </a:p>
          <a:p>
            <a:pPr marL="457200" lvl="0" indent="-282733" algn="l" rtl="0">
              <a:lnSpc>
                <a:spcPct val="115000"/>
              </a:lnSpc>
              <a:spcBef>
                <a:spcPts val="1200"/>
              </a:spcBef>
              <a:spcAft>
                <a:spcPts val="0"/>
              </a:spcAft>
              <a:buSzPct val="100000"/>
              <a:buChar char="●"/>
            </a:pPr>
            <a:r>
              <a:rPr lang="lt-LT" sz="1100" b="1">
                <a:latin typeface="Arial"/>
                <a:ea typeface="Arial"/>
                <a:cs typeface="Arial"/>
                <a:sym typeface="Arial"/>
              </a:rPr>
              <a:t>Technologijų įmonės:</a:t>
            </a:r>
            <a:r>
              <a:rPr lang="lt-LT" sz="1100">
                <a:latin typeface="Arial"/>
                <a:ea typeface="Arial"/>
                <a:cs typeface="Arial"/>
                <a:sym typeface="Arial"/>
              </a:rPr>
              <a:t> modernūs, minimalistiniai sprendimai su šaltų spalvų paletėmis.</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Ekologiški prekės ženklai:</a:t>
            </a:r>
            <a:r>
              <a:rPr lang="lt-LT" sz="1100">
                <a:latin typeface="Arial"/>
                <a:ea typeface="Arial"/>
                <a:cs typeface="Arial"/>
                <a:sym typeface="Arial"/>
              </a:rPr>
              <a:t> natūralios spalvos, organinės formos.</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Mados ar prabangos prekės:</a:t>
            </a:r>
            <a:r>
              <a:rPr lang="lt-LT" sz="1100">
                <a:latin typeface="Arial"/>
                <a:ea typeface="Arial"/>
                <a:cs typeface="Arial"/>
                <a:sym typeface="Arial"/>
              </a:rPr>
              <a:t> subtilumas, klasikinės spalvos (pvz., juoda, auksinė).</a:t>
            </a:r>
            <a:br>
              <a:rPr lang="lt-LT" sz="1100">
                <a:latin typeface="Arial"/>
                <a:ea typeface="Arial"/>
                <a:cs typeface="Arial"/>
                <a:sym typeface="Arial"/>
              </a:rPr>
            </a:br>
            <a:r>
              <a:rPr lang="lt-LT" sz="1100">
                <a:latin typeface="Arial"/>
                <a:ea typeface="Arial"/>
                <a:cs typeface="Arial"/>
                <a:sym typeface="Arial"/>
              </a:rPr>
              <a:t>Firminio stiliaus unikalumas pasireiškia per dizaino detales, logotipo formas ar net šūkius, kurie išskiria įmonę rinkoje.</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4. Spalvinių derinių reikšmė firminio stiliaus elementuose</a:t>
            </a:r>
            <a:br>
              <a:rPr lang="lt-LT" sz="1100" b="1">
                <a:latin typeface="Arial"/>
                <a:ea typeface="Arial"/>
                <a:cs typeface="Arial"/>
                <a:sym typeface="Arial"/>
              </a:rPr>
            </a:br>
            <a:r>
              <a:rPr lang="lt-LT" sz="1100">
                <a:latin typeface="Arial"/>
                <a:ea typeface="Arial"/>
                <a:cs typeface="Arial"/>
                <a:sym typeface="Arial"/>
              </a:rPr>
              <a:t>Spalvos yra svarbi psichologinė ir estetinė priemonė, kuri perteikia įmonės vertybes:</a:t>
            </a:r>
            <a:endParaRPr sz="1100">
              <a:latin typeface="Arial"/>
              <a:ea typeface="Arial"/>
              <a:cs typeface="Arial"/>
              <a:sym typeface="Arial"/>
            </a:endParaRPr>
          </a:p>
          <a:p>
            <a:pPr marL="457200" lvl="0" indent="-282733" algn="l" rtl="0">
              <a:lnSpc>
                <a:spcPct val="115000"/>
              </a:lnSpc>
              <a:spcBef>
                <a:spcPts val="1200"/>
              </a:spcBef>
              <a:spcAft>
                <a:spcPts val="0"/>
              </a:spcAft>
              <a:buSzPct val="100000"/>
              <a:buChar char="●"/>
            </a:pPr>
            <a:r>
              <a:rPr lang="lt-LT" sz="1100" b="1">
                <a:latin typeface="Arial"/>
                <a:ea typeface="Arial"/>
                <a:cs typeface="Arial"/>
                <a:sym typeface="Arial"/>
              </a:rPr>
              <a:t>Raudona:</a:t>
            </a:r>
            <a:r>
              <a:rPr lang="lt-LT" sz="1100">
                <a:latin typeface="Arial"/>
                <a:ea typeface="Arial"/>
                <a:cs typeface="Arial"/>
                <a:sym typeface="Arial"/>
              </a:rPr>
              <a:t> energija, aistra, dėmesio atkreipimas (tinka maisto pramonei, pvz., „Coca-Cola“).</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Mėlyna:</a:t>
            </a:r>
            <a:r>
              <a:rPr lang="lt-LT" sz="1100">
                <a:latin typeface="Arial"/>
                <a:ea typeface="Arial"/>
                <a:cs typeface="Arial"/>
                <a:sym typeface="Arial"/>
              </a:rPr>
              <a:t> pasitikėjimas, stabilumas (dažnai naudojama finansų įstaigose).</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Žalia:</a:t>
            </a:r>
            <a:r>
              <a:rPr lang="lt-LT" sz="1100">
                <a:latin typeface="Arial"/>
                <a:ea typeface="Arial"/>
                <a:cs typeface="Arial"/>
                <a:sym typeface="Arial"/>
              </a:rPr>
              <a:t> ekologija, sveikata (ekologiški ar tvarūs prekės ženklai).</a:t>
            </a:r>
            <a:endParaRPr sz="1100">
              <a:latin typeface="Arial"/>
              <a:ea typeface="Arial"/>
              <a:cs typeface="Arial"/>
              <a:sym typeface="Arial"/>
            </a:endParaRPr>
          </a:p>
          <a:p>
            <a:pPr marL="457200" lvl="0" indent="-282733" algn="l" rtl="0">
              <a:lnSpc>
                <a:spcPct val="115000"/>
              </a:lnSpc>
              <a:spcBef>
                <a:spcPts val="0"/>
              </a:spcBef>
              <a:spcAft>
                <a:spcPts val="0"/>
              </a:spcAft>
              <a:buSzPct val="100000"/>
              <a:buChar char="●"/>
            </a:pPr>
            <a:r>
              <a:rPr lang="lt-LT" sz="1100" b="1">
                <a:latin typeface="Arial"/>
                <a:ea typeface="Arial"/>
                <a:cs typeface="Arial"/>
                <a:sym typeface="Arial"/>
              </a:rPr>
              <a:t>Juoda ir balta:</a:t>
            </a:r>
            <a:r>
              <a:rPr lang="lt-LT" sz="1100">
                <a:latin typeface="Arial"/>
                <a:ea typeface="Arial"/>
                <a:cs typeface="Arial"/>
                <a:sym typeface="Arial"/>
              </a:rPr>
              <a:t> elegancija, profesionalumas (prabangos prekės ženklai).</a:t>
            </a:r>
            <a:br>
              <a:rPr lang="lt-LT" sz="1100">
                <a:latin typeface="Arial"/>
                <a:ea typeface="Arial"/>
                <a:cs typeface="Arial"/>
                <a:sym typeface="Arial"/>
              </a:rPr>
            </a:br>
            <a:r>
              <a:rPr lang="lt-LT" sz="1100">
                <a:latin typeface="Arial"/>
                <a:ea typeface="Arial"/>
                <a:cs typeface="Arial"/>
                <a:sym typeface="Arial"/>
              </a:rPr>
              <a:t>Harmoningas spalvų derinimas padeda kurti vizualinį vientisumą ir prisideda prie prekės ženklo įvaizdžio stiprinimo.</a:t>
            </a:r>
            <a:endParaRPr sz="1100">
              <a:latin typeface="Arial"/>
              <a:ea typeface="Arial"/>
              <a:cs typeface="Arial"/>
              <a:sym typeface="Arial"/>
            </a:endParaRPr>
          </a:p>
          <a:p>
            <a:pPr marL="177800" lvl="0" indent="0" algn="l" rtl="0">
              <a:lnSpc>
                <a:spcPct val="90000"/>
              </a:lnSpc>
              <a:spcBef>
                <a:spcPts val="1200"/>
              </a:spcBef>
              <a:spcAft>
                <a:spcPts val="0"/>
              </a:spcAft>
              <a:buClr>
                <a:schemeClr val="dk1"/>
              </a:buClr>
              <a:buSzPct val="1000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5"/>
          <p:cNvSpPr txBox="1">
            <a:spLocks noGrp="1"/>
          </p:cNvSpPr>
          <p:nvPr>
            <p:ph type="body" idx="1"/>
          </p:nvPr>
        </p:nvSpPr>
        <p:spPr>
          <a:xfrm>
            <a:off x="838200" y="923925"/>
            <a:ext cx="10515600" cy="52530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Firminio stiliaus objektų naudojimas vitrinose</a:t>
            </a:r>
            <a:endParaRPr/>
          </a:p>
          <a:p>
            <a:pPr marL="0" lvl="0" indent="0" algn="l" rtl="0">
              <a:lnSpc>
                <a:spcPct val="115000"/>
              </a:lnSpc>
              <a:spcBef>
                <a:spcPts val="1200"/>
              </a:spcBef>
              <a:spcAft>
                <a:spcPts val="0"/>
              </a:spcAft>
              <a:buNone/>
            </a:pPr>
            <a:r>
              <a:rPr lang="lt-LT" sz="1100" b="1">
                <a:latin typeface="Arial"/>
                <a:ea typeface="Arial"/>
                <a:cs typeface="Arial"/>
                <a:sym typeface="Arial"/>
              </a:rPr>
              <a:t>1. Įmonės firminio ženklo – logotipo komponavimas vitrinoje</a:t>
            </a:r>
            <a:br>
              <a:rPr lang="lt-LT" sz="1100" b="1">
                <a:latin typeface="Arial"/>
                <a:ea typeface="Arial"/>
                <a:cs typeface="Arial"/>
                <a:sym typeface="Arial"/>
              </a:rPr>
            </a:br>
            <a:r>
              <a:rPr lang="lt-LT" sz="1100">
                <a:latin typeface="Arial"/>
                <a:ea typeface="Arial"/>
                <a:cs typeface="Arial"/>
                <a:sym typeface="Arial"/>
              </a:rPr>
              <a:t>Logotipas vitrinoje turėtų būti išdėstytas taip, kad jis būtų aiškiai matomas ir lengvai atpažįstamas:</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Matomumo zona:</a:t>
            </a:r>
            <a:r>
              <a:rPr lang="lt-LT" sz="1100">
                <a:latin typeface="Arial"/>
                <a:ea typeface="Arial"/>
                <a:cs typeface="Arial"/>
                <a:sym typeface="Arial"/>
              </a:rPr>
              <a:t> logotipas turėtų būti akių lygyje arba strateginėse vietose, pavyzdžiui, vitrinos centre ar viršuje.</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Fono pritaikymas:</a:t>
            </a:r>
            <a:r>
              <a:rPr lang="lt-LT" sz="1100">
                <a:latin typeface="Arial"/>
                <a:ea typeface="Arial"/>
                <a:cs typeface="Arial"/>
                <a:sym typeface="Arial"/>
              </a:rPr>
              <a:t> logotipui turi būti parinktas neutralus fonas, kad jis išsiskirtų.</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Šviesos efektai:</a:t>
            </a:r>
            <a:r>
              <a:rPr lang="lt-LT" sz="1100">
                <a:latin typeface="Arial"/>
                <a:ea typeface="Arial"/>
                <a:cs typeface="Arial"/>
                <a:sym typeface="Arial"/>
              </a:rPr>
              <a:t> apšvietimas gali padėti išryškinti logotipą ir atkreipti dėmesį.</a:t>
            </a:r>
            <a:br>
              <a:rPr lang="lt-LT" sz="1100">
                <a:latin typeface="Arial"/>
                <a:ea typeface="Arial"/>
                <a:cs typeface="Arial"/>
                <a:sym typeface="Arial"/>
              </a:rPr>
            </a:br>
            <a:r>
              <a:rPr lang="lt-LT" sz="1100">
                <a:latin typeface="Arial"/>
                <a:ea typeface="Arial"/>
                <a:cs typeface="Arial"/>
                <a:sym typeface="Arial"/>
              </a:rPr>
              <a:t>Pavyzdžiui, apšviestas ar reljefinis logotipas suteikia modernumo ir profesionalumo.</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Firminio stiliaus spalvų taikymas vitrinose</a:t>
            </a:r>
            <a:br>
              <a:rPr lang="lt-LT" sz="1100" b="1">
                <a:latin typeface="Arial"/>
                <a:ea typeface="Arial"/>
                <a:cs typeface="Arial"/>
                <a:sym typeface="Arial"/>
              </a:rPr>
            </a:br>
            <a:r>
              <a:rPr lang="lt-LT" sz="1100">
                <a:latin typeface="Arial"/>
                <a:ea typeface="Arial"/>
                <a:cs typeface="Arial"/>
                <a:sym typeface="Arial"/>
              </a:rPr>
              <a:t>Vitrinos spalvinė gama turėtų atitikti įmonės firminio stiliaus spalvas:</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Spalvinis tęstinumas:</a:t>
            </a:r>
            <a:r>
              <a:rPr lang="lt-LT" sz="1100">
                <a:latin typeface="Arial"/>
                <a:ea typeface="Arial"/>
                <a:cs typeface="Arial"/>
                <a:sym typeface="Arial"/>
              </a:rPr>
              <a:t> naudoti įmonės spalvų paletę (pvz., mėlyną ir baltą, jei tai yra firminės spalvos).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Kontrastas:</a:t>
            </a:r>
            <a:r>
              <a:rPr lang="lt-LT" sz="1100">
                <a:latin typeface="Arial"/>
                <a:ea typeface="Arial"/>
                <a:cs typeface="Arial"/>
                <a:sym typeface="Arial"/>
              </a:rPr>
              <a:t> užtikrinti, kad spalvos išryškintų ekspoziciją, bet nebūtų pernelyg ryškios ar chaotiškos.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Sezoninis pritaikymas:</a:t>
            </a:r>
            <a:r>
              <a:rPr lang="lt-LT" sz="1100">
                <a:latin typeface="Arial"/>
                <a:ea typeface="Arial"/>
                <a:cs typeface="Arial"/>
                <a:sym typeface="Arial"/>
              </a:rPr>
              <a:t> firminės spalvos gali būti subtiliai pritaikytos prie sezono ar šventinės tematikos (pvz., pridėti auksinius ar sidabrinius akcentus per Kalėdas).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Įmonės firminio stiliaus objektų parinkimas ir derinimas vitrinose</a:t>
            </a:r>
            <a:br>
              <a:rPr lang="lt-LT" sz="1100" b="1">
                <a:latin typeface="Arial"/>
                <a:ea typeface="Arial"/>
                <a:cs typeface="Arial"/>
                <a:sym typeface="Arial"/>
              </a:rPr>
            </a:br>
            <a:r>
              <a:rPr lang="lt-LT" sz="1100">
                <a:latin typeface="Arial"/>
                <a:ea typeface="Arial"/>
                <a:cs typeface="Arial"/>
                <a:sym typeface="Arial"/>
              </a:rPr>
              <a:t>Firminio stiliaus objektai – tai logotipas, šūkiai, pakuotės, reklaminiai stendai ar produktai su firminiais elementais. Juos reikia tinkamai suderinti:</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Vienodumas:</a:t>
            </a:r>
            <a:r>
              <a:rPr lang="lt-LT" sz="1100">
                <a:latin typeface="Arial"/>
                <a:ea typeface="Arial"/>
                <a:cs typeface="Arial"/>
                <a:sym typeface="Arial"/>
              </a:rPr>
              <a:t> visi objektai turi atspindėti firminį stilių, kad ekspozicija būtų vientisa.</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Pozicionavimas:</a:t>
            </a:r>
            <a:r>
              <a:rPr lang="lt-LT" sz="1100">
                <a:latin typeface="Arial"/>
                <a:ea typeface="Arial"/>
                <a:cs typeface="Arial"/>
                <a:sym typeface="Arial"/>
              </a:rPr>
              <a:t> firminiai elementai turėtų būti išdėstyti taip, kad sudomintų pirkėją ir pabrėžtų pagrindinę idėją.</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Funkcionalumas:</a:t>
            </a:r>
            <a:r>
              <a:rPr lang="lt-LT" sz="1100">
                <a:latin typeface="Arial"/>
                <a:ea typeface="Arial"/>
                <a:cs typeface="Arial"/>
                <a:sym typeface="Arial"/>
              </a:rPr>
              <a:t> šie objektai neturi užgožti prekių – jie turi papildyti bendrą kompoziciją.</a:t>
            </a:r>
            <a:endParaRPr sz="1100">
              <a:latin typeface="Arial"/>
              <a:ea typeface="Arial"/>
              <a:cs typeface="Arial"/>
              <a:sym typeface="Arial"/>
            </a:endParaRPr>
          </a:p>
          <a:p>
            <a:pPr marL="0" lvl="0" indent="0" algn="l" rtl="0">
              <a:lnSpc>
                <a:spcPct val="115000"/>
              </a:lnSpc>
              <a:spcBef>
                <a:spcPts val="120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326cf113b06_0_14"/>
          <p:cNvSpPr txBox="1">
            <a:spLocks noGrp="1"/>
          </p:cNvSpPr>
          <p:nvPr>
            <p:ph type="body" idx="1"/>
          </p:nvPr>
        </p:nvSpPr>
        <p:spPr>
          <a:xfrm>
            <a:off x="838200" y="760850"/>
            <a:ext cx="10515600" cy="5415900"/>
          </a:xfrm>
          <a:prstGeom prst="rect">
            <a:avLst/>
          </a:prstGeom>
        </p:spPr>
        <p:txBody>
          <a:bodyPr spcFirstLastPara="1" wrap="square" lIns="91425" tIns="45700" rIns="91425" bIns="45700" anchor="t" anchorCtr="0">
            <a:normAutofit/>
          </a:bodyPr>
          <a:lstStyle/>
          <a:p>
            <a:pPr marL="0" lvl="0" indent="0" algn="l" rtl="0">
              <a:lnSpc>
                <a:spcPct val="115000"/>
              </a:lnSpc>
              <a:spcBef>
                <a:spcPts val="1200"/>
              </a:spcBef>
              <a:spcAft>
                <a:spcPts val="0"/>
              </a:spcAft>
              <a:buClr>
                <a:schemeClr val="dk1"/>
              </a:buClr>
              <a:buSzPts val="1100"/>
              <a:buFont typeface="Arial"/>
              <a:buNone/>
            </a:pPr>
            <a:r>
              <a:rPr lang="lt-LT" sz="1100" b="1">
                <a:latin typeface="Arial"/>
                <a:ea typeface="Arial"/>
                <a:cs typeface="Arial"/>
                <a:sym typeface="Arial"/>
              </a:rPr>
              <a:t>4. Firminio stiliaus reklamos vitrinose naudojimas kaip pirkimus skatinanti priemonė</a:t>
            </a:r>
            <a:br>
              <a:rPr lang="lt-LT" sz="1100" b="1">
                <a:latin typeface="Arial"/>
                <a:ea typeface="Arial"/>
                <a:cs typeface="Arial"/>
                <a:sym typeface="Arial"/>
              </a:rPr>
            </a:br>
            <a:r>
              <a:rPr lang="lt-LT" sz="1100">
                <a:latin typeface="Arial"/>
                <a:ea typeface="Arial"/>
                <a:cs typeface="Arial"/>
                <a:sym typeface="Arial"/>
              </a:rPr>
              <a:t>Reklama vitrinose naudojama tam, kad padidintų prekių patrauklumą ir įmonės atpažįstamumą:</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Specialios akcijos:</a:t>
            </a:r>
            <a:r>
              <a:rPr lang="lt-LT" sz="1100">
                <a:latin typeface="Arial"/>
                <a:ea typeface="Arial"/>
                <a:cs typeface="Arial"/>
                <a:sym typeface="Arial"/>
              </a:rPr>
              <a:t> reklamuojamos per firminį stilių (pvz., logotipu pažymėti nuolaidų stendai).</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Informaciniai elementai:</a:t>
            </a:r>
            <a:r>
              <a:rPr lang="lt-LT" sz="1100">
                <a:latin typeface="Arial"/>
                <a:ea typeface="Arial"/>
                <a:cs typeface="Arial"/>
                <a:sym typeface="Arial"/>
              </a:rPr>
              <a:t> firminio stiliaus šriftai ir spalvos naudojami kainų lentelėse, šūkiuose ar QR koduose.</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Psichologinis poveikis:</a:t>
            </a:r>
            <a:r>
              <a:rPr lang="lt-LT" sz="1100">
                <a:latin typeface="Arial"/>
                <a:ea typeface="Arial"/>
                <a:cs typeface="Arial"/>
                <a:sym typeface="Arial"/>
              </a:rPr>
              <a:t> nuosekliai naudojant firminį stilių, stiprinamas pasitikėjimas įmone ir skatinamas lojalumas.</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lt-LT" sz="1100" b="1">
                <a:latin typeface="Arial"/>
                <a:ea typeface="Arial"/>
                <a:cs typeface="Arial"/>
                <a:sym typeface="Arial"/>
              </a:rPr>
              <a:t>5. Vitrinos dekoracijų derinimas prie firminio stiliaus objektų</a:t>
            </a:r>
            <a:br>
              <a:rPr lang="lt-LT" sz="1100" b="1">
                <a:latin typeface="Arial"/>
                <a:ea typeface="Arial"/>
                <a:cs typeface="Arial"/>
                <a:sym typeface="Arial"/>
              </a:rPr>
            </a:br>
            <a:r>
              <a:rPr lang="lt-LT" sz="1100">
                <a:latin typeface="Arial"/>
                <a:ea typeface="Arial"/>
                <a:cs typeface="Arial"/>
                <a:sym typeface="Arial"/>
              </a:rPr>
              <a:t>Dekoracijos turi harmoningai papildyti firminį stilių, o ne konkuruoti su juo:</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Spalvinė ir stilistinė dermė:</a:t>
            </a:r>
            <a:r>
              <a:rPr lang="lt-LT" sz="1100">
                <a:latin typeface="Arial"/>
                <a:ea typeface="Arial"/>
                <a:cs typeface="Arial"/>
                <a:sym typeface="Arial"/>
              </a:rPr>
              <a:t> dekoracijos derinamos prie firminių spalvų, šriftų ir logotipo dizaino.</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Proporcijų išlaikymas:</a:t>
            </a:r>
            <a:r>
              <a:rPr lang="lt-LT" sz="1100">
                <a:latin typeface="Arial"/>
                <a:ea typeface="Arial"/>
                <a:cs typeface="Arial"/>
                <a:sym typeface="Arial"/>
              </a:rPr>
              <a:t> dekoracijos neturėtų užgožti firminių elementų – svarbiausia išlaikyti pusiausvyrą tarp estetikos ir funkcionalumo.</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lt-LT" sz="1100" b="1">
                <a:latin typeface="Arial"/>
                <a:ea typeface="Arial"/>
                <a:cs typeface="Arial"/>
                <a:sym typeface="Arial"/>
              </a:rPr>
              <a:t>6. Vitrinų ekspozicijos – įmonės firminio stiliaus objektų reklamos priemonė</a:t>
            </a:r>
            <a:br>
              <a:rPr lang="lt-LT" sz="1100" b="1">
                <a:latin typeface="Arial"/>
                <a:ea typeface="Arial"/>
                <a:cs typeface="Arial"/>
                <a:sym typeface="Arial"/>
              </a:rPr>
            </a:br>
            <a:r>
              <a:rPr lang="lt-LT" sz="1100">
                <a:latin typeface="Arial"/>
                <a:ea typeface="Arial"/>
                <a:cs typeface="Arial"/>
                <a:sym typeface="Arial"/>
              </a:rPr>
              <a:t>Vitrina – tai tarsi vizitinė kortelė, pristatanti įmonės identitetą. Firminio stiliaus objektų naudojimas vitrinoje:</a:t>
            </a:r>
            <a:endParaRPr sz="1100">
              <a:latin typeface="Arial"/>
              <a:ea typeface="Arial"/>
              <a:cs typeface="Arial"/>
              <a:sym typeface="Arial"/>
            </a:endParaRPr>
          </a:p>
          <a:p>
            <a:pPr marL="457200" lvl="0" indent="-298450" algn="l" rtl="0">
              <a:lnSpc>
                <a:spcPct val="115000"/>
              </a:lnSpc>
              <a:spcBef>
                <a:spcPts val="1200"/>
              </a:spcBef>
              <a:spcAft>
                <a:spcPts val="0"/>
              </a:spcAft>
              <a:buSzPts val="1100"/>
              <a:buChar char="●"/>
            </a:pPr>
            <a:r>
              <a:rPr lang="lt-LT" sz="1100" b="1">
                <a:latin typeface="Arial"/>
                <a:ea typeface="Arial"/>
                <a:cs typeface="Arial"/>
                <a:sym typeface="Arial"/>
              </a:rPr>
              <a:t>Stiprina prekės ženklo įvaizdį:</a:t>
            </a:r>
            <a:r>
              <a:rPr lang="lt-LT" sz="1100">
                <a:latin typeface="Arial"/>
                <a:ea typeface="Arial"/>
                <a:cs typeface="Arial"/>
                <a:sym typeface="Arial"/>
              </a:rPr>
              <a:t> vientisai ir nuosekliai naudojant firminius elementus (logotipą, spalvas, šūkius), kuriamas profesionalus įvaizdis.</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Pristato įmonės vertybes:</a:t>
            </a:r>
            <a:r>
              <a:rPr lang="lt-LT" sz="1100">
                <a:latin typeface="Arial"/>
                <a:ea typeface="Arial"/>
                <a:cs typeface="Arial"/>
                <a:sym typeface="Arial"/>
              </a:rPr>
              <a:t> vitrinos dizainas atspindi įmonės veiklos sritį ir filosofiją (pvz., minimalistinis dizainas moderniai technologijų įmonei).</a:t>
            </a:r>
            <a:endParaRPr sz="1100">
              <a:latin typeface="Arial"/>
              <a:ea typeface="Arial"/>
              <a:cs typeface="Arial"/>
              <a:sym typeface="Arial"/>
            </a:endParaRPr>
          </a:p>
          <a:p>
            <a:pPr marL="457200" lvl="0" indent="-298450" algn="l" rtl="0">
              <a:lnSpc>
                <a:spcPct val="115000"/>
              </a:lnSpc>
              <a:spcBef>
                <a:spcPts val="0"/>
              </a:spcBef>
              <a:spcAft>
                <a:spcPts val="0"/>
              </a:spcAft>
              <a:buSzPts val="1100"/>
              <a:buChar char="●"/>
            </a:pPr>
            <a:r>
              <a:rPr lang="lt-LT" sz="1100" b="1">
                <a:latin typeface="Arial"/>
                <a:ea typeface="Arial"/>
                <a:cs typeface="Arial"/>
                <a:sym typeface="Arial"/>
              </a:rPr>
              <a:t>Skatina pirkimus:</a:t>
            </a:r>
            <a:r>
              <a:rPr lang="lt-LT" sz="1100">
                <a:latin typeface="Arial"/>
                <a:ea typeface="Arial"/>
                <a:cs typeface="Arial"/>
                <a:sym typeface="Arial"/>
              </a:rPr>
              <a:t> estetiškai patraukli vitrina su firminiais elementais pritraukia daugiau klientų.</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a:t>Vitrinų bei prekybos patalpų dekoravimo principų apibūdinimas</a:t>
            </a:r>
            <a:endParaRPr/>
          </a:p>
        </p:txBody>
      </p:sp>
      <p:sp>
        <p:nvSpPr>
          <p:cNvPr id="91" name="Google Shape;91;p2"/>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lnSpcReduction="10000"/>
          </a:bodyPr>
          <a:lstStyle/>
          <a:p>
            <a:pPr marL="228600" lvl="0" indent="-215265" algn="l" rtl="0">
              <a:lnSpc>
                <a:spcPct val="90000"/>
              </a:lnSpc>
              <a:spcBef>
                <a:spcPts val="0"/>
              </a:spcBef>
              <a:spcAft>
                <a:spcPts val="0"/>
              </a:spcAft>
              <a:buClr>
                <a:schemeClr val="dk1"/>
              </a:buClr>
              <a:buSzPct val="100000"/>
              <a:buChar char="•"/>
            </a:pPr>
            <a:r>
              <a:rPr lang="lt-LT" b="1"/>
              <a:t>Tema. </a:t>
            </a:r>
            <a:r>
              <a:rPr lang="lt-LT" b="1" i="1"/>
              <a:t>Vitrinų tipai</a:t>
            </a:r>
            <a:endParaRPr/>
          </a:p>
          <a:p>
            <a:pPr marL="0" lvl="0" indent="0" algn="l" rtl="0">
              <a:lnSpc>
                <a:spcPct val="115000"/>
              </a:lnSpc>
              <a:spcBef>
                <a:spcPts val="1200"/>
              </a:spcBef>
              <a:spcAft>
                <a:spcPts val="0"/>
              </a:spcAft>
              <a:buNone/>
            </a:pPr>
            <a:r>
              <a:rPr lang="lt-LT" sz="1100" b="1">
                <a:latin typeface="Arial"/>
                <a:ea typeface="Arial"/>
                <a:cs typeface="Arial"/>
                <a:sym typeface="Arial"/>
              </a:rPr>
              <a:t>Vitrinų paskirtis ir tikslas:</a:t>
            </a:r>
            <a:r>
              <a:rPr lang="lt-LT" sz="1100">
                <a:latin typeface="Arial"/>
                <a:ea typeface="Arial"/>
                <a:cs typeface="Arial"/>
                <a:sym typeface="Arial"/>
              </a:rPr>
              <a:t> Vitrinos yra specializuotos prekių demonstravimo erdvės, kurių pagrindinis tikslas - pritraukti potencialių pirkėjų dėmesį ir skatinti pardavimus. Jos atlieka kelias svarbias funkcijas: informuoja apie parduodamas prekes, komunikuoja prekės ženklo identitetą, kuria estetinį parduotuvės įvaizdį ir padeda išsiskirti konkurencingoje aplinkoje.</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Vitrinų tipai pagal paskirtį:</a:t>
            </a:r>
            <a:endParaRPr sz="1100" b="1">
              <a:latin typeface="Arial"/>
              <a:ea typeface="Arial"/>
              <a:cs typeface="Arial"/>
              <a:sym typeface="Arial"/>
            </a:endParaRPr>
          </a:p>
          <a:p>
            <a:pPr marL="457200" lvl="0" indent="-293211" algn="l" rtl="0">
              <a:lnSpc>
                <a:spcPct val="115000"/>
              </a:lnSpc>
              <a:spcBef>
                <a:spcPts val="1200"/>
              </a:spcBef>
              <a:spcAft>
                <a:spcPts val="0"/>
              </a:spcAft>
              <a:buSzPct val="100000"/>
              <a:buAutoNum type="arabicPeriod"/>
            </a:pPr>
            <a:r>
              <a:rPr lang="lt-LT" sz="1100">
                <a:latin typeface="Arial"/>
                <a:ea typeface="Arial"/>
                <a:cs typeface="Arial"/>
                <a:sym typeface="Arial"/>
              </a:rPr>
              <a:t>Prekybinės vitrinos - skirtos konkrečių prekių demonstravimui ir pardavimui skatinti. Jos gali būti:</a:t>
            </a:r>
            <a:endParaRPr sz="1100">
              <a:latin typeface="Arial"/>
              <a:ea typeface="Arial"/>
              <a:cs typeface="Arial"/>
              <a:sym typeface="Arial"/>
            </a:endParaRPr>
          </a:p>
          <a:p>
            <a:pPr marL="914400" lvl="1" indent="-293211" algn="l" rtl="0">
              <a:lnSpc>
                <a:spcPct val="115000"/>
              </a:lnSpc>
              <a:spcBef>
                <a:spcPts val="0"/>
              </a:spcBef>
              <a:spcAft>
                <a:spcPts val="0"/>
              </a:spcAft>
              <a:buSzPct val="100000"/>
              <a:buChar char="○"/>
            </a:pPr>
            <a:r>
              <a:rPr lang="lt-LT" sz="1100">
                <a:latin typeface="Arial"/>
                <a:ea typeface="Arial"/>
                <a:cs typeface="Arial"/>
                <a:sym typeface="Arial"/>
              </a:rPr>
              <a:t>Sezoninės (demonstruojančios sezono prekes)</a:t>
            </a:r>
            <a:endParaRPr sz="1100">
              <a:latin typeface="Arial"/>
              <a:ea typeface="Arial"/>
              <a:cs typeface="Arial"/>
              <a:sym typeface="Arial"/>
            </a:endParaRPr>
          </a:p>
          <a:p>
            <a:pPr marL="914400" lvl="1" indent="-293211" algn="l" rtl="0">
              <a:lnSpc>
                <a:spcPct val="115000"/>
              </a:lnSpc>
              <a:spcBef>
                <a:spcPts val="0"/>
              </a:spcBef>
              <a:spcAft>
                <a:spcPts val="0"/>
              </a:spcAft>
              <a:buSzPct val="100000"/>
              <a:buChar char="○"/>
            </a:pPr>
            <a:r>
              <a:rPr lang="lt-LT" sz="1100">
                <a:latin typeface="Arial"/>
                <a:ea typeface="Arial"/>
                <a:cs typeface="Arial"/>
                <a:sym typeface="Arial"/>
              </a:rPr>
              <a:t>Teminės (skirtos tam tikrai progai ar šventei)</a:t>
            </a:r>
            <a:endParaRPr sz="1100">
              <a:latin typeface="Arial"/>
              <a:ea typeface="Arial"/>
              <a:cs typeface="Arial"/>
              <a:sym typeface="Arial"/>
            </a:endParaRPr>
          </a:p>
          <a:p>
            <a:pPr marL="914400" lvl="1" indent="-293211" algn="l" rtl="0">
              <a:lnSpc>
                <a:spcPct val="115000"/>
              </a:lnSpc>
              <a:spcBef>
                <a:spcPts val="0"/>
              </a:spcBef>
              <a:spcAft>
                <a:spcPts val="0"/>
              </a:spcAft>
              <a:buSzPct val="100000"/>
              <a:buChar char="○"/>
            </a:pPr>
            <a:r>
              <a:rPr lang="lt-LT" sz="1100">
                <a:latin typeface="Arial"/>
                <a:ea typeface="Arial"/>
                <a:cs typeface="Arial"/>
                <a:sym typeface="Arial"/>
              </a:rPr>
              <a:t>Išpardavimų (akcentuojančios nuolaidas ir specialius pasiūlymus)</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Įvaizdžio vitrinos - orientuotos į prekės ženklo istorijos pasakojimą ir įvaizdžio kūrimą, nebūtinai tiesiogiai demonstruojant prekes.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Vitrinų tipai pagal erdvę:</a:t>
            </a:r>
            <a:endParaRPr sz="1100" b="1">
              <a:latin typeface="Arial"/>
              <a:ea typeface="Arial"/>
              <a:cs typeface="Arial"/>
              <a:sym typeface="Arial"/>
            </a:endParaRPr>
          </a:p>
          <a:p>
            <a:pPr marL="457200" lvl="0" indent="-293211" algn="l" rtl="0">
              <a:lnSpc>
                <a:spcPct val="115000"/>
              </a:lnSpc>
              <a:spcBef>
                <a:spcPts val="1200"/>
              </a:spcBef>
              <a:spcAft>
                <a:spcPts val="0"/>
              </a:spcAft>
              <a:buSzPct val="100000"/>
              <a:buAutoNum type="arabicPeriod"/>
            </a:pPr>
            <a:r>
              <a:rPr lang="lt-LT" sz="1100">
                <a:latin typeface="Arial"/>
                <a:ea typeface="Arial"/>
                <a:cs typeface="Arial"/>
                <a:sym typeface="Arial"/>
              </a:rPr>
              <a:t>Atviros vitrinos - neturi galinės sienos, leidžia matyti parduotuvės vidų</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Uždaros vitrinos - turi galinę sieną, sukuria kontroliuojamą ekspozicijos erdvę</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Kampinės vitrinos - įrengtos pastato kampuose, matomos iš dviejų pusių</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Vidinės vitrinos - įrengtos prekybos centro viduje</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"Box" tipo vitrinos - nedidelės, kompaktiškos vitrinos-dėžutės</a:t>
            </a:r>
            <a:endParaRPr sz="1100">
              <a:latin typeface="Arial"/>
              <a:ea typeface="Arial"/>
              <a:cs typeface="Arial"/>
              <a:sym typeface="Arial"/>
            </a:endParaRPr>
          </a:p>
          <a:p>
            <a:pPr marL="457200" lvl="0" indent="-293211" algn="l" rtl="0">
              <a:lnSpc>
                <a:spcPct val="115000"/>
              </a:lnSpc>
              <a:spcBef>
                <a:spcPts val="0"/>
              </a:spcBef>
              <a:spcAft>
                <a:spcPts val="0"/>
              </a:spcAft>
              <a:buSzPct val="100000"/>
              <a:buAutoNum type="arabicPeriod"/>
            </a:pPr>
            <a:r>
              <a:rPr lang="lt-LT" sz="1100">
                <a:latin typeface="Arial"/>
                <a:ea typeface="Arial"/>
                <a:cs typeface="Arial"/>
                <a:sym typeface="Arial"/>
              </a:rPr>
              <a:t>Daugiapakopės vitrinos - turinčios kelis demonstravimo lygius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a:latin typeface="Arial"/>
                <a:ea typeface="Arial"/>
                <a:cs typeface="Arial"/>
                <a:sym typeface="Arial"/>
              </a:rPr>
              <a:t>Kiekvienas vitrinos tipas turi savo privalumų ir yra parenkamas atsižvelgiant į parduotuvės vietą, dydį, prekių specifiką ir tikslinę auditoriją.</a:t>
            </a:r>
            <a:endParaRPr sz="1100">
              <a:latin typeface="Arial"/>
              <a:ea typeface="Arial"/>
              <a:cs typeface="Arial"/>
              <a:sym typeface="Arial"/>
            </a:endParaRPr>
          </a:p>
          <a:p>
            <a:pPr marL="228600" lvl="0" indent="0" algn="l" rtl="0">
              <a:lnSpc>
                <a:spcPct val="90000"/>
              </a:lnSpc>
              <a:spcBef>
                <a:spcPts val="12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body" idx="1"/>
          </p:nvPr>
        </p:nvSpPr>
        <p:spPr>
          <a:xfrm>
            <a:off x="838200" y="847725"/>
            <a:ext cx="10515600" cy="53292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Vitrinų bei prekybos patalpų</a:t>
            </a:r>
            <a:r>
              <a:rPr lang="lt-LT"/>
              <a:t> </a:t>
            </a:r>
            <a:r>
              <a:rPr lang="lt-LT" b="1" i="1"/>
              <a:t>dekoravimas</a:t>
            </a:r>
            <a:endParaRPr/>
          </a:p>
          <a:p>
            <a:pPr marL="228600" lvl="0" indent="0" algn="l" rtl="0">
              <a:lnSpc>
                <a:spcPct val="115000"/>
              </a:lnSpc>
              <a:spcBef>
                <a:spcPts val="1200"/>
              </a:spcBef>
              <a:spcAft>
                <a:spcPts val="0"/>
              </a:spcAft>
              <a:buNone/>
            </a:pPr>
            <a:r>
              <a:rPr lang="lt-LT" sz="1100" b="1">
                <a:latin typeface="Arial"/>
                <a:ea typeface="Arial"/>
                <a:cs typeface="Arial"/>
                <a:sym typeface="Arial"/>
              </a:rPr>
              <a:t>1. Vitrinų bei prekybos patalpų dekoravimo galimybės</a:t>
            </a:r>
            <a:br>
              <a:rPr lang="lt-LT" sz="1100" b="1">
                <a:latin typeface="Arial"/>
                <a:ea typeface="Arial"/>
                <a:cs typeface="Arial"/>
                <a:sym typeface="Arial"/>
              </a:rPr>
            </a:br>
            <a:r>
              <a:rPr lang="lt-LT" sz="1100">
                <a:latin typeface="Arial"/>
                <a:ea typeface="Arial"/>
                <a:cs typeface="Arial"/>
                <a:sym typeface="Arial"/>
              </a:rPr>
              <a:t>Dekoravimas vitrinoms ir prekybos patalpoms leidžia kurti patrauklią aplinką, kuri traukia klientų dėmesį, stiprina prekės ženklo identitetą ir skatina pardavimus. Galimybės apima įvairius sprendimus – nuo sezoninio dekoravimo iki interaktyvių technologijų, kurios įtraukia pirkėjus.</a:t>
            </a:r>
            <a:endParaRPr sz="1100">
              <a:latin typeface="Arial"/>
              <a:ea typeface="Arial"/>
              <a:cs typeface="Arial"/>
              <a:sym typeface="Arial"/>
            </a:endParaRPr>
          </a:p>
          <a:p>
            <a:pPr marL="228600" lvl="0" indent="0" algn="l" rtl="0">
              <a:lnSpc>
                <a:spcPct val="115000"/>
              </a:lnSpc>
              <a:spcBef>
                <a:spcPts val="1200"/>
              </a:spcBef>
              <a:spcAft>
                <a:spcPts val="0"/>
              </a:spcAft>
              <a:buNone/>
            </a:pPr>
            <a:r>
              <a:rPr lang="lt-LT" sz="1100" b="1">
                <a:latin typeface="Arial"/>
                <a:ea typeface="Arial"/>
                <a:cs typeface="Arial"/>
                <a:sym typeface="Arial"/>
              </a:rPr>
              <a:t>2. Vitrinų bei prekybos patalpų dekoro elementai</a:t>
            </a:r>
            <a:br>
              <a:rPr lang="lt-LT" sz="1100" b="1">
                <a:latin typeface="Arial"/>
                <a:ea typeface="Arial"/>
                <a:cs typeface="Arial"/>
                <a:sym typeface="Arial"/>
              </a:rPr>
            </a:br>
            <a:r>
              <a:rPr lang="lt-LT" sz="1100">
                <a:latin typeface="Arial"/>
                <a:ea typeface="Arial"/>
                <a:cs typeface="Arial"/>
                <a:sym typeface="Arial"/>
              </a:rPr>
              <a:t>Dekoro elementai apima spalvinius akcentus, baldus, tekstilę, augalus, grafinius elementus, teminius atributus bei skaitmeninius ekranus. Šie elementai parenkami pagal prekės ženklo stilių ir tikslinę auditoriją, kad būtų išlaikyta darni ir įsimenanti aplinka.</a:t>
            </a:r>
            <a:endParaRPr sz="1100">
              <a:latin typeface="Arial"/>
              <a:ea typeface="Arial"/>
              <a:cs typeface="Arial"/>
              <a:sym typeface="Arial"/>
            </a:endParaRPr>
          </a:p>
          <a:p>
            <a:pPr marL="228600" lvl="0" indent="0" algn="l" rtl="0">
              <a:lnSpc>
                <a:spcPct val="115000"/>
              </a:lnSpc>
              <a:spcBef>
                <a:spcPts val="1200"/>
              </a:spcBef>
              <a:spcAft>
                <a:spcPts val="0"/>
              </a:spcAft>
              <a:buNone/>
            </a:pPr>
            <a:r>
              <a:rPr lang="lt-LT" sz="1100" b="1">
                <a:latin typeface="Arial"/>
                <a:ea typeface="Arial"/>
                <a:cs typeface="Arial"/>
                <a:sym typeface="Arial"/>
              </a:rPr>
              <a:t>3. Vitrinų kompozicijos ir spalviniai sprendimai</a:t>
            </a:r>
            <a:br>
              <a:rPr lang="lt-LT" sz="1100" b="1">
                <a:latin typeface="Arial"/>
                <a:ea typeface="Arial"/>
                <a:cs typeface="Arial"/>
                <a:sym typeface="Arial"/>
              </a:rPr>
            </a:br>
            <a:r>
              <a:rPr lang="lt-LT" sz="1100">
                <a:latin typeface="Arial"/>
                <a:ea typeface="Arial"/>
                <a:cs typeface="Arial"/>
                <a:sym typeface="Arial"/>
              </a:rPr>
              <a:t>Kompozicija yra būdas išdėstyti dekoro elementus taip, kad jie trauktų dėmesį ir nukreiptų žvilgsnį į pagrindinius akcentus. Spalviniai sprendimai turėtų derėti tarpusavyje, atspindėti sezoniškumą ar emociją, kurią norima perduoti, pavyzdžiui, šiltos spalvos sukuria jaukumo jausmą, o šaltos – modernumo įspūdį.</a:t>
            </a:r>
            <a:endParaRPr sz="1100">
              <a:latin typeface="Arial"/>
              <a:ea typeface="Arial"/>
              <a:cs typeface="Arial"/>
              <a:sym typeface="Arial"/>
            </a:endParaRPr>
          </a:p>
          <a:p>
            <a:pPr marL="228600" lvl="0" indent="0" algn="l" rtl="0">
              <a:lnSpc>
                <a:spcPct val="115000"/>
              </a:lnSpc>
              <a:spcBef>
                <a:spcPts val="1200"/>
              </a:spcBef>
              <a:spcAft>
                <a:spcPts val="0"/>
              </a:spcAft>
              <a:buNone/>
            </a:pPr>
            <a:r>
              <a:rPr lang="lt-LT" sz="1100" b="1">
                <a:latin typeface="Arial"/>
                <a:ea typeface="Arial"/>
                <a:cs typeface="Arial"/>
                <a:sym typeface="Arial"/>
              </a:rPr>
              <a:t>4. Vitrinų dekoravimas skaitmenine spauda: reklamos, fotoplakatai</a:t>
            </a:r>
            <a:br>
              <a:rPr lang="lt-LT" sz="1100" b="1">
                <a:latin typeface="Arial"/>
                <a:ea typeface="Arial"/>
                <a:cs typeface="Arial"/>
                <a:sym typeface="Arial"/>
              </a:rPr>
            </a:br>
            <a:r>
              <a:rPr lang="lt-LT" sz="1100">
                <a:latin typeface="Arial"/>
                <a:ea typeface="Arial"/>
                <a:cs typeface="Arial"/>
                <a:sym typeface="Arial"/>
              </a:rPr>
              <a:t>Skaitmeninė spauda suteikia galimybę pritaikyti unikalius grafinius sprendimus vitrinoms: fotoplakatus, lipdukus, reklamas ar tekstus. Ši technologija leidžia greitai atnaujinti dizainą ir kurti vizualiai įspūdingus bei personalizuotus sprendimus.</a:t>
            </a:r>
            <a:endParaRPr sz="1100">
              <a:latin typeface="Arial"/>
              <a:ea typeface="Arial"/>
              <a:cs typeface="Arial"/>
              <a:sym typeface="Arial"/>
            </a:endParaRPr>
          </a:p>
          <a:p>
            <a:pPr marL="228600" lvl="0" indent="0" algn="l" rtl="0">
              <a:lnSpc>
                <a:spcPct val="115000"/>
              </a:lnSpc>
              <a:spcBef>
                <a:spcPts val="1200"/>
              </a:spcBef>
              <a:spcAft>
                <a:spcPts val="0"/>
              </a:spcAft>
              <a:buNone/>
            </a:pPr>
            <a:r>
              <a:rPr lang="lt-LT" sz="1100" b="1">
                <a:latin typeface="Arial"/>
                <a:ea typeface="Arial"/>
                <a:cs typeface="Arial"/>
                <a:sym typeface="Arial"/>
              </a:rPr>
              <a:t>5. Vitrinų apšvietimas</a:t>
            </a:r>
            <a:br>
              <a:rPr lang="lt-LT" sz="1100" b="1">
                <a:latin typeface="Arial"/>
                <a:ea typeface="Arial"/>
                <a:cs typeface="Arial"/>
                <a:sym typeface="Arial"/>
              </a:rPr>
            </a:br>
            <a:r>
              <a:rPr lang="lt-LT" sz="1100">
                <a:latin typeface="Arial"/>
                <a:ea typeface="Arial"/>
                <a:cs typeface="Arial"/>
                <a:sym typeface="Arial"/>
              </a:rPr>
              <a:t>Apšvietimas yra viena svarbiausių dekoravimo dalių. Teisingai parinkti šviesos šaltiniai pabrėžia dekoro elementus, suteikia gilumo pojūtį ir sukuria tinkamą atmosferą. Galima naudoti kryptinį apšvietimą, spalvotas šviesas ar LED technologijas, kurios užtikrina energijos taupymą.</a:t>
            </a:r>
            <a:endParaRPr sz="1100">
              <a:latin typeface="Arial"/>
              <a:ea typeface="Arial"/>
              <a:cs typeface="Arial"/>
              <a:sym typeface="Arial"/>
            </a:endParaRPr>
          </a:p>
          <a:p>
            <a:pPr marL="228600" lvl="0" indent="0" algn="l" rtl="0">
              <a:lnSpc>
                <a:spcPct val="90000"/>
              </a:lnSpc>
              <a:spcBef>
                <a:spcPts val="1200"/>
              </a:spcBef>
              <a:spcAft>
                <a:spcPts val="0"/>
              </a:spcAft>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4"/>
          <p:cNvSpPr txBox="1">
            <a:spLocks noGrp="1"/>
          </p:cNvSpPr>
          <p:nvPr>
            <p:ph type="body" idx="1"/>
          </p:nvPr>
        </p:nvSpPr>
        <p:spPr>
          <a:xfrm>
            <a:off x="838200" y="790575"/>
            <a:ext cx="10515600" cy="538638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Prekių išdėstymo prekybos vietose principai</a:t>
            </a:r>
            <a:endParaRPr/>
          </a:p>
          <a:p>
            <a:pPr marL="0" lvl="0" indent="0" algn="l" rtl="0">
              <a:lnSpc>
                <a:spcPct val="115000"/>
              </a:lnSpc>
              <a:spcBef>
                <a:spcPts val="1200"/>
              </a:spcBef>
              <a:spcAft>
                <a:spcPts val="0"/>
              </a:spcAft>
              <a:buNone/>
            </a:pPr>
            <a:r>
              <a:rPr lang="lt-LT" sz="1100" b="1">
                <a:latin typeface="Arial"/>
                <a:ea typeface="Arial"/>
                <a:cs typeface="Arial"/>
                <a:sym typeface="Arial"/>
              </a:rPr>
              <a:t>1. Vitrinų ekspozicijos samprata</a:t>
            </a:r>
            <a:br>
              <a:rPr lang="lt-LT" sz="1100" b="1">
                <a:latin typeface="Arial"/>
                <a:ea typeface="Arial"/>
                <a:cs typeface="Arial"/>
                <a:sym typeface="Arial"/>
              </a:rPr>
            </a:br>
            <a:r>
              <a:rPr lang="lt-LT" sz="1100">
                <a:latin typeface="Arial"/>
                <a:ea typeface="Arial"/>
                <a:cs typeface="Arial"/>
                <a:sym typeface="Arial"/>
              </a:rPr>
              <a:t>Vitrinų ekspozicija – tai prekių ir dekoro elementų išdėstymas prekybos vietos vitrinoje, siekiant pritraukti klientų dėmesį ir pristatyti produktus. Tai strateginis procesas, derinantis vizualųjį meną su rinkodaros principais, siekiant sukurti patrauklų vaizdą.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Vitrinų ekspozicija kaip pardavimo skatinimo įrankis</a:t>
            </a:r>
            <a:br>
              <a:rPr lang="lt-LT" sz="1100" b="1">
                <a:latin typeface="Arial"/>
                <a:ea typeface="Arial"/>
                <a:cs typeface="Arial"/>
                <a:sym typeface="Arial"/>
              </a:rPr>
            </a:br>
            <a:r>
              <a:rPr lang="lt-LT" sz="1100">
                <a:latin typeface="Arial"/>
                <a:ea typeface="Arial"/>
                <a:cs typeface="Arial"/>
                <a:sym typeface="Arial"/>
              </a:rPr>
              <a:t>Vitrinos yra pirmasis prekybos vietos kontaktas su potencialiu pirkėju, todėl tinkamai sukurta ekspozicija gali padidinti susidomėjimą produktais, paskatinti klientus užeiti į parduotuvę ir skatinti impulsyvius pirkimus. Kruopščiai parinkti dizaino elementai, akcijų žinutės ar naujų produktų pristatymai ypač stiprina šį poveikį.</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Vitrinų ekspozicija, reikalavimai įrangai</a:t>
            </a:r>
            <a:br>
              <a:rPr lang="lt-LT" sz="1100" b="1">
                <a:latin typeface="Arial"/>
                <a:ea typeface="Arial"/>
                <a:cs typeface="Arial"/>
                <a:sym typeface="Arial"/>
              </a:rPr>
            </a:br>
            <a:r>
              <a:rPr lang="lt-LT" sz="1100">
                <a:latin typeface="Arial"/>
                <a:ea typeface="Arial"/>
                <a:cs typeface="Arial"/>
                <a:sym typeface="Arial"/>
              </a:rPr>
              <a:t>Vitrinų įranga turi būti funkcionali, patvari ir estetiška. Tai apima lentynas, stovus, manekenus ar skaitmeninius ekranus. Įranga turi būti pritaikyta produktų specifikai, lengvai keičiama ir atitinkanti saugumo bei priežiūros standartus.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4. Vitrinų estetiniai bei pardavimą skatinantys reikalavimai</a:t>
            </a:r>
            <a:br>
              <a:rPr lang="lt-LT" sz="1100" b="1">
                <a:latin typeface="Arial"/>
                <a:ea typeface="Arial"/>
                <a:cs typeface="Arial"/>
                <a:sym typeface="Arial"/>
              </a:rPr>
            </a:br>
            <a:r>
              <a:rPr lang="lt-LT" sz="1100">
                <a:latin typeface="Arial"/>
                <a:ea typeface="Arial"/>
                <a:cs typeface="Arial"/>
                <a:sym typeface="Arial"/>
              </a:rPr>
              <a:t>Estetika turi derėti su prekės ženklo įvaizdžiu, būti vizualiai patraukli ir pritraukti dėmesį. Pardavimą skatinantys aspektai apima prekių aiškų išdėstymą, svarbiausių pasiūlymų akcentavimą bei sezoniškumo ar temų panaudojimą, pvz., šventinės dekoracijos didina klientų įsitraukimą.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5. Marketingo ir reklamos taisyklės</a:t>
            </a:r>
            <a:br>
              <a:rPr lang="lt-LT" sz="1100" b="1">
                <a:latin typeface="Arial"/>
                <a:ea typeface="Arial"/>
                <a:cs typeface="Arial"/>
                <a:sym typeface="Arial"/>
              </a:rPr>
            </a:br>
            <a:r>
              <a:rPr lang="lt-LT" sz="1100">
                <a:latin typeface="Arial"/>
                <a:ea typeface="Arial"/>
                <a:cs typeface="Arial"/>
                <a:sym typeface="Arial"/>
              </a:rPr>
              <a:t>Vitrinų ekspozicijoje taikomos bendrosios rinkodaros taisyklės: aiškumas, tikslinės auditorijos poreikių atitikimas, originalumas ir nuoseklumas. Reklamos žinutės turėtų būti trumpos, įsimintinos, o dizainas – atspindėti prekės ženklo identitetą bei stiprinti jo atpažįstamumą.</a:t>
            </a:r>
            <a:endParaRPr sz="1100">
              <a:latin typeface="Arial"/>
              <a:ea typeface="Arial"/>
              <a:cs typeface="Arial"/>
              <a:sym typeface="Arial"/>
            </a:endParaRPr>
          </a:p>
          <a:p>
            <a:pPr marL="228600" lvl="0" indent="0" algn="l" rtl="0">
              <a:lnSpc>
                <a:spcPct val="90000"/>
              </a:lnSpc>
              <a:spcBef>
                <a:spcPts val="12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a:t>Proginės, teminės vitrinos projekto parengimas</a:t>
            </a:r>
            <a:endParaRPr/>
          </a:p>
        </p:txBody>
      </p:sp>
      <p:sp>
        <p:nvSpPr>
          <p:cNvPr id="107" name="Google Shape;107;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Proginės, teminės vitrinos</a:t>
            </a:r>
            <a:endParaRPr/>
          </a:p>
          <a:p>
            <a:pPr marL="0" lvl="0" indent="0" algn="l" rtl="0">
              <a:lnSpc>
                <a:spcPct val="115000"/>
              </a:lnSpc>
              <a:spcBef>
                <a:spcPts val="1200"/>
              </a:spcBef>
              <a:spcAft>
                <a:spcPts val="0"/>
              </a:spcAft>
              <a:buNone/>
            </a:pPr>
            <a:r>
              <a:rPr lang="lt-LT" sz="1100" b="1">
                <a:latin typeface="Arial"/>
                <a:ea typeface="Arial"/>
                <a:cs typeface="Arial"/>
                <a:sym typeface="Arial"/>
              </a:rPr>
              <a:t>1. Proginės, teminės vitrinos</a:t>
            </a:r>
            <a:br>
              <a:rPr lang="lt-LT" sz="1100" b="1">
                <a:latin typeface="Arial"/>
                <a:ea typeface="Arial"/>
                <a:cs typeface="Arial"/>
                <a:sym typeface="Arial"/>
              </a:rPr>
            </a:br>
            <a:r>
              <a:rPr lang="lt-LT" sz="1100">
                <a:latin typeface="Arial"/>
                <a:ea typeface="Arial"/>
                <a:cs typeface="Arial"/>
                <a:sym typeface="Arial"/>
              </a:rPr>
              <a:t>Proginės ir teminės vitrinos kuriamos pagal tam tikrą šventę, sezoną ar aktualią temą, pvz., Kalėdas, Valentino dieną ar vasaros atostogas. Tokios vitrinos padeda atspindėti klientų nuotaiką, stiprina emocinį ryšį su prekės ženklu ir skatina pirkimus per atitinkamą laikotarpį.</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Vitrinų veiksmingumo taisyklės</a:t>
            </a:r>
            <a:br>
              <a:rPr lang="lt-LT" sz="1100" b="1">
                <a:latin typeface="Arial"/>
                <a:ea typeface="Arial"/>
                <a:cs typeface="Arial"/>
                <a:sym typeface="Arial"/>
              </a:rPr>
            </a:br>
            <a:r>
              <a:rPr lang="lt-LT" sz="1100">
                <a:latin typeface="Arial"/>
                <a:ea typeface="Arial"/>
                <a:cs typeface="Arial"/>
                <a:sym typeface="Arial"/>
              </a:rPr>
              <a:t>Veiksminga vitrina pritraukia dėmesį per pirmas 5–10 sekundžių, aiškiai komunikuoja pagrindinę žinutę ir skatina klientą veikti – užsukti ar pirkti. Svarbiausios taisyklės: išlaikyti vizualų balansą, naudoti spalvinius kontrastus, nedaryti vitrinos per daug apkrautos ir parinkti tinkamą apšvietimą.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Vitrinų ekspozicijos keitimo periodiškumas</a:t>
            </a:r>
            <a:br>
              <a:rPr lang="lt-LT" sz="1100" b="1">
                <a:latin typeface="Arial"/>
                <a:ea typeface="Arial"/>
                <a:cs typeface="Arial"/>
                <a:sym typeface="Arial"/>
              </a:rPr>
            </a:br>
            <a:r>
              <a:rPr lang="lt-LT" sz="1100">
                <a:latin typeface="Arial"/>
                <a:ea typeface="Arial"/>
                <a:cs typeface="Arial"/>
                <a:sym typeface="Arial"/>
              </a:rPr>
              <a:t>Vitrinų ekspozicijos keitimo periodiškumas priklauso nuo sezoniškumo, temų ir rinkodaros strategijos. Paprastai vitrinos keičiamos kas 4–6 savaites arba pagal svarbius prekybos laikotarpius (pvz., prieš šventes). Reguliarūs atnaujinimai užtikrina klientų susidomėjimą ir padeda išvengti monotonijos.</a:t>
            </a:r>
            <a:endParaRPr sz="1100">
              <a:latin typeface="Arial"/>
              <a:ea typeface="Arial"/>
              <a:cs typeface="Arial"/>
              <a:sym typeface="Arial"/>
            </a:endParaRPr>
          </a:p>
          <a:p>
            <a:pPr marL="228600" lvl="0" indent="0" algn="l" rtl="0">
              <a:lnSpc>
                <a:spcPct val="90000"/>
              </a:lnSpc>
              <a:spcBef>
                <a:spcPts val="1200"/>
              </a:spcBef>
              <a:spcAft>
                <a:spcPts val="0"/>
              </a:spcAft>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6"/>
          <p:cNvSpPr txBox="1">
            <a:spLocks noGrp="1"/>
          </p:cNvSpPr>
          <p:nvPr>
            <p:ph type="body" idx="1"/>
          </p:nvPr>
        </p:nvSpPr>
        <p:spPr>
          <a:xfrm>
            <a:off x="838200" y="695325"/>
            <a:ext cx="10515600" cy="54816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Teminės, proginės vitrinos idėjos rengimas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Teminės, proginės vitrinos idėjos rengimas</a:t>
            </a:r>
            <a:br>
              <a:rPr lang="lt-LT" sz="1100" b="1">
                <a:latin typeface="Arial"/>
                <a:ea typeface="Arial"/>
                <a:cs typeface="Arial"/>
                <a:sym typeface="Arial"/>
              </a:rPr>
            </a:br>
            <a:r>
              <a:rPr lang="lt-LT" sz="1100">
                <a:latin typeface="Arial"/>
                <a:ea typeface="Arial"/>
                <a:cs typeface="Arial"/>
                <a:sym typeface="Arial"/>
              </a:rPr>
              <a:t>Teminės vitrinos idėja pradedama nuo temos pasirinkimo, atsižvelgiant į sezoną, šventę ar specialų renginį. Kuriant idėją svarbu išlaikyti ryšį su prekės ženklu, sukurti aiškią žinutę ir vizualinį akcentą, kuris pritrauktų dėmesį. Eskizų kūrimas, spalvų paletės parinkimas ir tinkamų dekoro elementų numatymas – esminiai planavimo etapai.</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Tikslinis parodos lankytojų grupės įvertinimas</a:t>
            </a:r>
            <a:br>
              <a:rPr lang="lt-LT" sz="1100" b="1">
                <a:latin typeface="Arial"/>
                <a:ea typeface="Arial"/>
                <a:cs typeface="Arial"/>
                <a:sym typeface="Arial"/>
              </a:rPr>
            </a:br>
            <a:r>
              <a:rPr lang="lt-LT" sz="1100">
                <a:latin typeface="Arial"/>
                <a:ea typeface="Arial"/>
                <a:cs typeface="Arial"/>
                <a:sym typeface="Arial"/>
              </a:rPr>
              <a:t>Rengiant ekspoziciją, būtina suprasti tikslinę auditoriją: jų poreikius, pomėgius, pirkimo įpročius ir finansines galimybes. Analizuojama demografinė, psichografinė ir elgsenos informacija, kuri padeda sukurti vitriną, atitinkančią lankytojų lūkesčius ir padidinančią jų įsitraukimą.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Pardavimo skatinimo priemonės</a:t>
            </a:r>
            <a:br>
              <a:rPr lang="lt-LT" sz="1100" b="1">
                <a:latin typeface="Arial"/>
                <a:ea typeface="Arial"/>
                <a:cs typeface="Arial"/>
                <a:sym typeface="Arial"/>
              </a:rPr>
            </a:br>
            <a:r>
              <a:rPr lang="lt-LT" sz="1100">
                <a:latin typeface="Arial"/>
                <a:ea typeface="Arial"/>
                <a:cs typeface="Arial"/>
                <a:sym typeface="Arial"/>
              </a:rPr>
              <a:t>Pardavimus skatinančios priemonės apima specialias akcijas, nuolaidų kuponus, riboto leidimo produktus, teminius pakuotes bei interaktyvias veiklas, tokias kaip žaidimai ar loterijos. Vitrina turi vizualiai pabrėžti šias priemones, kad klientas nedelsdamas jas pastebėtų.</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4. Marketingo ir tiesioginių pardavimų analizių, diagramų studijavimas, siekiant padidinti pardavimus</a:t>
            </a:r>
            <a:br>
              <a:rPr lang="lt-LT" sz="1100" b="1">
                <a:latin typeface="Arial"/>
                <a:ea typeface="Arial"/>
                <a:cs typeface="Arial"/>
                <a:sym typeface="Arial"/>
              </a:rPr>
            </a:br>
            <a:r>
              <a:rPr lang="lt-LT" sz="1100">
                <a:latin typeface="Arial"/>
                <a:ea typeface="Arial"/>
                <a:cs typeface="Arial"/>
                <a:sym typeface="Arial"/>
              </a:rPr>
              <a:t>Studijuojant rinkodaros ir pardavimų duomenis, analizuojama, kokie produktai yra perkamiausi, kuriuo metu lankomumas didžiausias ir kaip klientai reaguoja į įvairias akcijas. Diagramos ir analizės padeda nustatyti tendencijas bei priimti sprendimus dėl vitrinos tematikos, prekių išdėstymo ir skatinimo priemonių efektyvumo.</a:t>
            </a:r>
            <a:endParaRPr sz="1100">
              <a:latin typeface="Arial"/>
              <a:ea typeface="Arial"/>
              <a:cs typeface="Arial"/>
              <a:sym typeface="Arial"/>
            </a:endParaRPr>
          </a:p>
          <a:p>
            <a:pPr marL="177800" lvl="0" indent="0" algn="l" rtl="0">
              <a:lnSpc>
                <a:spcPct val="90000"/>
              </a:lnSpc>
              <a:spcBef>
                <a:spcPts val="1200"/>
              </a:spcBef>
              <a:spcAft>
                <a:spcPts val="0"/>
              </a:spcAft>
              <a:buClr>
                <a:schemeClr val="dk1"/>
              </a:buClr>
              <a:buSzPts val="28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7"/>
          <p:cNvSpPr txBox="1">
            <a:spLocks noGrp="1"/>
          </p:cNvSpPr>
          <p:nvPr>
            <p:ph type="body" idx="1"/>
          </p:nvPr>
        </p:nvSpPr>
        <p:spPr>
          <a:xfrm>
            <a:off x="838200" y="704850"/>
            <a:ext cx="10515600" cy="547211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Patrauklios vitrinos idėjos eskizo rengimas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Patrauklios vitrinos idėjos eskizo rengimas</a:t>
            </a:r>
            <a:br>
              <a:rPr lang="lt-LT" sz="1100" b="1">
                <a:latin typeface="Arial"/>
                <a:ea typeface="Arial"/>
                <a:cs typeface="Arial"/>
                <a:sym typeface="Arial"/>
              </a:rPr>
            </a:br>
            <a:r>
              <a:rPr lang="lt-LT" sz="1100">
                <a:latin typeface="Arial"/>
                <a:ea typeface="Arial"/>
                <a:cs typeface="Arial"/>
                <a:sym typeface="Arial"/>
              </a:rPr>
              <a:t>Eskizo rengimas prasideda nuo aiškios koncepcijos ir temos nustatymo. Kuriant eskizą, numatomi pagrindiniai elementai: prekių išdėstymas, dekoro elementai, spalviniai sprendimai, apšvietimas ir pagrindinis akcentas. Eskizas turi atspindėti vizualinį balansą, akcentuoti svarbiausias prekes ir perteikti aiškią žinutę, kuri trauktų klientų dėmesį.</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Vitrinos iliustracijų, skatinančių pardavimus, rengimas</a:t>
            </a:r>
            <a:br>
              <a:rPr lang="lt-LT" sz="1100" b="1">
                <a:latin typeface="Arial"/>
                <a:ea typeface="Arial"/>
                <a:cs typeface="Arial"/>
                <a:sym typeface="Arial"/>
              </a:rPr>
            </a:br>
            <a:r>
              <a:rPr lang="lt-LT" sz="1100">
                <a:latin typeface="Arial"/>
                <a:ea typeface="Arial"/>
                <a:cs typeface="Arial"/>
                <a:sym typeface="Arial"/>
              </a:rPr>
              <a:t>Iliustracijos vitrinoje atlieka informacinę ir emocinę funkciją. Pardavimus skatinančios iliustracijos turi būti aiškios, patrauklios, atspindėti prekės ženklo stilių bei išryškinti reklamuojamą produktą ar pasiūlymą. Dažnai naudojami fotoplakatai, akcijų žinutės, skaitmeniniai ekranai ar ranka piešti elementai, kurie sukuria unikalumą.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Prekių, vitrinos iliustracijų derinimas, komponavimas</a:t>
            </a:r>
            <a:br>
              <a:rPr lang="lt-LT" sz="1100" b="1">
                <a:latin typeface="Arial"/>
                <a:ea typeface="Arial"/>
                <a:cs typeface="Arial"/>
                <a:sym typeface="Arial"/>
              </a:rPr>
            </a:br>
            <a:r>
              <a:rPr lang="lt-LT" sz="1100">
                <a:latin typeface="Arial"/>
                <a:ea typeface="Arial"/>
                <a:cs typeface="Arial"/>
                <a:sym typeface="Arial"/>
              </a:rPr>
              <a:t>Prekių ir iliustracijų komponavimas turi būti harmoningas – iliustracijos negali užgožti prekių, o prekės turi būti išdėstytos taip, kad sukurtų vizualinį kelią pirkėjo akims. Svarbu išlaikyti proporcijas, spalvinį suderinamumą ir logišką hierarchiją: iliustracijos perteikia idėją, o prekės tampa jos pagrindiniu akcentu.</a:t>
            </a:r>
            <a:endParaRPr sz="1100">
              <a:latin typeface="Arial"/>
              <a:ea typeface="Arial"/>
              <a:cs typeface="Arial"/>
              <a:sym typeface="Arial"/>
            </a:endParaRPr>
          </a:p>
          <a:p>
            <a:pPr marL="228600" lvl="0" indent="-50800" algn="l" rtl="0">
              <a:lnSpc>
                <a:spcPct val="90000"/>
              </a:lnSpc>
              <a:spcBef>
                <a:spcPts val="1200"/>
              </a:spcBef>
              <a:spcAft>
                <a:spcPts val="0"/>
              </a:spcAft>
              <a:buClr>
                <a:schemeClr val="dk1"/>
              </a:buClr>
              <a:buSzPts val="28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8"/>
          <p:cNvSpPr txBox="1">
            <a:spLocks noGrp="1"/>
          </p:cNvSpPr>
          <p:nvPr>
            <p:ph type="body" idx="1"/>
          </p:nvPr>
        </p:nvSpPr>
        <p:spPr>
          <a:xfrm>
            <a:off x="838200" y="742950"/>
            <a:ext cx="10515600" cy="543401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Teminės, proginės vitrinos dekoravimo projekto eskizavimas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Vitrinos projekto eskizavimas atsižvelgiant į ekspozicijos temą, tikslus</a:t>
            </a:r>
            <a:br>
              <a:rPr lang="lt-LT" sz="1100" b="1">
                <a:latin typeface="Arial"/>
                <a:ea typeface="Arial"/>
                <a:cs typeface="Arial"/>
                <a:sym typeface="Arial"/>
              </a:rPr>
            </a:br>
            <a:r>
              <a:rPr lang="lt-LT" sz="1100">
                <a:latin typeface="Arial"/>
                <a:ea typeface="Arial"/>
                <a:cs typeface="Arial"/>
                <a:sym typeface="Arial"/>
              </a:rPr>
              <a:t>Eskizuojant projektą, būtina aiškiai apibrėžti ekspozicijos temą (pvz., sezoninę, progą ar specialią kampaniją) ir tikslus (pvz., padidinti pardavimus, pristatyti naują produktą, sustiprinti prekės ženklo įvaizdį). Eskize akcentuojamos prekės, išdėstymas ir dekoro elementai, kurie vizualiai perteikia numatytą žinutę.</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Vitrinos projekto eskizavimas siekiant perteikti dizaino koncepcijas, savitą stilių, originalią idėją</a:t>
            </a:r>
            <a:br>
              <a:rPr lang="lt-LT" sz="1100" b="1">
                <a:latin typeface="Arial"/>
                <a:ea typeface="Arial"/>
                <a:cs typeface="Arial"/>
                <a:sym typeface="Arial"/>
              </a:rPr>
            </a:br>
            <a:r>
              <a:rPr lang="lt-LT" sz="1100">
                <a:latin typeface="Arial"/>
                <a:ea typeface="Arial"/>
                <a:cs typeface="Arial"/>
                <a:sym typeface="Arial"/>
              </a:rPr>
              <a:t>Eskizas turi atspindėti savitą stilių ir kūrybiškumą, kuris išskiria vitriną iš kitų. Dizaino koncepcija apima spalvų paletę, tekstūrų pasirinkimą ir tematikos originalumą. Eskize detalizuojama, kaip kiekvienas elementas prisideda prie unikalios idėjos ir vitrina tampa ne tik funkcionali, bet ir estetiškai išraiškinga.</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Vitrinos dekoravimo eskizų detalizavimas, išryškinant kompozicijos idėją, laikantis formų harmonijos, kompozicijos taisyklių</a:t>
            </a:r>
            <a:br>
              <a:rPr lang="lt-LT" sz="1100" b="1">
                <a:latin typeface="Arial"/>
                <a:ea typeface="Arial"/>
                <a:cs typeface="Arial"/>
                <a:sym typeface="Arial"/>
              </a:rPr>
            </a:br>
            <a:r>
              <a:rPr lang="lt-LT" sz="1100">
                <a:latin typeface="Arial"/>
                <a:ea typeface="Arial"/>
                <a:cs typeface="Arial"/>
                <a:sym typeface="Arial"/>
              </a:rPr>
              <a:t>Detalizuojant eskizą, išryškinama kompozicijos pagrindinė idėja ir atkreipiamas dėmesys į proporcijas, balansą bei elementų išdėstymą. Vengiama vizualinio chaoso, užtikrinant, kad kiekvienas elementas harmoningai derėtų tarpusavyje. Svarbu, kad eskizas pabrėžtų pagrindinį akcentą ir būtų estetiškai subalansuotas.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4. Vitrinos dekoravimo projekto eskizavimas, parenkant dekoro elementus, dekoravimo technologijas</a:t>
            </a:r>
            <a:br>
              <a:rPr lang="lt-LT" sz="1100" b="1">
                <a:latin typeface="Arial"/>
                <a:ea typeface="Arial"/>
                <a:cs typeface="Arial"/>
                <a:sym typeface="Arial"/>
              </a:rPr>
            </a:br>
            <a:r>
              <a:rPr lang="lt-LT" sz="1100">
                <a:latin typeface="Arial"/>
                <a:ea typeface="Arial"/>
                <a:cs typeface="Arial"/>
                <a:sym typeface="Arial"/>
              </a:rPr>
              <a:t>Kuriant eskizą, atsižvelgiama į naudojamus dekoro elementus – tekstilę, šviesos sprendimus, grafinius elementus, manekenus ar skaitmenines priemones. Svarbu pasirinkti tinkamas technologijas (pvz., skaitmeninę spaudą, LED apšvietimą, ekologiškas medžiagas) ir suderinti jas su bendru vitrinų dizainu bei techninėmis galimybėmis.</a:t>
            </a:r>
            <a:endParaRPr sz="1100">
              <a:latin typeface="Arial"/>
              <a:ea typeface="Arial"/>
              <a:cs typeface="Arial"/>
              <a:sym typeface="Arial"/>
            </a:endParaRPr>
          </a:p>
          <a:p>
            <a:pPr marL="177800" lvl="0" indent="0" algn="l" rtl="0">
              <a:lnSpc>
                <a:spcPct val="90000"/>
              </a:lnSpc>
              <a:spcBef>
                <a:spcPts val="1200"/>
              </a:spcBef>
              <a:spcAft>
                <a:spcPts val="0"/>
              </a:spcAft>
              <a:buClr>
                <a:schemeClr val="dk1"/>
              </a:buClr>
              <a:buSzPts val="28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9"/>
          <p:cNvSpPr txBox="1">
            <a:spLocks noGrp="1"/>
          </p:cNvSpPr>
          <p:nvPr>
            <p:ph type="body" idx="1"/>
          </p:nvPr>
        </p:nvSpPr>
        <p:spPr>
          <a:xfrm>
            <a:off x="838200" y="800100"/>
            <a:ext cx="10515600" cy="537686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lt-LT" b="1"/>
              <a:t>Tema. </a:t>
            </a:r>
            <a:r>
              <a:rPr lang="lt-LT" b="1" i="1"/>
              <a:t>Teminės, proginės vitrinos dekoravimo projekto rengimas</a:t>
            </a:r>
            <a:endParaRPr/>
          </a:p>
          <a:p>
            <a:pPr marL="0" lvl="0" indent="0" algn="l" rtl="0">
              <a:lnSpc>
                <a:spcPct val="115000"/>
              </a:lnSpc>
              <a:spcBef>
                <a:spcPts val="1200"/>
              </a:spcBef>
              <a:spcAft>
                <a:spcPts val="0"/>
              </a:spcAft>
              <a:buNone/>
            </a:pPr>
            <a:r>
              <a:rPr lang="lt-LT" sz="1100" b="1">
                <a:latin typeface="Arial"/>
                <a:ea typeface="Arial"/>
                <a:cs typeface="Arial"/>
                <a:sym typeface="Arial"/>
              </a:rPr>
              <a:t>1. Vitrinos dekoravimo projekto atlikimo taisyklės ir technologijos</a:t>
            </a:r>
            <a:br>
              <a:rPr lang="lt-LT" sz="1100" b="1">
                <a:latin typeface="Arial"/>
                <a:ea typeface="Arial"/>
                <a:cs typeface="Arial"/>
                <a:sym typeface="Arial"/>
              </a:rPr>
            </a:br>
            <a:r>
              <a:rPr lang="lt-LT" sz="1100">
                <a:latin typeface="Arial"/>
                <a:ea typeface="Arial"/>
                <a:cs typeface="Arial"/>
                <a:sym typeface="Arial"/>
              </a:rPr>
              <a:t>Dekoruojant vitriną, būtina laikytis dizaino principų – vizualinės harmonijos, akcentų išryškinimo, tinkamo spalvų derinimo ir apšvietimo panaudojimo. Technologijų pasirinkimas priklauso nuo projekto sudėtingumo: gali būti naudojami LED apšvietimo sprendimai, skaitmeninė spauda, aukštos kokybės lipdukai ar interaktyvios multimedijos. Pagrindinės taisyklės – kokybė, ilgaamžiškumas ir saugumas.</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2. Vitrinos dekoravimo projekto parengimas pagal atliktus eskizus, atskleidžiant tikslą, temą, reklaminių priemonių matomumą</a:t>
            </a:r>
            <a:br>
              <a:rPr lang="lt-LT" sz="1100" b="1">
                <a:latin typeface="Arial"/>
                <a:ea typeface="Arial"/>
                <a:cs typeface="Arial"/>
                <a:sym typeface="Arial"/>
              </a:rPr>
            </a:br>
            <a:r>
              <a:rPr lang="lt-LT" sz="1100">
                <a:latin typeface="Arial"/>
                <a:ea typeface="Arial"/>
                <a:cs typeface="Arial"/>
                <a:sym typeface="Arial"/>
              </a:rPr>
              <a:t>Projektas rengiamas remiantis eskizu, kuriame išsamiai pateikiama vitrinos tema, dizaino koncepcija ir tikslas (pvz., pristatyti naują produktą, pabrėžti akciją). Reklaminės priemonės, tokios kaip plakatai, šūkiai ar vaizdinė medžiaga, turi būti aiškiai matomos ir patogiai išdėstytos, kad pritrauktų klientų dėmesį.</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3. Vitrinos dekoravimo projekto planų, išklotinių braižymas naudojant mastelį ir matmenis</a:t>
            </a:r>
            <a:br>
              <a:rPr lang="lt-LT" sz="1100" b="1">
                <a:latin typeface="Arial"/>
                <a:ea typeface="Arial"/>
                <a:cs typeface="Arial"/>
                <a:sym typeface="Arial"/>
              </a:rPr>
            </a:br>
            <a:r>
              <a:rPr lang="lt-LT" sz="1100">
                <a:latin typeface="Arial"/>
                <a:ea typeface="Arial"/>
                <a:cs typeface="Arial"/>
                <a:sym typeface="Arial"/>
              </a:rPr>
              <a:t>Planų ir išklotinių braižymas užtikrina tikslumą ir leidžia matyti visą projektą proporcingai. Naudojant mastelį, detaliai parodomi dekoro elementų dydžiai, atstumai ir išdėstymas vitrinoje. Tokios išklotinės padeda ne tik vizualizuoti galutinį rezultatą, bet ir tiksliai įgyvendinti projektą.</a:t>
            </a:r>
            <a:endParaRPr sz="1100">
              <a:latin typeface="Arial"/>
              <a:ea typeface="Arial"/>
              <a:cs typeface="Arial"/>
              <a:sym typeface="Arial"/>
            </a:endParaRPr>
          </a:p>
          <a:p>
            <a:pPr marL="0" lvl="0" indent="0" algn="l" rtl="0">
              <a:lnSpc>
                <a:spcPct val="115000"/>
              </a:lnSpc>
              <a:spcBef>
                <a:spcPts val="1200"/>
              </a:spcBef>
              <a:spcAft>
                <a:spcPts val="0"/>
              </a:spcAft>
              <a:buNone/>
            </a:pPr>
            <a:r>
              <a:rPr lang="lt-LT" sz="1100" b="1">
                <a:latin typeface="Arial"/>
                <a:ea typeface="Arial"/>
                <a:cs typeface="Arial"/>
                <a:sym typeface="Arial"/>
              </a:rPr>
              <a:t>4. Vitrinos dekoravimo projekto rengimas pagal atrinktus eskizus vektorinės ir taškinės grafikos kompiuterine programa</a:t>
            </a:r>
            <a:br>
              <a:rPr lang="lt-LT" sz="1100" b="1">
                <a:latin typeface="Arial"/>
                <a:ea typeface="Arial"/>
                <a:cs typeface="Arial"/>
                <a:sym typeface="Arial"/>
              </a:rPr>
            </a:br>
            <a:r>
              <a:rPr lang="lt-LT" sz="1100">
                <a:latin typeface="Arial"/>
                <a:ea typeface="Arial"/>
                <a:cs typeface="Arial"/>
                <a:sym typeface="Arial"/>
              </a:rPr>
              <a:t>Projekto perkėlimas į vektorinę (pvz., „Adobe Illustrator“) ar taškinę (pvz., „Adobe Photoshop“) grafiką leidžia tiksliai atkurti eskizą ir pritaikyti jį spausdinimui arba interaktyviai projekcijai. Vektorinė grafika naudojama kuriant didelės raiškos iliustracijas ir logotipus, o taškinė grafika pritaikoma nuotraukoms bei plakatams, siekiant optimalaus vizualinio efekto.</a:t>
            </a:r>
            <a:endParaRPr sz="1100">
              <a:latin typeface="Arial"/>
              <a:ea typeface="Arial"/>
              <a:cs typeface="Arial"/>
              <a:sym typeface="Arial"/>
            </a:endParaRPr>
          </a:p>
          <a:p>
            <a:pPr marL="0" lvl="0" indent="0" algn="l" rtl="0">
              <a:lnSpc>
                <a:spcPct val="90000"/>
              </a:lnSpc>
              <a:spcBef>
                <a:spcPts val="1200"/>
              </a:spcBef>
              <a:spcAft>
                <a:spcPts val="0"/>
              </a:spcAft>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theme/theme1.xml><?xml version="1.0" encoding="utf-8"?>
<a:theme xmlns:a="http://schemas.openxmlformats.org/drawingml/2006/main" name="„Office“ 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434</Words>
  <Application>Microsoft Office PowerPoint</Application>
  <PresentationFormat>Plačiaekranė</PresentationFormat>
  <Paragraphs>148</Paragraphs>
  <Slides>16</Slides>
  <Notes>16</Notes>
  <HiddenSlides>0</HiddenSlides>
  <MMClips>0</MMClips>
  <ScaleCrop>false</ScaleCrop>
  <HeadingPairs>
    <vt:vector size="6" baseType="variant">
      <vt:variant>
        <vt:lpstr>Naudojami šriftai</vt:lpstr>
      </vt:variant>
      <vt:variant>
        <vt:i4>2</vt:i4>
      </vt:variant>
      <vt:variant>
        <vt:lpstr>Tema</vt:lpstr>
      </vt:variant>
      <vt:variant>
        <vt:i4>1</vt:i4>
      </vt:variant>
      <vt:variant>
        <vt:lpstr>Skaidrių pavadinimai</vt:lpstr>
      </vt:variant>
      <vt:variant>
        <vt:i4>16</vt:i4>
      </vt:variant>
    </vt:vector>
  </HeadingPairs>
  <TitlesOfParts>
    <vt:vector size="19" baseType="lpstr">
      <vt:lpstr>Arial</vt:lpstr>
      <vt:lpstr>Calibri</vt:lpstr>
      <vt:lpstr>„Office“ tema</vt:lpstr>
      <vt:lpstr>Kompetencija: </vt:lpstr>
      <vt:lpstr>Vitrinų bei prekybos patalpų dekoravimo principų apibūdinimas</vt:lpstr>
      <vt:lpstr>„PowerPoint“ pateiktis</vt:lpstr>
      <vt:lpstr>„PowerPoint“ pateiktis</vt:lpstr>
      <vt:lpstr>Proginės, teminės vitrinos projekto parengimas</vt:lpstr>
      <vt:lpstr>„PowerPoint“ pateiktis</vt:lpstr>
      <vt:lpstr>„PowerPoint“ pateiktis</vt:lpstr>
      <vt:lpstr>„PowerPoint“ pateiktis</vt:lpstr>
      <vt:lpstr>„PowerPoint“ pateiktis</vt:lpstr>
      <vt:lpstr>„PowerPoint“ pateiktis</vt:lpstr>
      <vt:lpstr>Vitrinų projektų vizualizacija</vt:lpstr>
      <vt:lpstr>Vitrinų ir prekybos patalpų dekoravimas</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Kompetencija: </dc:title>
  <dc:creator>admin</dc:creator>
  <cp:lastModifiedBy>Roma</cp:lastModifiedBy>
  <cp:revision>1</cp:revision>
  <dcterms:created xsi:type="dcterms:W3CDTF">2024-12-31T06:23:53Z</dcterms:created>
  <dcterms:modified xsi:type="dcterms:W3CDTF">2025-01-20T08:57:03Z</dcterms:modified>
</cp:coreProperties>
</file>