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3" r:id="rId8"/>
    <p:sldId id="264" r:id="rId9"/>
    <p:sldId id="265"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lt-LT" smtClean="0"/>
              <a:t>Spustelėję redag. ruoš. pavad. stilių</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lt-LT" smtClean="0"/>
              <a:t>Spustelėję redag. ruoš. pavad. stilių</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lt-LT" smtClean="0"/>
              <a:t>Spustelėję redag. ruoš. pavad. stilių</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12/30/2024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2080470" y="1015067"/>
            <a:ext cx="9424143" cy="2885813"/>
          </a:xfrm>
        </p:spPr>
        <p:txBody>
          <a:bodyPr>
            <a:normAutofit/>
          </a:bodyPr>
          <a:lstStyle/>
          <a:p>
            <a:pPr algn="ctr"/>
            <a:r>
              <a:rPr lang="lt-LT" sz="2800" b="1" i="1" dirty="0"/>
              <a:t>Interjero apipavidalintojo modulinė</a:t>
            </a:r>
            <a:r>
              <a:rPr lang="lt-LT" sz="2800" i="1" dirty="0"/>
              <a:t/>
            </a:r>
            <a:br>
              <a:rPr lang="lt-LT" sz="2800" i="1" dirty="0"/>
            </a:br>
            <a:r>
              <a:rPr lang="lt-LT" sz="2800" b="1" i="1" dirty="0"/>
              <a:t>profesinio mokymo </a:t>
            </a:r>
            <a:r>
              <a:rPr lang="lt-LT" sz="2800" b="1" i="1" dirty="0" smtClean="0"/>
              <a:t>programa</a:t>
            </a:r>
            <a:r>
              <a:rPr lang="lt-LT" sz="3100" i="1" dirty="0"/>
              <a:t/>
            </a:r>
            <a:br>
              <a:rPr lang="lt-LT" sz="3100" i="1" dirty="0"/>
            </a:br>
            <a:r>
              <a:rPr lang="lt-LT" b="1" i="1" dirty="0"/>
              <a:t> </a:t>
            </a:r>
            <a:r>
              <a:rPr lang="lt-LT" i="1" dirty="0"/>
              <a:t/>
            </a:r>
            <a:br>
              <a:rPr lang="lt-LT" i="1" dirty="0"/>
            </a:br>
            <a:endParaRPr lang="lt-LT" i="1" dirty="0"/>
          </a:p>
        </p:txBody>
      </p:sp>
      <p:sp>
        <p:nvSpPr>
          <p:cNvPr id="3" name="Antrinis pavadinimas 2"/>
          <p:cNvSpPr>
            <a:spLocks noGrp="1"/>
          </p:cNvSpPr>
          <p:nvPr>
            <p:ph type="subTitle" idx="1"/>
          </p:nvPr>
        </p:nvSpPr>
        <p:spPr>
          <a:xfrm>
            <a:off x="2214695" y="3900881"/>
            <a:ext cx="9289918" cy="2002782"/>
          </a:xfrm>
        </p:spPr>
        <p:txBody>
          <a:bodyPr>
            <a:normAutofit/>
          </a:bodyPr>
          <a:lstStyle/>
          <a:p>
            <a:pPr algn="ctr"/>
            <a:r>
              <a:rPr lang="lt-LT" sz="2800" b="1" i="1" dirty="0" smtClean="0">
                <a:solidFill>
                  <a:schemeClr val="tx1"/>
                </a:solidFill>
              </a:rPr>
              <a:t>Modulis: „Įvadas į profesiją“</a:t>
            </a:r>
            <a:endParaRPr lang="lt-LT" sz="2800" b="1" i="1" dirty="0">
              <a:solidFill>
                <a:schemeClr val="tx1"/>
              </a:solidFill>
            </a:endParaRPr>
          </a:p>
        </p:txBody>
      </p:sp>
    </p:spTree>
    <p:extLst>
      <p:ext uri="{BB962C8B-B14F-4D97-AF65-F5344CB8AC3E}">
        <p14:creationId xmlns:p14="http://schemas.microsoft.com/office/powerpoint/2010/main" val="990174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dirty="0" smtClean="0"/>
              <a:t>Interjero apipavidalinimo pavyzdžiai</a:t>
            </a:r>
            <a:endParaRPr lang="lt-LT" sz="2800" b="1" dirty="0"/>
          </a:p>
        </p:txBody>
      </p:sp>
      <p:pic>
        <p:nvPicPr>
          <p:cNvPr id="1026" name="Picture 2" descr="Interjera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48251" y="2133599"/>
            <a:ext cx="8833606" cy="4309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5731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99252" y="838900"/>
            <a:ext cx="9105362" cy="964733"/>
          </a:xfrm>
        </p:spPr>
        <p:txBody>
          <a:bodyPr>
            <a:normAutofit/>
          </a:bodyPr>
          <a:lstStyle/>
          <a:p>
            <a:pPr algn="ctr"/>
            <a:r>
              <a:rPr lang="lt-LT" sz="2800" b="1" i="1" dirty="0">
                <a:solidFill>
                  <a:schemeClr val="tx1"/>
                </a:solidFill>
              </a:rPr>
              <a:t>Programos </a:t>
            </a:r>
            <a:r>
              <a:rPr lang="lt-LT" sz="2800" b="1" i="1" dirty="0" smtClean="0">
                <a:solidFill>
                  <a:schemeClr val="tx1"/>
                </a:solidFill>
              </a:rPr>
              <a:t>paskirtis</a:t>
            </a:r>
            <a:endParaRPr lang="lt-LT" sz="2800" i="1" dirty="0"/>
          </a:p>
        </p:txBody>
      </p:sp>
      <p:sp>
        <p:nvSpPr>
          <p:cNvPr id="3" name="Turinio vietos rezervavimo ženklas 2"/>
          <p:cNvSpPr>
            <a:spLocks noGrp="1"/>
          </p:cNvSpPr>
          <p:nvPr>
            <p:ph idx="1"/>
          </p:nvPr>
        </p:nvSpPr>
        <p:spPr>
          <a:xfrm>
            <a:off x="2525086" y="2525087"/>
            <a:ext cx="8979526" cy="2558642"/>
          </a:xfrm>
        </p:spPr>
        <p:txBody>
          <a:bodyPr/>
          <a:lstStyle/>
          <a:p>
            <a:pPr algn="just"/>
            <a:r>
              <a:rPr lang="lt-LT" sz="2400" dirty="0" smtClean="0">
                <a:solidFill>
                  <a:schemeClr val="tx1"/>
                </a:solidFill>
              </a:rPr>
              <a:t>Interjero </a:t>
            </a:r>
            <a:r>
              <a:rPr lang="lt-LT" sz="2400" dirty="0">
                <a:solidFill>
                  <a:schemeClr val="tx1"/>
                </a:solidFill>
              </a:rPr>
              <a:t>apipavidalintojo modulinė profesinio mokymo programa skirta kvalifikuotam interjero </a:t>
            </a:r>
            <a:r>
              <a:rPr lang="lt-LT" sz="2400" dirty="0" err="1">
                <a:solidFill>
                  <a:schemeClr val="tx1"/>
                </a:solidFill>
              </a:rPr>
              <a:t>apipavidalintojui</a:t>
            </a:r>
            <a:r>
              <a:rPr lang="lt-LT" sz="2400" dirty="0">
                <a:solidFill>
                  <a:schemeClr val="tx1"/>
                </a:solidFill>
              </a:rPr>
              <a:t> parengti, kuris gebėtų savarankiškai gaminti interjero elementus, rengti interjero apipavidalinimo planą, įgyvendinti interjero apipavidalinimo projektą, dekoruoti eksponavimo zonas, atlikti meninį dekoravimą.</a:t>
            </a:r>
          </a:p>
          <a:p>
            <a:endParaRPr lang="lt-LT" dirty="0"/>
          </a:p>
        </p:txBody>
      </p:sp>
    </p:spTree>
    <p:extLst>
      <p:ext uri="{BB962C8B-B14F-4D97-AF65-F5344CB8AC3E}">
        <p14:creationId xmlns:p14="http://schemas.microsoft.com/office/powerpoint/2010/main" val="302918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smtClean="0"/>
              <a:t>Būsimo darbo specifika</a:t>
            </a:r>
            <a:endParaRPr lang="lt-LT" sz="2800" i="1" dirty="0"/>
          </a:p>
        </p:txBody>
      </p:sp>
      <p:sp>
        <p:nvSpPr>
          <p:cNvPr id="3" name="Turinio vietos rezervavimo ženklas 2"/>
          <p:cNvSpPr>
            <a:spLocks noGrp="1"/>
          </p:cNvSpPr>
          <p:nvPr>
            <p:ph idx="1"/>
          </p:nvPr>
        </p:nvSpPr>
        <p:spPr/>
        <p:txBody>
          <a:bodyPr/>
          <a:lstStyle/>
          <a:p>
            <a:pPr algn="just"/>
            <a:r>
              <a:rPr lang="lt-LT" sz="2000" dirty="0" smtClean="0">
                <a:solidFill>
                  <a:schemeClr val="tx1"/>
                </a:solidFill>
              </a:rPr>
              <a:t>Asmuo</a:t>
            </a:r>
            <a:r>
              <a:rPr lang="lt-LT" sz="2000" dirty="0">
                <a:solidFill>
                  <a:schemeClr val="tx1"/>
                </a:solidFill>
              </a:rPr>
              <a:t>, įgijęs interjero apipavidalintojo kvalifikaciją </a:t>
            </a:r>
            <a:r>
              <a:rPr lang="lt-LT" sz="2000" dirty="0">
                <a:solidFill>
                  <a:schemeClr val="tx1"/>
                </a:solidFill>
              </a:rPr>
              <a:t>galės dirbti interjero dizaino studijose, statybos ir remonto, prekybos įmonėse, muziejuose ir parodų centruose arba plėtoti privatų verslą.</a:t>
            </a:r>
            <a:endParaRPr lang="lt-LT" sz="2000" dirty="0">
              <a:solidFill>
                <a:schemeClr val="tx1"/>
              </a:solidFill>
            </a:endParaRPr>
          </a:p>
          <a:p>
            <a:pPr algn="just"/>
            <a:r>
              <a:rPr lang="lt-LT" sz="2000" dirty="0">
                <a:solidFill>
                  <a:schemeClr val="tx1"/>
                </a:solidFill>
              </a:rPr>
              <a:t>Dirbama patalpoje, būdingas individualus ir komandinis darbas, naudojamos asmeninės apsaugos priemonės, kompiuteris ir 2D, 3D spausdintuvai, statybinės bei dekoratyvinės medžiagos, įrankiai.</a:t>
            </a:r>
            <a:endParaRPr lang="lt-LT" sz="2000" dirty="0">
              <a:solidFill>
                <a:schemeClr val="tx1"/>
              </a:solidFill>
            </a:endParaRPr>
          </a:p>
          <a:p>
            <a:pPr algn="just"/>
            <a:r>
              <a:rPr lang="lt-LT" sz="2000" dirty="0">
                <a:solidFill>
                  <a:schemeClr val="tx1"/>
                </a:solidFill>
              </a:rPr>
              <a:t>Interjero apipavidalintojas savo veikloje vadovaujasi darbuotojų saugos ir sveikatos, ergonomikos, darbo higienos, priešgaisrinės saugos ir aplinkosaugos reikalavimais. </a:t>
            </a:r>
            <a:endParaRPr lang="lt-LT" dirty="0"/>
          </a:p>
          <a:p>
            <a:endParaRPr lang="lt-LT" dirty="0"/>
          </a:p>
        </p:txBody>
      </p:sp>
    </p:spTree>
    <p:extLst>
      <p:ext uri="{BB962C8B-B14F-4D97-AF65-F5344CB8AC3E}">
        <p14:creationId xmlns:p14="http://schemas.microsoft.com/office/powerpoint/2010/main" val="58630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t>Būsimo darbo specifika</a:t>
            </a:r>
            <a:endParaRPr lang="lt-LT" sz="2800" dirty="0"/>
          </a:p>
        </p:txBody>
      </p:sp>
      <p:sp>
        <p:nvSpPr>
          <p:cNvPr id="3" name="Turinio vietos rezervavimo ženklas 2"/>
          <p:cNvSpPr>
            <a:spLocks noGrp="1"/>
          </p:cNvSpPr>
          <p:nvPr>
            <p:ph idx="1"/>
          </p:nvPr>
        </p:nvSpPr>
        <p:spPr>
          <a:xfrm>
            <a:off x="1988191" y="1770077"/>
            <a:ext cx="9823508" cy="4141145"/>
          </a:xfrm>
        </p:spPr>
        <p:txBody>
          <a:bodyPr>
            <a:normAutofit/>
          </a:bodyPr>
          <a:lstStyle/>
          <a:p>
            <a:pPr algn="just"/>
            <a:r>
              <a:rPr lang="lt-LT" sz="2000" dirty="0" smtClean="0"/>
              <a:t>Interjero </a:t>
            </a:r>
            <a:r>
              <a:rPr lang="lt-LT" sz="2000" dirty="0" err="1" smtClean="0"/>
              <a:t>apipavidalintojui</a:t>
            </a:r>
            <a:r>
              <a:rPr lang="lt-LT" sz="2000" dirty="0" smtClean="0"/>
              <a:t> svarbios šios asmeninės savybės: kūrybingumas, tikslumas, atsakingumas,</a:t>
            </a:r>
            <a:r>
              <a:rPr lang="lt-LT" sz="2000" dirty="0"/>
              <a:t> </a:t>
            </a:r>
            <a:r>
              <a:rPr lang="lt-LT" sz="2000" dirty="0" smtClean="0"/>
              <a:t>komunikabilumas, interjero erdvės ir formos suvokimas, gebėjimas jausti spalvas ir jas derinti.</a:t>
            </a:r>
          </a:p>
          <a:p>
            <a:pPr algn="just"/>
            <a:r>
              <a:rPr lang="lt-LT" sz="2000" dirty="0" smtClean="0"/>
              <a:t>Interjero apipavidalintojas turi žinoti ir mokėti plokštumų paruošimą dekoravimui, dekoravimo galimybes įvairiomis medžiagomis taikant įvairias jų apdorojimo technologijas, interjero elementų, aksesuarų projektavimą ir jų gamybą naudojant įvairias technologijas, patalpų vidaus apdailos, vidaus apdailos spalvinio, interjero dekoravimo projektų rengimą, medžiagų, baldų, apšvietimo sistemos parinkimą sudarytam apdailos darbų projektui ir kt.</a:t>
            </a:r>
            <a:endParaRPr lang="lt-LT" sz="2000" dirty="0"/>
          </a:p>
        </p:txBody>
      </p:sp>
    </p:spTree>
    <p:extLst>
      <p:ext uri="{BB962C8B-B14F-4D97-AF65-F5344CB8AC3E}">
        <p14:creationId xmlns:p14="http://schemas.microsoft.com/office/powerpoint/2010/main" val="3611590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smtClean="0"/>
              <a:t>Kas yra interjeras?</a:t>
            </a:r>
            <a:endParaRPr lang="lt-LT" sz="2800" b="1" i="1" dirty="0"/>
          </a:p>
        </p:txBody>
      </p:sp>
      <p:sp>
        <p:nvSpPr>
          <p:cNvPr id="3" name="Turinio vietos rezervavimo ženklas 2"/>
          <p:cNvSpPr>
            <a:spLocks noGrp="1"/>
          </p:cNvSpPr>
          <p:nvPr>
            <p:ph idx="1"/>
          </p:nvPr>
        </p:nvSpPr>
        <p:spPr/>
        <p:txBody>
          <a:bodyPr>
            <a:normAutofit/>
          </a:bodyPr>
          <a:lstStyle/>
          <a:p>
            <a:pPr algn="just"/>
            <a:r>
              <a:rPr lang="lt-LT" b="1" dirty="0"/>
              <a:t>Interjeras</a:t>
            </a:r>
            <a:r>
              <a:rPr lang="lt-LT" dirty="0"/>
              <a:t> </a:t>
            </a:r>
            <a:r>
              <a:rPr lang="lt-LT" dirty="0" smtClean="0"/>
              <a:t>meniškai </a:t>
            </a:r>
            <a:r>
              <a:rPr lang="lt-LT" dirty="0"/>
              <a:t>suformuota ir apipavidalinta vidaus </a:t>
            </a:r>
            <a:r>
              <a:rPr lang="lt-LT" dirty="0" smtClean="0"/>
              <a:t>erdvė(pastato ar patalpos) </a:t>
            </a:r>
            <a:r>
              <a:rPr lang="lt-LT" dirty="0"/>
              <a:t>ir jos įrenginiai.</a:t>
            </a:r>
            <a:endParaRPr lang="lt-LT" dirty="0" smtClean="0"/>
          </a:p>
          <a:p>
            <a:pPr algn="just"/>
            <a:r>
              <a:rPr lang="lt-LT" dirty="0" smtClean="0"/>
              <a:t>Svarbiausi </a:t>
            </a:r>
            <a:r>
              <a:rPr lang="lt-LT" dirty="0"/>
              <a:t>komponentai: </a:t>
            </a:r>
            <a:r>
              <a:rPr lang="lt-LT" dirty="0" smtClean="0"/>
              <a:t>vientisa arba suskirstyta pastato </a:t>
            </a:r>
            <a:r>
              <a:rPr lang="lt-LT" dirty="0"/>
              <a:t>erdvė (grindys, sienos, lubos), įranga (baldai, šviestuvai, prietaisai), puošyba (dekoras, meno kūriniai). Interjero pobūdį lemia pastato paskirtis, plano struktūra, statybinės konstrukcijos, architektūrinė kompozicija (patalpos dydis, proporcijos, apšvietimas, apdailos medžiagos, spalvos). </a:t>
            </a:r>
            <a:endParaRPr lang="lt-LT" dirty="0" smtClean="0"/>
          </a:p>
          <a:p>
            <a:pPr algn="just"/>
            <a:r>
              <a:rPr lang="lt-LT" b="1" dirty="0" smtClean="0"/>
              <a:t>Interjero </a:t>
            </a:r>
            <a:r>
              <a:rPr lang="lt-LT" b="1" dirty="0"/>
              <a:t>dizainas</a:t>
            </a:r>
            <a:r>
              <a:rPr lang="lt-LT" dirty="0"/>
              <a:t> – </a:t>
            </a:r>
            <a:r>
              <a:rPr lang="lt-LT" dirty="0" smtClean="0"/>
              <a:t>dizaino </a:t>
            </a:r>
            <a:r>
              <a:rPr lang="lt-LT" dirty="0"/>
              <a:t>sritis, susijusi su viskuo, kas yra </a:t>
            </a:r>
            <a:r>
              <a:rPr lang="lt-LT" dirty="0" smtClean="0"/>
              <a:t>pastato </a:t>
            </a:r>
            <a:r>
              <a:rPr lang="lt-LT" dirty="0"/>
              <a:t>vidaus erdvėje: sienos, </a:t>
            </a:r>
            <a:r>
              <a:rPr lang="lt-LT" dirty="0" smtClean="0"/>
              <a:t>langai, durys, </a:t>
            </a:r>
            <a:r>
              <a:rPr lang="lt-LT" dirty="0"/>
              <a:t>apdaila, tekstūra, apšvietimas, apstatymas ir </a:t>
            </a:r>
            <a:r>
              <a:rPr lang="lt-LT" dirty="0" smtClean="0"/>
              <a:t>baldai.</a:t>
            </a:r>
            <a:r>
              <a:rPr lang="lt-LT" dirty="0"/>
              <a:t> </a:t>
            </a:r>
            <a:r>
              <a:rPr lang="lt-LT" dirty="0" smtClean="0"/>
              <a:t>interjero</a:t>
            </a:r>
            <a:r>
              <a:rPr lang="lt-LT" dirty="0"/>
              <a:t> dizaineriai naudoja visus šiuos elementus siekdami suformuoti funkcionalią, saugią ir estetiškai malonią erdvę klientui.</a:t>
            </a:r>
          </a:p>
          <a:p>
            <a:endParaRPr lang="lt-LT" dirty="0"/>
          </a:p>
        </p:txBody>
      </p:sp>
    </p:spTree>
    <p:extLst>
      <p:ext uri="{BB962C8B-B14F-4D97-AF65-F5344CB8AC3E}">
        <p14:creationId xmlns:p14="http://schemas.microsoft.com/office/powerpoint/2010/main" val="3757754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89213" y="184559"/>
            <a:ext cx="8915400" cy="595618"/>
          </a:xfrm>
        </p:spPr>
        <p:txBody>
          <a:bodyPr>
            <a:normAutofit/>
          </a:bodyPr>
          <a:lstStyle/>
          <a:p>
            <a:pPr algn="ctr"/>
            <a:r>
              <a:rPr lang="lt-LT" sz="2800" b="1" i="1" dirty="0">
                <a:solidFill>
                  <a:schemeClr val="tx1"/>
                </a:solidFill>
              </a:rPr>
              <a:t>Kompiuterinė grafika</a:t>
            </a:r>
            <a:endParaRPr lang="lt-LT" sz="2800" i="1" dirty="0"/>
          </a:p>
        </p:txBody>
      </p:sp>
      <p:sp>
        <p:nvSpPr>
          <p:cNvPr id="3" name="Turinio vietos rezervavimo ženklas 2"/>
          <p:cNvSpPr>
            <a:spLocks noGrp="1"/>
          </p:cNvSpPr>
          <p:nvPr>
            <p:ph idx="1"/>
          </p:nvPr>
        </p:nvSpPr>
        <p:spPr>
          <a:xfrm>
            <a:off x="1593909" y="780177"/>
            <a:ext cx="10284902" cy="5889071"/>
          </a:xfrm>
        </p:spPr>
        <p:txBody>
          <a:bodyPr>
            <a:normAutofit/>
          </a:bodyPr>
          <a:lstStyle/>
          <a:p>
            <a:r>
              <a:rPr lang="lt-LT" dirty="0" smtClean="0"/>
              <a:t>Pagrindinės kompiuterinės programos naudojamos interjero apipavidalintojo darbe: taškinės</a:t>
            </a:r>
            <a:r>
              <a:rPr lang="lt-LT" dirty="0"/>
              <a:t>, vektorinės ir </a:t>
            </a:r>
            <a:r>
              <a:rPr lang="lt-LT" dirty="0" smtClean="0"/>
              <a:t>3D vizualizavimo programos.</a:t>
            </a:r>
          </a:p>
          <a:p>
            <a:r>
              <a:rPr lang="lt-LT" dirty="0" smtClean="0"/>
              <a:t>Grafinio dizaino elementai: </a:t>
            </a:r>
          </a:p>
          <a:p>
            <a:r>
              <a:rPr lang="lt-LT" b="1" dirty="0"/>
              <a:t>TAŠKAS</a:t>
            </a:r>
            <a:r>
              <a:rPr lang="lt-LT" dirty="0"/>
              <a:t> yra mažiausias, bet svarbiausias elementas, jis yra visko pradžia. Mūsų sąmonėje taškas yra suprantamas kaip apskritimo stereotipas, pagrindinė jo savybė kompozicijoje yra padėtis. Iš taškų galima sukurti visus kitus elementus</a:t>
            </a:r>
            <a:r>
              <a:rPr lang="lt-LT" dirty="0" smtClean="0"/>
              <a:t>.</a:t>
            </a:r>
          </a:p>
          <a:p>
            <a:endParaRPr lang="lt-LT" dirty="0"/>
          </a:p>
          <a:p>
            <a:endParaRPr lang="lt-LT" dirty="0" smtClean="0"/>
          </a:p>
          <a:p>
            <a:r>
              <a:rPr lang="lt-LT" b="1" dirty="0"/>
              <a:t>LINIJA</a:t>
            </a:r>
            <a:r>
              <a:rPr lang="lt-LT" dirty="0"/>
              <a:t> yra tam tikru dažniu ir pozicija pastoviai pasikartojantys taškai arba taško judesys plokštumoje. Linijos gali būti:</a:t>
            </a:r>
          </a:p>
          <a:p>
            <a:r>
              <a:rPr lang="lt-LT" dirty="0"/>
              <a:t>- </a:t>
            </a:r>
            <a:r>
              <a:rPr lang="lt-LT" dirty="0" smtClean="0"/>
              <a:t>vertikalios</a:t>
            </a:r>
            <a:r>
              <a:rPr lang="lt-LT" dirty="0"/>
              <a:t>, horizontalios, įstrižos;</a:t>
            </a:r>
            <a:br>
              <a:rPr lang="lt-LT" dirty="0"/>
            </a:br>
            <a:r>
              <a:rPr lang="lt-LT" dirty="0"/>
              <a:t>- </a:t>
            </a:r>
            <a:r>
              <a:rPr lang="lt-LT" dirty="0" smtClean="0"/>
              <a:t>tiesios</a:t>
            </a:r>
            <a:r>
              <a:rPr lang="lt-LT" dirty="0"/>
              <a:t>, banguotos, laužytos, formuotos;</a:t>
            </a:r>
            <a:br>
              <a:rPr lang="lt-LT" dirty="0"/>
            </a:br>
            <a:r>
              <a:rPr lang="lt-LT" dirty="0"/>
              <a:t>- </a:t>
            </a:r>
            <a:r>
              <a:rPr lang="lt-LT" dirty="0" smtClean="0"/>
              <a:t>ištisos</a:t>
            </a:r>
            <a:r>
              <a:rPr lang="lt-LT" dirty="0"/>
              <a:t>, punktyrinės, pulsuojančios;</a:t>
            </a:r>
            <a:br>
              <a:rPr lang="lt-LT" dirty="0"/>
            </a:br>
            <a:r>
              <a:rPr lang="lt-LT" dirty="0"/>
              <a:t>- </a:t>
            </a:r>
            <a:r>
              <a:rPr lang="lt-LT" dirty="0" smtClean="0"/>
              <a:t>trumpos</a:t>
            </a:r>
            <a:r>
              <a:rPr lang="lt-LT" dirty="0"/>
              <a:t>, ilgos, storos, plonos ir pan.;</a:t>
            </a:r>
          </a:p>
          <a:p>
            <a:r>
              <a:rPr lang="lt-LT" dirty="0"/>
              <a:t>Visos linijos turi kryptį, jų išdėstymas gali suteikti kūriniui nuotaiką, ritmą, dinamiką/statiką, perspektyvą.</a:t>
            </a:r>
          </a:p>
          <a:p>
            <a:endParaRPr lang="lt-LT" dirty="0" smtClean="0"/>
          </a:p>
          <a:p>
            <a:endParaRPr lang="lt-LT" dirty="0"/>
          </a:p>
          <a:p>
            <a:endParaRPr lang="lt-LT" dirty="0" smtClean="0"/>
          </a:p>
          <a:p>
            <a:endParaRPr lang="lt-LT" dirty="0"/>
          </a:p>
        </p:txBody>
      </p:sp>
      <p:pic>
        <p:nvPicPr>
          <p:cNvPr id="4" name="Picture 4" descr="https://i.imgur.com/1zwQfa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14158" y="2499919"/>
            <a:ext cx="1719743" cy="113251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https://i.imgur.com/TV7zaZJ.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4158" y="4018327"/>
            <a:ext cx="1719743" cy="110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471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962041" y="310393"/>
            <a:ext cx="7381585" cy="553673"/>
          </a:xfrm>
        </p:spPr>
        <p:txBody>
          <a:bodyPr>
            <a:normAutofit/>
          </a:bodyPr>
          <a:lstStyle/>
          <a:p>
            <a:pPr algn="ctr"/>
            <a:r>
              <a:rPr lang="lt-LT" sz="2400" b="1" i="1" dirty="0">
                <a:solidFill>
                  <a:schemeClr val="tx1"/>
                </a:solidFill>
              </a:rPr>
              <a:t>Kompiuterinė grafika</a:t>
            </a:r>
            <a:endParaRPr lang="lt-LT" sz="2400" b="1" dirty="0"/>
          </a:p>
        </p:txBody>
      </p:sp>
      <p:sp>
        <p:nvSpPr>
          <p:cNvPr id="5" name="Turinio vietos rezervavimo ženklas 4"/>
          <p:cNvSpPr>
            <a:spLocks noGrp="1"/>
          </p:cNvSpPr>
          <p:nvPr>
            <p:ph idx="1"/>
          </p:nvPr>
        </p:nvSpPr>
        <p:spPr>
          <a:xfrm>
            <a:off x="872455" y="989901"/>
            <a:ext cx="10900605" cy="5738069"/>
          </a:xfrm>
        </p:spPr>
        <p:txBody>
          <a:bodyPr>
            <a:normAutofit/>
          </a:bodyPr>
          <a:lstStyle/>
          <a:p>
            <a:r>
              <a:rPr lang="lt-LT" b="1" dirty="0" smtClean="0"/>
              <a:t>FIGŪRA</a:t>
            </a:r>
            <a:r>
              <a:rPr lang="lt-LT" dirty="0"/>
              <a:t> gali būti geometrinė arba laisva. Geometrinės figūros dažniausiai suteikia kūriniui konkrečią reikšmę, įneša sistemiškumo, griežtumo, tvarkos. Dažniausiai sutinkamos geometrinės figūros: trikampis, stačiakampis, apskritimas. Laisvos figūros kuriamos iš geometrinių figūrų ir/ar jų dalių. </a:t>
            </a:r>
            <a:r>
              <a:rPr lang="lt-LT" dirty="0"/>
              <a:t/>
            </a:r>
            <a:br>
              <a:rPr lang="lt-LT" dirty="0"/>
            </a:br>
            <a:endParaRPr lang="lt-LT" dirty="0" smtClean="0"/>
          </a:p>
          <a:p>
            <a:endParaRPr lang="lt-LT" dirty="0"/>
          </a:p>
          <a:p>
            <a:endParaRPr lang="lt-LT" dirty="0" smtClean="0"/>
          </a:p>
          <a:p>
            <a:r>
              <a:rPr lang="lt-LT" b="1" dirty="0" smtClean="0"/>
              <a:t>SPALVA</a:t>
            </a:r>
            <a:r>
              <a:rPr lang="lt-LT" dirty="0"/>
              <a:t> yra elementų savybė, kurios šaltinis yra šviesa. Priklausomai nuo elektromagnetinių bangų atspindėjimo ar pralaidumo mūsų akys mato vienokią ar kitokią spalvą. Žmogaus akis skiria apie 10 000 000 </a:t>
            </a:r>
            <a:r>
              <a:rPr lang="lt-LT" dirty="0" smtClean="0"/>
              <a:t>atspalvių. </a:t>
            </a:r>
            <a:r>
              <a:rPr lang="lt-LT" dirty="0"/>
              <a:t>Spalvos skirstomos pagal šviesumą, ryškumą, intensyvumą, temperatūrą.</a:t>
            </a:r>
            <a:br>
              <a:rPr lang="lt-LT" dirty="0"/>
            </a:br>
            <a:r>
              <a:rPr lang="lt-LT" dirty="0" smtClean="0"/>
              <a:t>Dizaine </a:t>
            </a:r>
            <a:r>
              <a:rPr lang="lt-LT" dirty="0"/>
              <a:t>spalva turi ypatingą reikšmę ir dažnai nulemia ne tik vizualų pateikimą, bet ir nuotaiką, įtaką. </a:t>
            </a:r>
            <a:r>
              <a:rPr lang="lt-LT" dirty="0" err="1"/>
              <a:t>Spalvotyra</a:t>
            </a:r>
            <a:r>
              <a:rPr lang="lt-LT" dirty="0"/>
              <a:t> analizuoja spalvas fizikiniais, cheminiais, biologiniais, psichologiniais, estetiniais ir kitais aspektais. </a:t>
            </a:r>
            <a:r>
              <a:rPr lang="lt-LT" dirty="0" smtClean="0"/>
              <a:t>Spalvų </a:t>
            </a:r>
            <a:r>
              <a:rPr lang="lt-LT" dirty="0"/>
              <a:t>derinimui galite naudoti </a:t>
            </a:r>
            <a:r>
              <a:rPr lang="lt-LT" dirty="0" smtClean="0"/>
              <a:t>spalvų ratą.</a:t>
            </a:r>
            <a:r>
              <a:rPr lang="lt-LT" dirty="0"/>
              <a:t> </a:t>
            </a:r>
          </a:p>
          <a:p>
            <a:endParaRPr lang="lt-LT" sz="1200" dirty="0"/>
          </a:p>
        </p:txBody>
      </p:sp>
      <p:pic>
        <p:nvPicPr>
          <p:cNvPr id="9" name="Picture 2" descr="https://i.imgur.com/TTNQ2n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4099" y="1912690"/>
            <a:ext cx="1736521" cy="140096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s://i.imgur.com/PdCy4HZ.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4099" y="5318620"/>
            <a:ext cx="1736522" cy="1350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405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89213" y="385894"/>
            <a:ext cx="8915400" cy="453005"/>
          </a:xfrm>
        </p:spPr>
        <p:txBody>
          <a:bodyPr>
            <a:normAutofit/>
          </a:bodyPr>
          <a:lstStyle/>
          <a:p>
            <a:pPr algn="ctr"/>
            <a:r>
              <a:rPr lang="lt-LT" sz="2000" b="1" i="1" dirty="0">
                <a:solidFill>
                  <a:schemeClr val="tx1"/>
                </a:solidFill>
              </a:rPr>
              <a:t>Kompiuterinė grafika</a:t>
            </a:r>
            <a:endParaRPr lang="lt-LT" sz="2000" b="1" dirty="0"/>
          </a:p>
        </p:txBody>
      </p:sp>
      <p:sp>
        <p:nvSpPr>
          <p:cNvPr id="5" name="Turinio vietos rezervavimo ženklas 4"/>
          <p:cNvSpPr>
            <a:spLocks noGrp="1"/>
          </p:cNvSpPr>
          <p:nvPr>
            <p:ph idx="1"/>
          </p:nvPr>
        </p:nvSpPr>
        <p:spPr>
          <a:xfrm>
            <a:off x="1593907" y="838899"/>
            <a:ext cx="10251347" cy="5687736"/>
          </a:xfrm>
        </p:spPr>
        <p:txBody>
          <a:bodyPr>
            <a:normAutofit/>
          </a:bodyPr>
          <a:lstStyle/>
          <a:p>
            <a:r>
              <a:rPr lang="lt-LT" sz="1600" b="1" dirty="0"/>
              <a:t>TEKSTŪRA</a:t>
            </a:r>
            <a:r>
              <a:rPr lang="lt-LT" sz="1600" dirty="0"/>
              <a:t> – paviršiaus ypatybės, jo užpildymas vaizdu ir jausmu. Tekstūra gali būti:</a:t>
            </a:r>
          </a:p>
          <a:p>
            <a:r>
              <a:rPr lang="lt-LT" sz="1600" dirty="0"/>
              <a:t>- Reali, sutinkama gamtoje tekstūra įprasmina objekto medžiagą, pvz.: medžio žievė, gyvatės oda, ledo paviršius.</a:t>
            </a:r>
            <a:br>
              <a:rPr lang="lt-LT" sz="1600" dirty="0"/>
            </a:br>
            <a:r>
              <a:rPr lang="lt-LT" sz="1600" dirty="0"/>
              <a:t>- Imituota – kurti tekstūros iliuziją.</a:t>
            </a:r>
            <a:br>
              <a:rPr lang="lt-LT" sz="1600" dirty="0"/>
            </a:br>
            <a:r>
              <a:rPr lang="lt-LT" sz="1600" dirty="0"/>
              <a:t>- Abstrakti, dažniausiai išreikšta kompiuterine grafika arba formų elementais. Gali turėti optinę trimatės tekstūros iliuziją.</a:t>
            </a:r>
            <a:br>
              <a:rPr lang="lt-LT" sz="1600" dirty="0"/>
            </a:br>
            <a:r>
              <a:rPr lang="lt-LT" sz="1600" dirty="0"/>
              <a:t>- Fiziškai juntama (iškili faktūra). Taip pat suteikti vizualiam turiniu minkštumo/šiurkštumo, švelnumo/</a:t>
            </a:r>
            <a:r>
              <a:rPr lang="lt-LT" sz="1600" dirty="0" err="1"/>
              <a:t>pūkuotumo</a:t>
            </a:r>
            <a:r>
              <a:rPr lang="lt-LT" sz="1600" dirty="0"/>
              <a:t>, lipnumo, aštrumo ir pan</a:t>
            </a:r>
            <a:r>
              <a:rPr lang="lt-LT" sz="1600" dirty="0" smtClean="0"/>
              <a:t>.</a:t>
            </a:r>
          </a:p>
          <a:p>
            <a:endParaRPr lang="lt-LT" sz="1600" dirty="0"/>
          </a:p>
          <a:p>
            <a:endParaRPr lang="lt-LT" sz="1600" dirty="0" smtClean="0"/>
          </a:p>
          <a:p>
            <a:r>
              <a:rPr lang="lt-LT" b="1" dirty="0"/>
              <a:t>ERDVĖ</a:t>
            </a:r>
            <a:r>
              <a:rPr lang="lt-LT" dirty="0"/>
              <a:t> </a:t>
            </a:r>
            <a:r>
              <a:rPr lang="lt-LT" dirty="0" smtClean="0"/>
              <a:t>- tai </a:t>
            </a:r>
            <a:r>
              <a:rPr lang="lt-LT" dirty="0"/>
              <a:t>sritis, plotas </a:t>
            </a:r>
            <a:r>
              <a:rPr lang="lt-LT" dirty="0" smtClean="0"/>
              <a:t>aplink ir </a:t>
            </a:r>
            <a:r>
              <a:rPr lang="lt-LT" dirty="0"/>
              <a:t>tarp elementų. Šviesos ir šešėlių pagalba erdvė įgauna gylį, t</a:t>
            </a:r>
            <a:r>
              <a:rPr lang="lt-LT" dirty="0" smtClean="0"/>
              <a:t>. y</a:t>
            </a:r>
            <a:r>
              <a:rPr lang="lt-LT" dirty="0"/>
              <a:t>. dvimatėje erdvėje yra sukuriama trimatės erdvės iliuzija.</a:t>
            </a:r>
          </a:p>
          <a:p>
            <a:r>
              <a:rPr lang="lt-LT" dirty="0"/>
              <a:t>Erdvė gali būti teigiama (elementai, akcentai, į kuriuos krypsta dėmesys) ir neigiama (fonas). </a:t>
            </a:r>
            <a:endParaRPr lang="lt-LT" sz="1600" dirty="0"/>
          </a:p>
        </p:txBody>
      </p:sp>
      <p:pic>
        <p:nvPicPr>
          <p:cNvPr id="10" name="Picture 2" descr="https://i.imgur.com/N329fh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6770" y="2743200"/>
            <a:ext cx="1518407" cy="109056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https://i.imgur.com/KyGt01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2651" y="5066950"/>
            <a:ext cx="1988190" cy="167779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https://i.imgur.com/VXm9jc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71627" y="5066950"/>
            <a:ext cx="1937856" cy="1677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42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89212" y="327172"/>
            <a:ext cx="8915401" cy="687896"/>
          </a:xfrm>
        </p:spPr>
        <p:txBody>
          <a:bodyPr>
            <a:normAutofit/>
          </a:bodyPr>
          <a:lstStyle/>
          <a:p>
            <a:pPr algn="ctr"/>
            <a:r>
              <a:rPr lang="lt-LT" sz="2800" b="1" i="1" dirty="0" smtClean="0"/>
              <a:t>Grafinių elementų kompozicija</a:t>
            </a:r>
            <a:endParaRPr lang="lt-LT" sz="2800" b="1" i="1" dirty="0"/>
          </a:p>
        </p:txBody>
      </p:sp>
      <p:sp>
        <p:nvSpPr>
          <p:cNvPr id="6" name="Turinio vietos rezervavimo ženklas 5"/>
          <p:cNvSpPr>
            <a:spLocks noGrp="1"/>
          </p:cNvSpPr>
          <p:nvPr>
            <p:ph idx="1"/>
          </p:nvPr>
        </p:nvSpPr>
        <p:spPr>
          <a:xfrm>
            <a:off x="1996580" y="1149291"/>
            <a:ext cx="9508032" cy="5427677"/>
          </a:xfrm>
        </p:spPr>
        <p:txBody>
          <a:bodyPr>
            <a:normAutofit fontScale="92500" lnSpcReduction="10000"/>
          </a:bodyPr>
          <a:lstStyle/>
          <a:p>
            <a:pPr algn="just"/>
            <a:r>
              <a:rPr lang="lt-LT" sz="1900" b="1" dirty="0"/>
              <a:t>STATIKA</a:t>
            </a:r>
            <a:r>
              <a:rPr lang="lt-LT" sz="1900" dirty="0"/>
              <a:t> yra kūnų pusiausvyra. Statiška kompozicija perteikia ramybę, rimtį, pastovumą, stabilumą, tvirtumą, solidumą. Būdingiausi statikos išraiškos bruožai:</a:t>
            </a:r>
          </a:p>
          <a:p>
            <a:pPr marL="0" indent="0">
              <a:buNone/>
            </a:pPr>
            <a:r>
              <a:rPr lang="lt-LT" sz="1900" dirty="0" smtClean="0"/>
              <a:t>- </a:t>
            </a:r>
            <a:r>
              <a:rPr lang="lt-LT" sz="1900" dirty="0"/>
              <a:t>Simetriškumas;</a:t>
            </a:r>
            <a:br>
              <a:rPr lang="lt-LT" sz="1900" dirty="0"/>
            </a:br>
            <a:r>
              <a:rPr lang="lt-LT" sz="1900" dirty="0"/>
              <a:t>- Vertikalios ir horizontalios linijos;</a:t>
            </a:r>
            <a:br>
              <a:rPr lang="lt-LT" sz="1900" dirty="0"/>
            </a:br>
            <a:r>
              <a:rPr lang="lt-LT" sz="1900" dirty="0"/>
              <a:t>- Ramios plokštumos;</a:t>
            </a:r>
            <a:br>
              <a:rPr lang="lt-LT" sz="1900" dirty="0"/>
            </a:br>
            <a:r>
              <a:rPr lang="lt-LT" sz="1900" dirty="0"/>
              <a:t>- Klasikiniai geometriniai kūnai: stačiakampis, piramidė, apskritimas ir </a:t>
            </a:r>
            <a:r>
              <a:rPr lang="lt-LT" sz="1900" dirty="0" smtClean="0"/>
              <a:t>t.t</a:t>
            </a:r>
            <a:r>
              <a:rPr lang="lt-LT" sz="1900" dirty="0"/>
              <a:t>.</a:t>
            </a:r>
          </a:p>
          <a:p>
            <a:pPr algn="just"/>
            <a:r>
              <a:rPr lang="lt-LT" sz="1900" dirty="0"/>
              <a:t>Tačiau jie turi išlaikyti stabilų pagrindą, pvz.: kvadratas pasuktas kampu į apačią virstų į rombą, figūra iš karto taptų dinamiška, todėl to reiktų vengti.</a:t>
            </a:r>
          </a:p>
          <a:p>
            <a:pPr algn="just"/>
            <a:r>
              <a:rPr lang="lt-LT" sz="1900" b="1" dirty="0"/>
              <a:t>DINAMIKA </a:t>
            </a:r>
            <a:r>
              <a:rPr lang="lt-LT" sz="1900" dirty="0"/>
              <a:t>naudojama kompozicijoje siekiant vizualiai išreikšti judesį, energiją, jėgą. Dinamiška kompozicija parodo polėkį, veržlumą, augimą. Gali būti pasiekta naudojant:</a:t>
            </a:r>
          </a:p>
          <a:p>
            <a:pPr marL="0" indent="0">
              <a:buNone/>
            </a:pPr>
            <a:r>
              <a:rPr lang="lt-LT" sz="1900" dirty="0"/>
              <a:t>- Asimetriją;</a:t>
            </a:r>
            <a:br>
              <a:rPr lang="lt-LT" sz="1900" dirty="0"/>
            </a:br>
            <a:r>
              <a:rPr lang="lt-LT" sz="1900" dirty="0"/>
              <a:t>- Įstrižines linijas/kompoziciją;</a:t>
            </a:r>
            <a:br>
              <a:rPr lang="lt-LT" sz="1900" dirty="0"/>
            </a:br>
            <a:r>
              <a:rPr lang="lt-LT" sz="1900" dirty="0"/>
              <a:t>- Kelias plokštumas, jų susikirtimą;</a:t>
            </a:r>
            <a:br>
              <a:rPr lang="lt-LT" sz="1900" dirty="0"/>
            </a:br>
            <a:r>
              <a:rPr lang="lt-LT" sz="1900" dirty="0"/>
              <a:t>- Erdvės iliuziją;</a:t>
            </a:r>
            <a:br>
              <a:rPr lang="lt-LT" sz="1900" dirty="0"/>
            </a:br>
            <a:r>
              <a:rPr lang="lt-LT" sz="1900" dirty="0"/>
              <a:t>- Kartojimą, ritmą;</a:t>
            </a:r>
            <a:br>
              <a:rPr lang="lt-LT" sz="1900" dirty="0"/>
            </a:br>
            <a:r>
              <a:rPr lang="lt-LT" sz="1900" dirty="0"/>
              <a:t>- Formų, dydžių, spalvų, šviesų kontrastą.</a:t>
            </a:r>
          </a:p>
          <a:p>
            <a:pPr algn="just"/>
            <a:r>
              <a:rPr lang="lt-LT" sz="1900" dirty="0"/>
              <a:t>Dinamiška kompozicija gali puikiai perteikti žaismingą, veržlią, energingą, gerą nuotaiką.</a:t>
            </a:r>
          </a:p>
          <a:p>
            <a:endParaRPr lang="lt-LT" dirty="0"/>
          </a:p>
        </p:txBody>
      </p:sp>
    </p:spTree>
    <p:extLst>
      <p:ext uri="{BB962C8B-B14F-4D97-AF65-F5344CB8AC3E}">
        <p14:creationId xmlns:p14="http://schemas.microsoft.com/office/powerpoint/2010/main" val="746024624"/>
      </p:ext>
    </p:extLst>
  </p:cSld>
  <p:clrMapOvr>
    <a:masterClrMapping/>
  </p:clrMapOvr>
</p:sld>
</file>

<file path=ppt/theme/theme1.xml><?xml version="1.0" encoding="utf-8"?>
<a:theme xmlns:a="http://schemas.openxmlformats.org/drawingml/2006/main" name="Šnabždesys">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142</TotalTime>
  <Words>260</Words>
  <Application>Microsoft Office PowerPoint</Application>
  <PresentationFormat>Plačiaekranė</PresentationFormat>
  <Paragraphs>46</Paragraphs>
  <Slides>10</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10</vt:i4>
      </vt:variant>
    </vt:vector>
  </HeadingPairs>
  <TitlesOfParts>
    <vt:vector size="14" baseType="lpstr">
      <vt:lpstr>Arial</vt:lpstr>
      <vt:lpstr>Century Gothic</vt:lpstr>
      <vt:lpstr>Wingdings 3</vt:lpstr>
      <vt:lpstr>Šnabždesys</vt:lpstr>
      <vt:lpstr>Interjero apipavidalintojo modulinė profesinio mokymo programa   </vt:lpstr>
      <vt:lpstr>Programos paskirtis</vt:lpstr>
      <vt:lpstr>Būsimo darbo specifika</vt:lpstr>
      <vt:lpstr>Būsimo darbo specifika</vt:lpstr>
      <vt:lpstr>Kas yra interjeras?</vt:lpstr>
      <vt:lpstr>Kompiuterinė grafika</vt:lpstr>
      <vt:lpstr>Kompiuterinė grafika</vt:lpstr>
      <vt:lpstr>Kompiuterinė grafika</vt:lpstr>
      <vt:lpstr>Grafinių elementų kompozicija</vt:lpstr>
      <vt:lpstr>Interjero apipavidalinimo pavyzdžiai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Interjero apipavidalintojo modulinė profesinio mokymo programa   </dc:title>
  <dc:creator>Roma</dc:creator>
  <cp:lastModifiedBy>Roma</cp:lastModifiedBy>
  <cp:revision>23</cp:revision>
  <dcterms:created xsi:type="dcterms:W3CDTF">2024-12-30T08:10:53Z</dcterms:created>
  <dcterms:modified xsi:type="dcterms:W3CDTF">2024-12-30T10:33:19Z</dcterms:modified>
</cp:coreProperties>
</file>