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1" r:id="rId5"/>
    <p:sldId id="258"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lt-LT" smtClean="0"/>
              <a:t>Spustelėję redag. ruoš. pavad. stilių</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4/4/2025</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idx="1"/>
          </p:nvPr>
        </p:nvSpPr>
        <p:spPr/>
        <p:txBody>
          <a:bodyPr ancho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lt-LT" smtClean="0"/>
              <a:t>Spustelėję redag. ruoš. pavad. stilių</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55BA285-9698-1B45-8319-D90A8C63F150}" type="datetimeFigureOut">
              <a:rPr lang="en-US" dirty="0"/>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4/4/2025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lt-LT" smtClean="0"/>
              <a:t>Spustelėję redag. ruoš. pavad. stilių</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1534695" y="2824269"/>
            <a:ext cx="4608576" cy="2644457"/>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6454792" y="2821491"/>
            <a:ext cx="4608576" cy="2637371"/>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4/4/2025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4/4/2025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4/4/2025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lt-LT" smtClean="0"/>
              <a:t>Spustelėję redag. ruoš. pavad. stilių</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61CFCDFD-B4CF-A241-8D71-E814B10BEAF4}" type="datetimeFigureOut">
              <a:rPr lang="en-US" dirty="0"/>
              <a:t>4/4/2025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4/4/2025</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4/4/2025</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2424419" y="802298"/>
            <a:ext cx="9336946" cy="1068447"/>
          </a:xfrm>
        </p:spPr>
        <p:txBody>
          <a:bodyPr>
            <a:normAutofit/>
          </a:bodyPr>
          <a:lstStyle/>
          <a:p>
            <a:pPr algn="ctr"/>
            <a:r>
              <a:rPr lang="lt-LT" sz="3200" b="1" i="1" dirty="0">
                <a:latin typeface="Times New Roman" panose="02020603050405020304" pitchFamily="18" charset="0"/>
                <a:cs typeface="Times New Roman" panose="02020603050405020304" pitchFamily="18" charset="0"/>
              </a:rPr>
              <a:t>Fizinio aktyvumo rekomendacijos</a:t>
            </a:r>
            <a:br>
              <a:rPr lang="lt-LT" sz="3200" b="1" i="1" dirty="0">
                <a:latin typeface="Times New Roman" panose="02020603050405020304" pitchFamily="18" charset="0"/>
                <a:cs typeface="Times New Roman" panose="02020603050405020304" pitchFamily="18" charset="0"/>
              </a:rPr>
            </a:br>
            <a:endParaRPr lang="lt-LT" sz="3200" b="1" i="1" dirty="0">
              <a:latin typeface="Times New Roman" panose="02020603050405020304" pitchFamily="18" charset="0"/>
              <a:cs typeface="Times New Roman" panose="02020603050405020304" pitchFamily="18" charset="0"/>
            </a:endParaRPr>
          </a:p>
        </p:txBody>
      </p:sp>
      <p:sp>
        <p:nvSpPr>
          <p:cNvPr id="3" name="Antrinis pavadinimas 2"/>
          <p:cNvSpPr>
            <a:spLocks noGrp="1"/>
          </p:cNvSpPr>
          <p:nvPr>
            <p:ph type="subTitle" idx="1"/>
          </p:nvPr>
        </p:nvSpPr>
        <p:spPr>
          <a:xfrm>
            <a:off x="2424419" y="1551963"/>
            <a:ext cx="9404057" cy="4420997"/>
          </a:xfrm>
        </p:spPr>
        <p:txBody>
          <a:bodyPr>
            <a:normAutofit lnSpcReduction="10000"/>
          </a:bodyPr>
          <a:lstStyle/>
          <a:p>
            <a:pPr algn="just"/>
            <a:r>
              <a:rPr lang="lt-LT" dirty="0" smtClean="0"/>
              <a:t>	</a:t>
            </a:r>
            <a:r>
              <a:rPr lang="lt-LT" dirty="0" smtClean="0">
                <a:latin typeface="Times New Roman" panose="02020603050405020304" pitchFamily="18" charset="0"/>
                <a:cs typeface="Times New Roman" panose="02020603050405020304" pitchFamily="18" charset="0"/>
              </a:rPr>
              <a:t>Fizinis </a:t>
            </a:r>
            <a:r>
              <a:rPr lang="lt-LT" dirty="0">
                <a:latin typeface="Times New Roman" panose="02020603050405020304" pitchFamily="18" charset="0"/>
                <a:cs typeface="Times New Roman" panose="02020603050405020304" pitchFamily="18" charset="0"/>
              </a:rPr>
              <a:t>aktyvumas yra vienas svarbiausių organizmo energijos sunaudojimo veiksnių ir todėl yra svarbus organizmo energijos balansui palaikyti. Tikslinga paminėti, kad fiziškai aktyvūs žmonės paprastai būna geresnės nuotaikos, pozityvesnės nuomonės apie gyvenimą, darbą, politiką, sportuojantys mokiniai geriau mokosi, pasižymi aukštesne saviverte, rečiau turi žalingų įpročių. Reguliari fizinė veikla gali skatinti kaulų ir raumenų augimą, lavinti judesių koordinaciją ir pusiausvyrą, stiprinti širdies ir kraujagyslių sistemą, teigiamai veikti kvėpavimo sistemą, virškinimo sistemos darbą, pagerinti medžiagų apykaitą raumenų ląstelėse, judėjimo – atramos aparato struktūrą ir funkcijas, pagerinti sąnarių sandarą ir funkciją, stiprinti širdies raumenį, teigiamai veikti kraujospūdį ir t.t. Pateikiame </a:t>
            </a:r>
            <a:r>
              <a:rPr lang="lt-LT" dirty="0" err="1" smtClean="0">
                <a:latin typeface="Times New Roman" panose="02020603050405020304" pitchFamily="18" charset="0"/>
                <a:cs typeface="Times New Roman" panose="02020603050405020304" pitchFamily="18" charset="0"/>
              </a:rPr>
              <a:t>bendrĄsias</a:t>
            </a:r>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fizinio aktyvumo rekomendacijas įvairioms amžiaus grupėms.</a:t>
            </a:r>
            <a:endParaRPr lang="lt-L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7051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000" b="1" cap="all" dirty="0">
                <a:latin typeface="Times New Roman" panose="02020603050405020304" pitchFamily="18" charset="0"/>
                <a:cs typeface="Times New Roman" panose="02020603050405020304" pitchFamily="18" charset="0"/>
              </a:rPr>
              <a:t>BENDROSIOS FIZINIO AKTYVUMO REKOMENDACIJOS VAIKAMS (NUO 6 IKI 11 METŲ) IR PAAUGLIAMS (NUO 12 IKI 17 METŲ</a:t>
            </a:r>
            <a:r>
              <a:rPr lang="lt-LT" sz="2000" b="1" cap="all" dirty="0" smtClean="0">
                <a:latin typeface="Times New Roman" panose="02020603050405020304" pitchFamily="18" charset="0"/>
                <a:cs typeface="Times New Roman" panose="02020603050405020304" pitchFamily="18" charset="0"/>
              </a:rPr>
              <a:t>)</a:t>
            </a:r>
            <a:r>
              <a:rPr lang="lt-LT" sz="2000" b="1" cap="all" dirty="0">
                <a:latin typeface="Times New Roman" panose="02020603050405020304" pitchFamily="18" charset="0"/>
                <a:cs typeface="Times New Roman" panose="02020603050405020304" pitchFamily="18" charset="0"/>
              </a:rPr>
              <a:t/>
            </a:r>
            <a:br>
              <a:rPr lang="lt-LT" sz="2000" b="1" cap="all" dirty="0">
                <a:latin typeface="Times New Roman" panose="02020603050405020304" pitchFamily="18" charset="0"/>
                <a:cs typeface="Times New Roman" panose="02020603050405020304" pitchFamily="18" charset="0"/>
              </a:rPr>
            </a:br>
            <a:endParaRPr lang="lt-LT" sz="2000" dirty="0">
              <a:latin typeface="Times New Roman" panose="02020603050405020304" pitchFamily="18" charset="0"/>
              <a:cs typeface="Times New Roman" panose="02020603050405020304" pitchFamily="18" charset="0"/>
            </a:endParaRPr>
          </a:p>
        </p:txBody>
      </p:sp>
      <p:pic>
        <p:nvPicPr>
          <p:cNvPr id="1026" name="Picture 2" descr="https://visuomenessveikata.lt/wp-content/uploads/2019/10/Canva-Children-Jumping-Together-Outsdoors-300x200.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7875" y="1658150"/>
            <a:ext cx="5972962" cy="4037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0675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534696" y="327171"/>
            <a:ext cx="9520158" cy="1048623"/>
          </a:xfrm>
        </p:spPr>
        <p:txBody>
          <a:bodyPr>
            <a:normAutofit/>
          </a:bodyPr>
          <a:lstStyle/>
          <a:p>
            <a:pPr algn="ctr"/>
            <a:r>
              <a:rPr lang="lt-LT" sz="2000" b="1" cap="all" dirty="0">
                <a:latin typeface="Times New Roman" panose="02020603050405020304" pitchFamily="18" charset="0"/>
                <a:cs typeface="Times New Roman" panose="02020603050405020304" pitchFamily="18" charset="0"/>
              </a:rPr>
              <a:t>BENDROSIOS FIZINIO AKTYVUMO REKOMENDACIJOS VAIKAMS (NUO 6 IKI 11 METŲ) IR PAAUGLIAMS (NUO 12 IKI 17 METŲ):</a:t>
            </a:r>
            <a:br>
              <a:rPr lang="lt-LT" sz="2000" b="1" cap="all" dirty="0">
                <a:latin typeface="Times New Roman" panose="02020603050405020304" pitchFamily="18" charset="0"/>
                <a:cs typeface="Times New Roman" panose="02020603050405020304" pitchFamily="18" charset="0"/>
              </a:rPr>
            </a:br>
            <a:endParaRPr lang="lt-LT" sz="20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1534696" y="1375794"/>
            <a:ext cx="9520158" cy="4090551"/>
          </a:xfrm>
        </p:spPr>
        <p:txBody>
          <a:bodyPr>
            <a:normAutofit fontScale="92500" lnSpcReduction="20000"/>
          </a:bodyPr>
          <a:lstStyle/>
          <a:p>
            <a:pPr algn="just"/>
            <a:r>
              <a:rPr lang="lt-LT" sz="2200" dirty="0">
                <a:latin typeface="Times New Roman" panose="02020603050405020304" pitchFamily="18" charset="0"/>
                <a:cs typeface="Times New Roman" panose="02020603050405020304" pitchFamily="18" charset="0"/>
              </a:rPr>
              <a:t>visi vaikai ir paaugliai kasdien mažiausiai 60 minučių turi užsiimti vidutinio ar didelio intensyvumo fizine veikla;</a:t>
            </a:r>
          </a:p>
          <a:p>
            <a:pPr algn="just"/>
            <a:r>
              <a:rPr lang="lt-LT" sz="2200" dirty="0">
                <a:latin typeface="Times New Roman" panose="02020603050405020304" pitchFamily="18" charset="0"/>
                <a:cs typeface="Times New Roman" panose="02020603050405020304" pitchFamily="18" charset="0"/>
              </a:rPr>
              <a:t>norint pasiekti didesnės naudos sveikatai, fizinės veiklos laikas turi būti ilgesnis nei minimalus (60 minučių) ir trukti bent 1,5–2 valandas (apie 120 minučių) kasdien. Bet kokia fizinė veikla turi vykti ne trumpesniais kaip 10 minučių intervalais, nes kitaip negaunamas pakankamas teigiamas poveikis sveikatai;</a:t>
            </a:r>
          </a:p>
          <a:p>
            <a:pPr algn="just"/>
            <a:r>
              <a:rPr lang="lt-LT" sz="2200" dirty="0">
                <a:latin typeface="Times New Roman" panose="02020603050405020304" pitchFamily="18" charset="0"/>
                <a:cs typeface="Times New Roman" panose="02020603050405020304" pitchFamily="18" charset="0"/>
              </a:rPr>
              <a:t>didžioji dalis kasdienės fizinės veiklos turi būti ilgai trunkanti ištvermę lavinanti (aerobinė) veikla. Kad didėtų raumenų jėga ir kaulų tvirtumas bei jų tankis, didelio intensyvumo fizine veikla reikia užsiimti ne rečiau kaip 2 kartus per savaitę. Jeigu vaikai ar paaugliai nesilaiko šių rekomendacijų ir jų fizinio aktyvumo lygis yra mažesnis, nei rekomenduojama, net ir mažiau intensyvi (ar trumpesnė) fizinė veikla suteiks daugiau naudos sveikatai ir gerai savijautai negu fizinis pasyvumas ir ilgas sėdėjimas.</a:t>
            </a:r>
          </a:p>
          <a:p>
            <a:endParaRPr lang="lt-LT" dirty="0"/>
          </a:p>
        </p:txBody>
      </p:sp>
    </p:spTree>
    <p:extLst>
      <p:ext uri="{BB962C8B-B14F-4D97-AF65-F5344CB8AC3E}">
        <p14:creationId xmlns:p14="http://schemas.microsoft.com/office/powerpoint/2010/main" val="1826583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534696" y="461395"/>
            <a:ext cx="9520158" cy="998289"/>
          </a:xfrm>
        </p:spPr>
        <p:txBody>
          <a:bodyPr>
            <a:normAutofit/>
          </a:bodyPr>
          <a:lstStyle/>
          <a:p>
            <a:pPr algn="ctr"/>
            <a:r>
              <a:rPr lang="lt-LT" sz="2000" b="1" cap="all" dirty="0">
                <a:latin typeface="Times New Roman" panose="02020603050405020304" pitchFamily="18" charset="0"/>
                <a:cs typeface="Times New Roman" panose="02020603050405020304" pitchFamily="18" charset="0"/>
              </a:rPr>
              <a:t>BENDROSIOS FIZINIO AKTYVUMO REKOMENDACIJOS SUAUGUSIEMS ASMENIMS NUO 18 IKI 64 METŲ AMŽIAUS</a:t>
            </a:r>
            <a:br>
              <a:rPr lang="lt-LT" sz="2000" b="1" cap="all" dirty="0">
                <a:latin typeface="Times New Roman" panose="02020603050405020304" pitchFamily="18" charset="0"/>
                <a:cs typeface="Times New Roman" panose="02020603050405020304" pitchFamily="18" charset="0"/>
              </a:rPr>
            </a:br>
            <a:endParaRPr lang="lt-LT" sz="2000" dirty="0">
              <a:latin typeface="Times New Roman" panose="02020603050405020304" pitchFamily="18" charset="0"/>
              <a:cs typeface="Times New Roman" panose="02020603050405020304" pitchFamily="18" charset="0"/>
            </a:endParaRPr>
          </a:p>
        </p:txBody>
      </p:sp>
      <p:pic>
        <p:nvPicPr>
          <p:cNvPr id="2050" name="Picture 2" descr="https://visuomenessveikata.lt/wp-content/uploads/2019/07/Canva-Photo-Of-Woman-Riding-Bicycle-300x200.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62650" y="1778465"/>
            <a:ext cx="6006517" cy="3733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7426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342239" y="302005"/>
            <a:ext cx="9712615" cy="1199624"/>
          </a:xfrm>
        </p:spPr>
        <p:txBody>
          <a:bodyPr>
            <a:normAutofit/>
          </a:bodyPr>
          <a:lstStyle/>
          <a:p>
            <a:pPr algn="ctr"/>
            <a:r>
              <a:rPr lang="lt-LT" sz="2200" b="1" cap="all" dirty="0"/>
              <a:t>BENDROSIOS FIZINIO AKTYVUMO REKOMENDACIJOS SUAUGUSIEMS ASMENIMS NUO 18 IKI 64 METŲ </a:t>
            </a:r>
            <a:r>
              <a:rPr lang="lt-LT" sz="2200" b="1" cap="all" dirty="0" smtClean="0"/>
              <a:t>AMŽIAUS</a:t>
            </a:r>
            <a:r>
              <a:rPr lang="lt-LT" b="1" cap="all" dirty="0"/>
              <a:t/>
            </a:r>
            <a:br>
              <a:rPr lang="lt-LT" b="1" cap="all" dirty="0"/>
            </a:br>
            <a:endParaRPr lang="lt-LT" dirty="0"/>
          </a:p>
        </p:txBody>
      </p:sp>
      <p:sp>
        <p:nvSpPr>
          <p:cNvPr id="3" name="Turinio vietos rezervavimo ženklas 2"/>
          <p:cNvSpPr>
            <a:spLocks noGrp="1"/>
          </p:cNvSpPr>
          <p:nvPr>
            <p:ph idx="1"/>
          </p:nvPr>
        </p:nvSpPr>
        <p:spPr>
          <a:xfrm>
            <a:off x="1577130" y="1216404"/>
            <a:ext cx="9477724" cy="4697835"/>
          </a:xfrm>
        </p:spPr>
        <p:txBody>
          <a:bodyPr/>
          <a:lstStyle/>
          <a:p>
            <a:pPr marL="0" indent="0" algn="just">
              <a:buNone/>
            </a:pPr>
            <a:r>
              <a:rPr lang="lt-LT" dirty="0" smtClean="0">
                <a:latin typeface="Times New Roman" panose="02020603050405020304" pitchFamily="18" charset="0"/>
                <a:cs typeface="Times New Roman" panose="02020603050405020304" pitchFamily="18" charset="0"/>
              </a:rPr>
              <a:t>Kad </a:t>
            </a:r>
            <a:r>
              <a:rPr lang="lt-LT" dirty="0">
                <a:latin typeface="Times New Roman" panose="02020603050405020304" pitchFamily="18" charset="0"/>
                <a:cs typeface="Times New Roman" panose="02020603050405020304" pitchFamily="18" charset="0"/>
              </a:rPr>
              <a:t>pagerėtų širdies ir kraujagyslių bei kvėpavimo sistemų būklė, raumenų jėga ir ištvermė, padidėtų kaulų tankis ir tvirtumas, pagerėtų bendra organizmo funkcinė sveikata, sumažėtų nerimo ir depresijos simptomai ir kt., šios amžiaus grupės žmonėms rekomenduojama:</a:t>
            </a:r>
            <a:endParaRPr lang="lt-LT" dirty="0">
              <a:latin typeface="Times New Roman" panose="02020603050405020304" pitchFamily="18" charset="0"/>
              <a:cs typeface="Times New Roman" panose="02020603050405020304" pitchFamily="18" charset="0"/>
            </a:endParaRPr>
          </a:p>
        </p:txBody>
      </p:sp>
      <p:sp>
        <p:nvSpPr>
          <p:cNvPr id="5" name="Stačiakampis 4"/>
          <p:cNvSpPr/>
          <p:nvPr/>
        </p:nvSpPr>
        <p:spPr>
          <a:xfrm>
            <a:off x="1577130" y="2684477"/>
            <a:ext cx="9477724" cy="2554545"/>
          </a:xfrm>
          <a:prstGeom prst="rect">
            <a:avLst/>
          </a:prstGeom>
        </p:spPr>
        <p:txBody>
          <a:bodyPr wrap="square">
            <a:spAutoFit/>
          </a:bodyPr>
          <a:lstStyle/>
          <a:p>
            <a:pPr algn="just" fontAlgn="base">
              <a:buFont typeface="Arial" panose="020B0604020202020204" pitchFamily="34" charset="0"/>
              <a:buChar char="•"/>
            </a:pPr>
            <a:r>
              <a:rPr lang="lt-LT" dirty="0" smtClean="0">
                <a:solidFill>
                  <a:srgbClr val="505050"/>
                </a:solidFill>
                <a:latin typeface="IBMPlexSans"/>
              </a:rPr>
              <a:t>  </a:t>
            </a:r>
            <a:r>
              <a:rPr lang="lt-LT" sz="2000" dirty="0" smtClean="0">
                <a:latin typeface="Times New Roman" panose="02020603050405020304" pitchFamily="18" charset="0"/>
                <a:cs typeface="Times New Roman" panose="02020603050405020304" pitchFamily="18" charset="0"/>
              </a:rPr>
              <a:t>kasdien </a:t>
            </a:r>
            <a:r>
              <a:rPr lang="lt-LT" sz="2000" dirty="0">
                <a:latin typeface="Times New Roman" panose="02020603050405020304" pitchFamily="18" charset="0"/>
                <a:cs typeface="Times New Roman" panose="02020603050405020304" pitchFamily="18" charset="0"/>
              </a:rPr>
              <a:t>mažiausiai 30 minučių privaloma užsiimti vidutinio intensyvumo fizine veikla. Didžioji dalis kasdienės fizinės veiklos turi būti ilgai trunkanti ištvermę lavinanti (aerobinė) veikla</a:t>
            </a:r>
            <a:r>
              <a:rPr lang="lt-LT" sz="2000" dirty="0" smtClean="0">
                <a:latin typeface="Times New Roman" panose="02020603050405020304" pitchFamily="18" charset="0"/>
                <a:cs typeface="Times New Roman" panose="02020603050405020304" pitchFamily="18" charset="0"/>
              </a:rPr>
              <a:t>;</a:t>
            </a:r>
          </a:p>
          <a:p>
            <a:pPr algn="just" fontAlgn="base">
              <a:buFont typeface="Arial" panose="020B0604020202020204" pitchFamily="34" charset="0"/>
              <a:buChar char="•"/>
            </a:pPr>
            <a:r>
              <a:rPr lang="lt-LT" sz="2000" dirty="0" smtClean="0">
                <a:latin typeface="Times New Roman" panose="02020603050405020304" pitchFamily="18" charset="0"/>
                <a:cs typeface="Times New Roman" panose="02020603050405020304" pitchFamily="18" charset="0"/>
              </a:rPr>
              <a:t>   suaugę </a:t>
            </a:r>
            <a:r>
              <a:rPr lang="lt-LT" sz="2000" dirty="0">
                <a:latin typeface="Times New Roman" panose="02020603050405020304" pitchFamily="18" charset="0"/>
                <a:cs typeface="Times New Roman" panose="02020603050405020304" pitchFamily="18" charset="0"/>
              </a:rPr>
              <a:t>asmenys, norintys gauti didesnės naudos savo sveikatai, turėtų vidutinio intensyvumo ištvermės lavinimo fizinės veiklos trukmę padidinti iki 60 minučių per dieną, o didelio intensyvumo aktyvumo trukmę – iki 30 minučių per dieną. Taip pat bent 2 kartus per savaitę ar dažniau patartina stiprinti stambiųjų raumenų grupių jėgą įvairiais jėgos </a:t>
            </a:r>
            <a:r>
              <a:rPr lang="lt-LT" sz="2000" dirty="0" err="1">
                <a:latin typeface="Times New Roman" panose="02020603050405020304" pitchFamily="18" charset="0"/>
                <a:cs typeface="Times New Roman" panose="02020603050405020304" pitchFamily="18" charset="0"/>
              </a:rPr>
              <a:t>pratimais</a:t>
            </a:r>
            <a:r>
              <a:rPr lang="lt-LT" sz="2000" dirty="0">
                <a:latin typeface="Times New Roman" panose="02020603050405020304" pitchFamily="18" charset="0"/>
                <a:cs typeface="Times New Roman" panose="02020603050405020304" pitchFamily="18" charset="0"/>
              </a:rPr>
              <a:t>.</a:t>
            </a:r>
            <a:endParaRPr lang="lt-LT" sz="2000" b="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9260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534696" y="276837"/>
            <a:ext cx="9520158" cy="1073791"/>
          </a:xfrm>
        </p:spPr>
        <p:txBody>
          <a:bodyPr>
            <a:normAutofit/>
          </a:bodyPr>
          <a:lstStyle/>
          <a:p>
            <a:pPr algn="ctr"/>
            <a:r>
              <a:rPr lang="lt-LT" sz="2000" b="1" cap="all" dirty="0"/>
              <a:t>BENDROSIOS FIZINIO AKTYVUMO REKOMENDACIJOS SUAUGUSIEMS VYRESNIEMS NEI 65 METŲ AMŽIAUS ASMENIMS</a:t>
            </a:r>
            <a:br>
              <a:rPr lang="lt-LT" sz="2000" b="1" cap="all" dirty="0"/>
            </a:br>
            <a:endParaRPr lang="lt-LT" sz="2000" dirty="0"/>
          </a:p>
        </p:txBody>
      </p:sp>
      <p:pic>
        <p:nvPicPr>
          <p:cNvPr id="3074" name="Picture 2" descr="https://visuomenessveikata.lt/wp-content/uploads/2019/09/7-300x300.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20705" y="1350628"/>
            <a:ext cx="5981350" cy="43874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2847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534696" y="385894"/>
            <a:ext cx="9520158" cy="1157680"/>
          </a:xfrm>
        </p:spPr>
        <p:txBody>
          <a:bodyPr>
            <a:normAutofit/>
          </a:bodyPr>
          <a:lstStyle/>
          <a:p>
            <a:pPr algn="ctr"/>
            <a:r>
              <a:rPr lang="lt-LT" sz="2000" b="1" cap="all" dirty="0">
                <a:latin typeface="Times New Roman" panose="02020603050405020304" pitchFamily="18" charset="0"/>
                <a:cs typeface="Times New Roman" panose="02020603050405020304" pitchFamily="18" charset="0"/>
              </a:rPr>
              <a:t>BENDROSIOS FIZINIO AKTYVUMO REKOMENDACIJOS SUAUGUSIEMS VYRESNIEMS NEI 65 METŲ AMŽIAUS </a:t>
            </a:r>
            <a:r>
              <a:rPr lang="lt-LT" sz="2000" b="1" cap="all" dirty="0" smtClean="0">
                <a:latin typeface="Times New Roman" panose="02020603050405020304" pitchFamily="18" charset="0"/>
                <a:cs typeface="Times New Roman" panose="02020603050405020304" pitchFamily="18" charset="0"/>
              </a:rPr>
              <a:t>ASMENIMS:</a:t>
            </a:r>
            <a:r>
              <a:rPr lang="lt-LT" sz="2000" b="1" cap="all" dirty="0">
                <a:latin typeface="Times New Roman" panose="02020603050405020304" pitchFamily="18" charset="0"/>
                <a:cs typeface="Times New Roman" panose="02020603050405020304" pitchFamily="18" charset="0"/>
              </a:rPr>
              <a:t/>
            </a:r>
            <a:br>
              <a:rPr lang="lt-LT" sz="2000" b="1" cap="all" dirty="0">
                <a:latin typeface="Times New Roman" panose="02020603050405020304" pitchFamily="18" charset="0"/>
                <a:cs typeface="Times New Roman" panose="02020603050405020304" pitchFamily="18" charset="0"/>
              </a:rPr>
            </a:br>
            <a:endParaRPr lang="lt-LT" sz="20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1534696" y="1702965"/>
            <a:ext cx="9520158" cy="3763380"/>
          </a:xfrm>
        </p:spPr>
        <p:txBody>
          <a:bodyPr/>
          <a:lstStyle/>
          <a:p>
            <a:pPr algn="just"/>
            <a:r>
              <a:rPr lang="lt-LT" dirty="0" smtClean="0">
                <a:latin typeface="Times New Roman" panose="02020603050405020304" pitchFamily="18" charset="0"/>
                <a:cs typeface="Times New Roman" panose="02020603050405020304" pitchFamily="18" charset="0"/>
              </a:rPr>
              <a:t>vyresniems </a:t>
            </a:r>
            <a:r>
              <a:rPr lang="lt-LT" dirty="0">
                <a:latin typeface="Times New Roman" panose="02020603050405020304" pitchFamily="18" charset="0"/>
                <a:cs typeface="Times New Roman" panose="02020603050405020304" pitchFamily="18" charset="0"/>
              </a:rPr>
              <a:t>nei 65 metų amžiaus asmenims būtina kasdien bent po 30 minučių užsiimti vidutinio intensyvumo ištvermę lavinančia fizine veikla, kuri turi vykti ne trumpesniais kaip 10 minučių intervalais, nes kitaip negaunamas pakankamas teigiamas poveikis sveikatai;</a:t>
            </a:r>
          </a:p>
          <a:p>
            <a:pPr algn="just"/>
            <a:r>
              <a:rPr lang="lt-LT" dirty="0">
                <a:latin typeface="Times New Roman" panose="02020603050405020304" pitchFamily="18" charset="0"/>
                <a:cs typeface="Times New Roman" panose="02020603050405020304" pitchFamily="18" charset="0"/>
              </a:rPr>
              <a:t>vyresni nei 65 metų amžiaus asmenys, norintys gauti daugiau naudos savo sveikatai, turėtų vidutinio intensyvumo fizinio aktyvumo (ištvermę lavinančio, aerobinio) trukmę padidinti iki 60 minučių per dieną, o didelio intensyvumo fizinio aktyvumo trukmę – iki 30 minučių per dieną;</a:t>
            </a:r>
          </a:p>
          <a:p>
            <a:endParaRPr lang="lt-LT" dirty="0"/>
          </a:p>
        </p:txBody>
      </p:sp>
    </p:spTree>
    <p:extLst>
      <p:ext uri="{BB962C8B-B14F-4D97-AF65-F5344CB8AC3E}">
        <p14:creationId xmlns:p14="http://schemas.microsoft.com/office/powerpoint/2010/main" val="1466646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534696" y="377505"/>
            <a:ext cx="9520158" cy="989901"/>
          </a:xfrm>
        </p:spPr>
        <p:txBody>
          <a:bodyPr>
            <a:normAutofit/>
          </a:bodyPr>
          <a:lstStyle/>
          <a:p>
            <a:pPr algn="ctr"/>
            <a:r>
              <a:rPr lang="lt-LT" sz="2000" b="1" cap="all" dirty="0">
                <a:latin typeface="Times New Roman" panose="02020603050405020304" pitchFamily="18" charset="0"/>
                <a:cs typeface="Times New Roman" panose="02020603050405020304" pitchFamily="18" charset="0"/>
              </a:rPr>
              <a:t>BENDROSIOS FIZINIO AKTYVUMO REKOMENDACIJOS SUAUGUSIEMS VYRESNIEMS NEI 65 METŲ AMŽIAUS ASMENIMS:</a:t>
            </a:r>
            <a:br>
              <a:rPr lang="lt-LT" sz="2000" b="1" cap="all" dirty="0">
                <a:latin typeface="Times New Roman" panose="02020603050405020304" pitchFamily="18" charset="0"/>
                <a:cs typeface="Times New Roman" panose="02020603050405020304" pitchFamily="18" charset="0"/>
              </a:rPr>
            </a:br>
            <a:endParaRPr lang="lt-LT" sz="2000" dirty="0"/>
          </a:p>
        </p:txBody>
      </p:sp>
      <p:sp>
        <p:nvSpPr>
          <p:cNvPr id="3" name="Turinio vietos rezervavimo ženklas 2"/>
          <p:cNvSpPr>
            <a:spLocks noGrp="1"/>
          </p:cNvSpPr>
          <p:nvPr>
            <p:ph idx="1"/>
          </p:nvPr>
        </p:nvSpPr>
        <p:spPr>
          <a:xfrm>
            <a:off x="1534696" y="1484851"/>
            <a:ext cx="9496827" cy="4303553"/>
          </a:xfrm>
        </p:spPr>
        <p:txBody>
          <a:bodyPr>
            <a:normAutofit fontScale="92500"/>
          </a:bodyPr>
          <a:lstStyle/>
          <a:p>
            <a:pPr algn="just"/>
            <a:r>
              <a:rPr lang="lt-LT" dirty="0"/>
              <a:t>vyresni nei 65 metų amžiaus asmenys, kurių prastas fizinis ar funkcinis pajėgumas bei sutrikęs gebėjimas normaliai judėti, vis tiek turėtų ne mažiau kaip 3 kartus per savaitę lavinti judesių koordinaciją bei pusiausvyrą. Taip pat ne rečiau kaip 2 kartus per savaitę būtina stiprinti svarbiausių stambiųjų raumenų grupių jėgą, siekiant kuo ilgiau išsaugoti gebėjimą judėti ir savarankiškai apsitarnauti;</a:t>
            </a:r>
          </a:p>
          <a:p>
            <a:pPr algn="just"/>
            <a:r>
              <a:rPr lang="lt-LT" dirty="0"/>
              <a:t>kai vyresni nei 65 metų amžiaus asmenys dėl pablogėjusios sveikatos ar įvairių kitų priežasčių negali įgyvendinti šių fizinio aktyvumo rekomendacijų, jie turėtų išlikti fiziškai aktyvūs, atsižvelgdami į realias gyvenimo aplinkybes, sveikatos būklę ir savo asmeninius gebėjimus. Net jei nesilaikoma šių rekomendacijų, labai svarbu, kad vyresnio amžiaus asmenys turėtų galimybę išeiti iš namų į lauką ir pagal galimybes užsiimti fizine veikla kartu su kaimynais, kitais bendruomenės nariais</a:t>
            </a:r>
            <a:r>
              <a:rPr lang="lt-LT" dirty="0" smtClean="0"/>
              <a:t>.</a:t>
            </a:r>
            <a:endParaRPr lang="lt-LT" dirty="0"/>
          </a:p>
        </p:txBody>
      </p:sp>
    </p:spTree>
    <p:extLst>
      <p:ext uri="{BB962C8B-B14F-4D97-AF65-F5344CB8AC3E}">
        <p14:creationId xmlns:p14="http://schemas.microsoft.com/office/powerpoint/2010/main" val="108131310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TM10001114[[fn=Galerija]]</Template>
  <TotalTime>29</TotalTime>
  <Words>601</Words>
  <Application>Microsoft Office PowerPoint</Application>
  <PresentationFormat>Plačiaekranė</PresentationFormat>
  <Paragraphs>19</Paragraphs>
  <Slides>8</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8</vt:i4>
      </vt:variant>
    </vt:vector>
  </HeadingPairs>
  <TitlesOfParts>
    <vt:vector size="13" baseType="lpstr">
      <vt:lpstr>Arial</vt:lpstr>
      <vt:lpstr>IBMPlexSans</vt:lpstr>
      <vt:lpstr>Palatino Linotype</vt:lpstr>
      <vt:lpstr>Times New Roman</vt:lpstr>
      <vt:lpstr>Gallery</vt:lpstr>
      <vt:lpstr>Fizinio aktyvumo rekomendacijos </vt:lpstr>
      <vt:lpstr>BENDROSIOS FIZINIO AKTYVUMO REKOMENDACIJOS VAIKAMS (NUO 6 IKI 11 METŲ) IR PAAUGLIAMS (NUO 12 IKI 17 METŲ) </vt:lpstr>
      <vt:lpstr>BENDROSIOS FIZINIO AKTYVUMO REKOMENDACIJOS VAIKAMS (NUO 6 IKI 11 METŲ) IR PAAUGLIAMS (NUO 12 IKI 17 METŲ): </vt:lpstr>
      <vt:lpstr>BENDROSIOS FIZINIO AKTYVUMO REKOMENDACIJOS SUAUGUSIEMS ASMENIMS NUO 18 IKI 64 METŲ AMŽIAUS </vt:lpstr>
      <vt:lpstr>BENDROSIOS FIZINIO AKTYVUMO REKOMENDACIJOS SUAUGUSIEMS ASMENIMS NUO 18 IKI 64 METŲ AMŽIAUS </vt:lpstr>
      <vt:lpstr>BENDROSIOS FIZINIO AKTYVUMO REKOMENDACIJOS SUAUGUSIEMS VYRESNIEMS NEI 65 METŲ AMŽIAUS ASMENIMS </vt:lpstr>
      <vt:lpstr>BENDROSIOS FIZINIO AKTYVUMO REKOMENDACIJOS SUAUGUSIEMS VYRESNIEMS NEI 65 METŲ AMŽIAUS ASMENIMS: </vt:lpstr>
      <vt:lpstr>BENDROSIOS FIZINIO AKTYVUMO REKOMENDACIJOS SUAUGUSIEMS VYRESNIEMS NEI 65 METŲ AMŽIAUS ASMENIMS: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Fizinio aktyvumo rekomendacijos</dc:title>
  <dc:creator>Roma</dc:creator>
  <cp:lastModifiedBy>Roma</cp:lastModifiedBy>
  <cp:revision>13</cp:revision>
  <dcterms:created xsi:type="dcterms:W3CDTF">2025-04-04T11:59:40Z</dcterms:created>
  <dcterms:modified xsi:type="dcterms:W3CDTF">2025-04-04T12:29:02Z</dcterms:modified>
</cp:coreProperties>
</file>