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en-US"/>
          </a:p>
        </p:txBody>
      </p:sp>
      <p:sp>
        <p:nvSpPr>
          <p:cNvPr id="4" name="Datos vietos rezervavimo ženklas 3"/>
          <p:cNvSpPr>
            <a:spLocks noGrp="1"/>
          </p:cNvSpPr>
          <p:nvPr>
            <p:ph type="dt" sz="half" idx="10"/>
          </p:nvPr>
        </p:nvSpPr>
        <p:spPr/>
        <p:txBody>
          <a:body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3972814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288873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5483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285082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1080479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5" name="Datos vietos rezervavimo ženklas 4"/>
          <p:cNvSpPr>
            <a:spLocks noGrp="1"/>
          </p:cNvSpPr>
          <p:nvPr>
            <p:ph type="dt" sz="half" idx="10"/>
          </p:nvPr>
        </p:nvSpPr>
        <p:spPr/>
        <p:txBody>
          <a:bodyPr/>
          <a:lstStyle/>
          <a:p>
            <a:fld id="{0D2CF791-EE09-4D43-8848-FD6F860F5725}" type="datetimeFigureOut">
              <a:rPr lang="en-US" smtClean="0"/>
              <a:t>4/20/2021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253406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7" name="Datos vietos rezervavimo ženklas 6"/>
          <p:cNvSpPr>
            <a:spLocks noGrp="1"/>
          </p:cNvSpPr>
          <p:nvPr>
            <p:ph type="dt" sz="half" idx="10"/>
          </p:nvPr>
        </p:nvSpPr>
        <p:spPr/>
        <p:txBody>
          <a:bodyPr/>
          <a:lstStyle/>
          <a:p>
            <a:fld id="{0D2CF791-EE09-4D43-8848-FD6F860F5725}" type="datetimeFigureOut">
              <a:rPr lang="en-US" smtClean="0"/>
              <a:t>4/20/2021</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4180611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Datos vietos rezervavimo ženklas 2"/>
          <p:cNvSpPr>
            <a:spLocks noGrp="1"/>
          </p:cNvSpPr>
          <p:nvPr>
            <p:ph type="dt" sz="half" idx="10"/>
          </p:nvPr>
        </p:nvSpPr>
        <p:spPr/>
        <p:txBody>
          <a:bodyPr/>
          <a:lstStyle/>
          <a:p>
            <a:fld id="{0D2CF791-EE09-4D43-8848-FD6F860F5725}" type="datetimeFigureOut">
              <a:rPr lang="en-US" smtClean="0"/>
              <a:t>4/20/2021</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3314762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0D2CF791-EE09-4D43-8848-FD6F860F5725}" type="datetimeFigureOut">
              <a:rPr lang="en-US" smtClean="0"/>
              <a:t>4/20/2021</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2238889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0D2CF791-EE09-4D43-8848-FD6F860F5725}" type="datetimeFigureOut">
              <a:rPr lang="en-US" smtClean="0"/>
              <a:t>4/20/2021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4649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0D2CF791-EE09-4D43-8848-FD6F860F5725}" type="datetimeFigureOut">
              <a:rPr lang="en-US" smtClean="0"/>
              <a:t>4/20/2021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A79719EF-D9B4-4B84-93FA-03DA2235F24D}" type="slidenum">
              <a:rPr lang="en-US" smtClean="0"/>
              <a:t>‹#›</a:t>
            </a:fld>
            <a:endParaRPr lang="en-US"/>
          </a:p>
        </p:txBody>
      </p:sp>
    </p:spTree>
    <p:extLst>
      <p:ext uri="{BB962C8B-B14F-4D97-AF65-F5344CB8AC3E}">
        <p14:creationId xmlns:p14="http://schemas.microsoft.com/office/powerpoint/2010/main" val="4116585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CF791-EE09-4D43-8848-FD6F860F5725}" type="datetimeFigureOut">
              <a:rPr lang="en-US" smtClean="0"/>
              <a:t>4/20/2021</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719EF-D9B4-4B84-93FA-03DA2235F24D}" type="slidenum">
              <a:rPr lang="en-US" smtClean="0"/>
              <a:t>‹#›</a:t>
            </a:fld>
            <a:endParaRPr lang="en-US"/>
          </a:p>
        </p:txBody>
      </p:sp>
    </p:spTree>
    <p:extLst>
      <p:ext uri="{BB962C8B-B14F-4D97-AF65-F5344CB8AC3E}">
        <p14:creationId xmlns:p14="http://schemas.microsoft.com/office/powerpoint/2010/main" val="3946525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863191"/>
          </a:xfrm>
        </p:spPr>
        <p:txBody>
          <a:bodyPr>
            <a:normAutofit fontScale="90000"/>
          </a:bodyPr>
          <a:lstStyle/>
          <a:p>
            <a:r>
              <a:rPr lang="lt-LT" dirty="0" smtClean="0"/>
              <a:t>EGR vožtuvo gedimai ir įtaka variklio darbui</a:t>
            </a:r>
            <a:endParaRPr lang="lt-LT" dirty="0"/>
          </a:p>
        </p:txBody>
      </p:sp>
      <p:sp>
        <p:nvSpPr>
          <p:cNvPr id="3" name="Antrinis pavadinimas 2"/>
          <p:cNvSpPr>
            <a:spLocks noGrp="1"/>
          </p:cNvSpPr>
          <p:nvPr>
            <p:ph type="subTitle" idx="1"/>
          </p:nvPr>
        </p:nvSpPr>
        <p:spPr>
          <a:xfrm>
            <a:off x="1524000" y="1985554"/>
            <a:ext cx="9144000" cy="4415246"/>
          </a:xfrm>
        </p:spPr>
        <p:txBody>
          <a:bodyPr>
            <a:normAutofit/>
          </a:bodyPr>
          <a:lstStyle/>
          <a:p>
            <a:r>
              <a:rPr lang="lt-LT" dirty="0" smtClean="0"/>
              <a:t>EGR vožtuvas valdo išmetamųjų dujų recirkuliaciją. Tai reiškia kad ši sistema dalį atidirbusių dujų gražina į įleidimo kolektorių. Pagrindinė sistemos paskirtis sumažinti išmetamųjų dujų toksiškumą varikliui šylant ir staigiai kylant alkūninio veleno apsisukimams, kuomet variklis dirba riebesniu degiu mišiniu nei įprasta. Viskas atrodytu gan paprasta, tačiau EGR vožtuvo gedimas tampa keiksmažodžiu pavažinėtų automobilių savininkams. Problemos esmė – ribotas EGR vožtuvo resursus ir gan didelė naujo mazgo kaina. Taigi paanalizuokime ką savyje slepia EGR. EGR vožtuvas reikiamu momentu praleidžia dalį išmetamųjų dujų atgal i įleidimo kolektorių. Dėl pastovaus kontakto su iki aukštos temperatūros įkaitusiomis išmetamosiomis dujomis vožtuvas yra jautriausia ir dažniausiai gendanti sistemos dalis.</a:t>
            </a:r>
            <a:endParaRPr lang="en-US" dirty="0"/>
          </a:p>
        </p:txBody>
      </p:sp>
    </p:spTree>
    <p:extLst>
      <p:ext uri="{BB962C8B-B14F-4D97-AF65-F5344CB8AC3E}">
        <p14:creationId xmlns:p14="http://schemas.microsoft.com/office/powerpoint/2010/main" val="1932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pPr algn="ctr"/>
            <a:r>
              <a:rPr lang="lt-LT" dirty="0" smtClean="0"/>
              <a:t>EGR vožtuvo pavara skirtinguose automobiliuose yra elektrinė arba pneumatinė</a:t>
            </a:r>
            <a:endParaRPr lang="en-US" dirty="0"/>
          </a:p>
        </p:txBody>
      </p:sp>
      <p:sp>
        <p:nvSpPr>
          <p:cNvPr id="3" name="Turinio vietos rezervavimo ženklas 2"/>
          <p:cNvSpPr>
            <a:spLocks noGrp="1"/>
          </p:cNvSpPr>
          <p:nvPr>
            <p:ph idx="1"/>
          </p:nvPr>
        </p:nvSpPr>
        <p:spPr>
          <a:xfrm>
            <a:off x="838200" y="1593669"/>
            <a:ext cx="10515600" cy="4583294"/>
          </a:xfrm>
        </p:spPr>
        <p:txBody>
          <a:bodyPr>
            <a:normAutofit fontScale="92500" lnSpcReduction="20000"/>
          </a:bodyPr>
          <a:lstStyle/>
          <a:p>
            <a:r>
              <a:rPr lang="lt-LT" dirty="0" smtClean="0"/>
              <a:t>EGR solenoidas yra labiausiai pažeidžiama mazgo dalis naudojama sistemose kuriose vožtuvo pavara pneumatinė. Pagrindinis gedimas – nehermetiškumas, variklio darbui atsiliepia tomis pačiomis indikacijomis kaip ir paties vožtuvo nehermetiškumas todėl, kad rezultatas vienas ir Kartais pasitaiko tik EGR vožtuvo padėties daviklio gedimas, tačiau pasekmėje tik užsidegusi gedimo lemputė, sistema (pneumatinė) funkcionuoja kaip įprasta, elektrinė pavara gali sutrikti. Šių sistemų sutrikimo dažniausi simptomai: Varikliuose su oro srauto matuokle (MAF daviklis) – degimo mišinio paliesinimas sistemai neįvertinant papildomo oro kiekio gaunamo per nesandarų EGR vožtuvą. Varikliuose su slėgio davikliu (MAP daviklis) – degimo mišinio pariebinimas sumažėjus išretėjimui įleidimo kolektoriuje dėl nesandaraus EGR vožtuvo. Varikliuose naudojančiuose abi kontrolės sistemas vienu metu – pastebimas mišinio pariebinimas tuščia eiga ir mišinio paliesinimas didinant apsisukimus. tas pat – atviras EGR vožtuvas.</a:t>
            </a:r>
            <a:endParaRPr lang="en-US" dirty="0"/>
          </a:p>
        </p:txBody>
      </p:sp>
    </p:spTree>
    <p:extLst>
      <p:ext uri="{BB962C8B-B14F-4D97-AF65-F5344CB8AC3E}">
        <p14:creationId xmlns:p14="http://schemas.microsoft.com/office/powerpoint/2010/main" val="3542947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sp>
        <p:nvSpPr>
          <p:cNvPr id="3" name="Turinio vietos rezervavimo ženklas 2"/>
          <p:cNvSpPr>
            <a:spLocks noGrp="1"/>
          </p:cNvSpPr>
          <p:nvPr>
            <p:ph idx="1"/>
          </p:nvPr>
        </p:nvSpPr>
        <p:spPr>
          <a:xfrm>
            <a:off x="838200" y="927463"/>
            <a:ext cx="10515600" cy="5617028"/>
          </a:xfrm>
        </p:spPr>
        <p:txBody>
          <a:bodyPr/>
          <a:lstStyle/>
          <a:p>
            <a:r>
              <a:rPr lang="lt-LT" dirty="0" smtClean="0"/>
              <a:t>Reiktų pažymėti kad visais atvejais problema atsiranda dėl deguonies trūkumo degiajame mišinyje ir tai tiesiogiai komplikuoja variklio darbą. Simptomų tarpusavio priklausomybės gan sudėtingos ir skirtingiems automobiliams gali pasireikšti skirtingai. Variklio valdymo blokas stengiasi stabilizuoti tuščios eigos apsisukimus keisdamas kitus parametrus – praleidžiamo oro srautą, purkštukų darbą ir </a:t>
            </a:r>
            <a:r>
              <a:rPr lang="lt-LT" dirty="0" err="1" smtClean="0"/>
              <a:t>tt</a:t>
            </a:r>
            <a:r>
              <a:rPr lang="lt-LT" dirty="0" smtClean="0"/>
              <a:t>. Tačiau didinant apsukas dalis parametrų dėl nesandaraus vožtuvo tampa nelogiški ir valdymo blokas tampa bejėgis užtikrinti reikiamos sudėties darbinį mišinį. Pradinėje stadijoje variklio dinamika taps nepakankama, gali atsirasti “duobės” greitėjant.</a:t>
            </a:r>
            <a:endParaRPr lang="en-US" dirty="0"/>
          </a:p>
        </p:txBody>
      </p:sp>
    </p:spTree>
    <p:extLst>
      <p:ext uri="{BB962C8B-B14F-4D97-AF65-F5344CB8AC3E}">
        <p14:creationId xmlns:p14="http://schemas.microsoft.com/office/powerpoint/2010/main" val="11756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5"/>
            <a:ext cx="10515600" cy="2456452"/>
          </a:xfrm>
        </p:spPr>
        <p:txBody>
          <a:bodyPr>
            <a:noAutofit/>
          </a:bodyPr>
          <a:lstStyle/>
          <a:p>
            <a:r>
              <a:rPr lang="lt-LT" sz="2800" dirty="0" smtClean="0"/>
              <a:t>Tačiau toliau eksploatuojant automobilį atsiras papildomų problemų. Papildomas problemas sukels įkaitusių dujų kurios į </a:t>
            </a:r>
            <a:r>
              <a:rPr lang="lt-LT" sz="2800" dirty="0" err="1" smtClean="0"/>
              <a:t>ileidimo</a:t>
            </a:r>
            <a:r>
              <a:rPr lang="lt-LT" sz="2800" dirty="0" smtClean="0"/>
              <a:t> kolektorių patenka per nesandarų EGR ir variklio alyvos garų kurie į kolektorių patenka per karterio ventiliaciją sąveika. Prognozė į ateitį – </a:t>
            </a:r>
            <a:r>
              <a:rPr lang="lt-LT" sz="2800" dirty="0" err="1" smtClean="0"/>
              <a:t>priedegų</a:t>
            </a:r>
            <a:r>
              <a:rPr lang="lt-LT" sz="2800" dirty="0" smtClean="0"/>
              <a:t> kaupimasis viduje įleidimo kolektoriaus, ant įsiurbimo vožtuvų, uždegimo žvakių, purkštukų paviršiaus.</a:t>
            </a:r>
            <a:endParaRPr lang="en-US" sz="2800" dirty="0"/>
          </a:p>
        </p:txBody>
      </p:sp>
      <p:pic>
        <p:nvPicPr>
          <p:cNvPr id="4" name="Turinio vietos rezervavimo ženklas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0136" y="3226526"/>
            <a:ext cx="5747657" cy="3082833"/>
          </a:xfrm>
        </p:spPr>
      </p:pic>
    </p:spTree>
    <p:extLst>
      <p:ext uri="{BB962C8B-B14F-4D97-AF65-F5344CB8AC3E}">
        <p14:creationId xmlns:p14="http://schemas.microsoft.com/office/powerpoint/2010/main" val="2576360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sp>
        <p:nvSpPr>
          <p:cNvPr id="3" name="Turinio vietos rezervavimo ženklas 2"/>
          <p:cNvSpPr>
            <a:spLocks noGrp="1"/>
          </p:cNvSpPr>
          <p:nvPr>
            <p:ph idx="1"/>
          </p:nvPr>
        </p:nvSpPr>
        <p:spPr/>
        <p:txBody>
          <a:bodyPr/>
          <a:lstStyle/>
          <a:p>
            <a:r>
              <a:rPr lang="lt-LT" dirty="0" smtClean="0"/>
              <a:t>Anksčiau ar vėliau </a:t>
            </a:r>
            <a:r>
              <a:rPr lang="lt-LT" dirty="0" err="1" smtClean="0"/>
              <a:t>varklis</a:t>
            </a:r>
            <a:r>
              <a:rPr lang="lt-LT" dirty="0" smtClean="0"/>
              <a:t> pasiprašys rimtesnės pagalbos, todėl problemą geriau </a:t>
            </a:r>
            <a:r>
              <a:rPr lang="lt-LT" dirty="0" err="1" smtClean="0"/>
              <a:t>spresti</a:t>
            </a:r>
            <a:r>
              <a:rPr lang="lt-LT" dirty="0" smtClean="0"/>
              <a:t> neatidėliojant. Ką gi daryti su EGR problema? Bet kurioje aptarnavimo instrukcijoje rašoma kad sistema yra riboto </a:t>
            </a:r>
            <a:r>
              <a:rPr lang="lt-LT" dirty="0" err="1" smtClean="0"/>
              <a:t>resurso</a:t>
            </a:r>
            <a:r>
              <a:rPr lang="lt-LT" dirty="0" smtClean="0"/>
              <a:t>, taigi </a:t>
            </a:r>
            <a:r>
              <a:rPr lang="lt-LT" dirty="0" err="1" smtClean="0"/>
              <a:t>ideliu</a:t>
            </a:r>
            <a:r>
              <a:rPr lang="lt-LT" dirty="0" smtClean="0"/>
              <a:t> atveju tarnaus 70-100 tūkst. kilometrų. Idealus ir rekomenduojamas problemos sprendimas – </a:t>
            </a:r>
            <a:r>
              <a:rPr lang="lt-LT" dirty="0" err="1" smtClean="0"/>
              <a:t>pakesti</a:t>
            </a:r>
            <a:r>
              <a:rPr lang="lt-LT" dirty="0" smtClean="0"/>
              <a:t> visą sistemą nauja. Deja ne visi automobilių savininkai nori ar gali sau leisti tokią “prabangą”. Lieka labiau “liaudiškas” sprendimas – bandyti </a:t>
            </a:r>
            <a:r>
              <a:rPr lang="lt-LT" dirty="0" err="1" smtClean="0"/>
              <a:t>prartesti</a:t>
            </a:r>
            <a:r>
              <a:rPr lang="lt-LT" dirty="0" smtClean="0"/>
              <a:t> EGR sistemos gyvavimo laikotarpį.</a:t>
            </a:r>
            <a:endParaRPr lang="en-US" dirty="0"/>
          </a:p>
        </p:txBody>
      </p:sp>
    </p:spTree>
    <p:extLst>
      <p:ext uri="{BB962C8B-B14F-4D97-AF65-F5344CB8AC3E}">
        <p14:creationId xmlns:p14="http://schemas.microsoft.com/office/powerpoint/2010/main" val="2440516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sp>
        <p:nvSpPr>
          <p:cNvPr id="3" name="Turinio vietos rezervavimo ženklas 2"/>
          <p:cNvSpPr>
            <a:spLocks noGrp="1"/>
          </p:cNvSpPr>
          <p:nvPr>
            <p:ph idx="1"/>
          </p:nvPr>
        </p:nvSpPr>
        <p:spPr>
          <a:xfrm>
            <a:off x="838200" y="901337"/>
            <a:ext cx="10515600" cy="5275626"/>
          </a:xfrm>
        </p:spPr>
        <p:txBody>
          <a:bodyPr/>
          <a:lstStyle/>
          <a:p>
            <a:r>
              <a:rPr lang="lt-LT" dirty="0" smtClean="0"/>
              <a:t>Galima bandyti išvalyti paties vožtuvo ir jo kojelės paviršių cheminiais preparatais kad užtikrinti jo laisvą judėjimą ir sandarumą, tiesa reiktu vengti bet kokio chemikalo patekimo ant guminės diafragmos, cheminiai valikliai gali ją pažeisti. Taip pat reiktų pasirūpinti </a:t>
            </a:r>
            <a:r>
              <a:rPr lang="lt-LT" dirty="0" err="1" smtClean="0"/>
              <a:t>solenoido</a:t>
            </a:r>
            <a:r>
              <a:rPr lang="lt-LT" dirty="0" smtClean="0"/>
              <a:t> vakuuminio vamzdelio ir filtravimo tinklelio jei toks yra švara. Periodiškai “aptarnaujant” sistemą jos gyvavimo laikas pailgės, o kai kurias išėjusias iš rikiuotės sistemas galbūt pavyks prikelti “antram gyvenimui”. Ar galima sistemą atjungti išvis? Galima, tačiau teks susirasti rimtą specialistą kuris sugebės tinkamai tai padaryti, juolab kad atjungus sistemą valdymo blokas turėtų būti “apgautas”, kitaip iš tokios saviveiklos gali nieko gero neišeiti.</a:t>
            </a:r>
            <a:endParaRPr lang="en-US" dirty="0"/>
          </a:p>
        </p:txBody>
      </p:sp>
    </p:spTree>
    <p:extLst>
      <p:ext uri="{BB962C8B-B14F-4D97-AF65-F5344CB8AC3E}">
        <p14:creationId xmlns:p14="http://schemas.microsoft.com/office/powerpoint/2010/main" val="3695983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en-US" dirty="0" smtClean="0"/>
              <a:t>EGR </a:t>
            </a:r>
            <a:r>
              <a:rPr lang="en-US" dirty="0" err="1" smtClean="0"/>
              <a:t>misija</a:t>
            </a:r>
            <a:r>
              <a:rPr lang="en-US" dirty="0" smtClean="0"/>
              <a:t> – </a:t>
            </a:r>
            <a:r>
              <a:rPr lang="en-US" dirty="0" err="1" smtClean="0"/>
              <a:t>sumazinti</a:t>
            </a:r>
            <a:r>
              <a:rPr lang="en-US" dirty="0" smtClean="0"/>
              <a:t> </a:t>
            </a:r>
            <a:r>
              <a:rPr lang="en-US" dirty="0" err="1" smtClean="0"/>
              <a:t>degimo</a:t>
            </a:r>
            <a:r>
              <a:rPr lang="en-US" dirty="0" smtClean="0"/>
              <a:t> </a:t>
            </a:r>
            <a:r>
              <a:rPr lang="en-US" dirty="0" err="1" smtClean="0"/>
              <a:t>temperatura</a:t>
            </a:r>
            <a:r>
              <a:rPr lang="en-US" dirty="0" smtClean="0"/>
              <a:t> </a:t>
            </a:r>
            <a:r>
              <a:rPr lang="en-US" dirty="0" err="1" smtClean="0"/>
              <a:t>iki</a:t>
            </a:r>
            <a:r>
              <a:rPr lang="en-US" dirty="0" smtClean="0"/>
              <a:t> to </a:t>
            </a:r>
            <a:r>
              <a:rPr lang="en-US" dirty="0" err="1" smtClean="0"/>
              <a:t>lygio</a:t>
            </a:r>
            <a:r>
              <a:rPr lang="en-US" dirty="0" smtClean="0"/>
              <a:t>, </a:t>
            </a:r>
            <a:r>
              <a:rPr lang="en-US" dirty="0" err="1" smtClean="0"/>
              <a:t>kad</a:t>
            </a:r>
            <a:r>
              <a:rPr lang="en-US" dirty="0" smtClean="0"/>
              <a:t> NOx </a:t>
            </a:r>
            <a:r>
              <a:rPr lang="en-US" dirty="0" err="1" smtClean="0"/>
              <a:t>dujos</a:t>
            </a:r>
            <a:r>
              <a:rPr lang="en-US" dirty="0" smtClean="0"/>
              <a:t> </a:t>
            </a:r>
            <a:r>
              <a:rPr lang="en-US" dirty="0" err="1" smtClean="0"/>
              <a:t>neatsirastu</a:t>
            </a:r>
            <a:endParaRPr lang="en-US" dirty="0"/>
          </a:p>
        </p:txBody>
      </p:sp>
      <p:sp>
        <p:nvSpPr>
          <p:cNvPr id="3" name="Turinio vietos rezervavimo ženklas 2"/>
          <p:cNvSpPr>
            <a:spLocks noGrp="1"/>
          </p:cNvSpPr>
          <p:nvPr>
            <p:ph idx="1"/>
          </p:nvPr>
        </p:nvSpPr>
        <p:spPr/>
        <p:txBody>
          <a:bodyPr/>
          <a:lstStyle/>
          <a:p>
            <a:r>
              <a:rPr lang="lt-LT" dirty="0" smtClean="0"/>
              <a:t>Atjungus EGR, dėl liesesnio misinio ir </a:t>
            </a:r>
            <a:r>
              <a:rPr lang="lt-LT" dirty="0" err="1" smtClean="0"/>
              <a:t>nekontroliojamo</a:t>
            </a:r>
            <a:r>
              <a:rPr lang="lt-LT" dirty="0" smtClean="0"/>
              <a:t> deguonies kiekio, </a:t>
            </a:r>
            <a:r>
              <a:rPr lang="lt-LT" dirty="0" err="1" smtClean="0"/>
              <a:t>padideja</a:t>
            </a:r>
            <a:r>
              <a:rPr lang="lt-LT" dirty="0" smtClean="0"/>
              <a:t> degimo </a:t>
            </a:r>
            <a:r>
              <a:rPr lang="lt-LT" dirty="0" err="1" smtClean="0"/>
              <a:t>temperatura</a:t>
            </a:r>
            <a:r>
              <a:rPr lang="lt-LT" dirty="0" smtClean="0"/>
              <a:t> variklio degimo kamerose. EGR misija – </a:t>
            </a:r>
            <a:r>
              <a:rPr lang="lt-LT" dirty="0" err="1" smtClean="0"/>
              <a:t>sumazinti</a:t>
            </a:r>
            <a:r>
              <a:rPr lang="lt-LT" dirty="0" smtClean="0"/>
              <a:t> degimo </a:t>
            </a:r>
            <a:r>
              <a:rPr lang="lt-LT" dirty="0" err="1" smtClean="0"/>
              <a:t>temperatura</a:t>
            </a:r>
            <a:r>
              <a:rPr lang="lt-LT" dirty="0" smtClean="0"/>
              <a:t> iki to lygio, kad </a:t>
            </a:r>
            <a:r>
              <a:rPr lang="lt-LT" dirty="0" err="1" smtClean="0"/>
              <a:t>NOx</a:t>
            </a:r>
            <a:r>
              <a:rPr lang="lt-LT" dirty="0" smtClean="0"/>
              <a:t> dujos neatsirastu. Dėl </a:t>
            </a:r>
            <a:r>
              <a:rPr lang="lt-LT" dirty="0" err="1" smtClean="0"/>
              <a:t>NOx</a:t>
            </a:r>
            <a:r>
              <a:rPr lang="lt-LT" dirty="0" smtClean="0"/>
              <a:t> dujų poveikio variklio alyvai susidaro nepalankios </a:t>
            </a:r>
            <a:r>
              <a:rPr lang="lt-LT" dirty="0" err="1" smtClean="0"/>
              <a:t>salygos</a:t>
            </a:r>
            <a:r>
              <a:rPr lang="lt-LT" dirty="0" smtClean="0"/>
              <a:t>, pačiam varikliui tenka dirbti ekstremalesniais  darbo režimais , alyva greičiau praranda savo tepimo savybes. </a:t>
            </a:r>
            <a:r>
              <a:rPr lang="lt-LT" dirty="0" err="1" smtClean="0"/>
              <a:t>NOx</a:t>
            </a:r>
            <a:r>
              <a:rPr lang="lt-LT" dirty="0" smtClean="0"/>
              <a:t> dujos pro </a:t>
            </a:r>
            <a:r>
              <a:rPr lang="lt-LT" dirty="0" err="1" smtClean="0"/>
              <a:t>kompresinius</a:t>
            </a:r>
            <a:r>
              <a:rPr lang="lt-LT" dirty="0" smtClean="0"/>
              <a:t> žiedus patenka į karterį ir reaguoja tiesiogiai su variklio alyva, ko </a:t>
            </a:r>
            <a:r>
              <a:rPr lang="lt-LT" dirty="0" err="1" smtClean="0"/>
              <a:t>pasekoje</a:t>
            </a:r>
            <a:r>
              <a:rPr lang="lt-LT" dirty="0" smtClean="0"/>
              <a:t> alyva degraduoja, </a:t>
            </a:r>
            <a:r>
              <a:rPr lang="lt-LT" dirty="0" err="1" smtClean="0"/>
              <a:t>NOx</a:t>
            </a:r>
            <a:r>
              <a:rPr lang="lt-LT" dirty="0" smtClean="0"/>
              <a:t> trumpina alyvos tarnavimo laiką, naikina plovimo savybes. Alyva tampa klampesnė, cirkuliacija prastėja, labiau kaista variklio galvutė, velenai. Tai trumpina paties variklio </a:t>
            </a:r>
            <a:r>
              <a:rPr lang="lt-LT" dirty="0" err="1" smtClean="0"/>
              <a:t>resursą</a:t>
            </a:r>
            <a:r>
              <a:rPr lang="lt-LT" dirty="0" smtClean="0"/>
              <a:t>.</a:t>
            </a:r>
            <a:endParaRPr lang="en-US" dirty="0"/>
          </a:p>
        </p:txBody>
      </p:sp>
    </p:spTree>
    <p:extLst>
      <p:ext uri="{BB962C8B-B14F-4D97-AF65-F5344CB8AC3E}">
        <p14:creationId xmlns:p14="http://schemas.microsoft.com/office/powerpoint/2010/main" val="153809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sp>
        <p:nvSpPr>
          <p:cNvPr id="3" name="Turinio vietos rezervavimo ženklas 2"/>
          <p:cNvSpPr>
            <a:spLocks noGrp="1"/>
          </p:cNvSpPr>
          <p:nvPr>
            <p:ph idx="1"/>
          </p:nvPr>
        </p:nvSpPr>
        <p:spPr/>
        <p:txBody>
          <a:bodyPr/>
          <a:lstStyle/>
          <a:p>
            <a:r>
              <a:rPr lang="lt-LT" dirty="0" smtClean="0"/>
              <a:t>Tvarkingai veikiančios EGR sistemos pliusai – ekologija, </a:t>
            </a:r>
            <a:r>
              <a:rPr lang="lt-LT" dirty="0" err="1" smtClean="0"/>
              <a:t>longlife</a:t>
            </a:r>
            <a:r>
              <a:rPr lang="lt-LT" dirty="0" smtClean="0"/>
              <a:t> tepalų </a:t>
            </a:r>
            <a:r>
              <a:rPr lang="lt-LT" dirty="0" err="1" smtClean="0"/>
              <a:t>išliekancios</a:t>
            </a:r>
            <a:r>
              <a:rPr lang="lt-LT" dirty="0" smtClean="0"/>
              <a:t> galimybes, stabilus saugus išmetimas, puikios variklio darbo </a:t>
            </a:r>
            <a:r>
              <a:rPr lang="lt-LT" dirty="0" err="1" smtClean="0"/>
              <a:t>salygos</a:t>
            </a:r>
            <a:r>
              <a:rPr lang="lt-LT" dirty="0" smtClean="0"/>
              <a:t> ir parametrai.</a:t>
            </a:r>
          </a:p>
          <a:p>
            <a:endParaRPr lang="lt-LT" dirty="0" smtClean="0"/>
          </a:p>
          <a:p>
            <a:r>
              <a:rPr lang="lt-LT" dirty="0" err="1" smtClean="0"/>
              <a:t>EGR’o</a:t>
            </a:r>
            <a:r>
              <a:rPr lang="lt-LT" dirty="0" smtClean="0"/>
              <a:t> panaikinimas, pliusai – šioks toks galios padidėjimas, ekonomiškumas (sąlyginis), nebuvimas problemų su </a:t>
            </a:r>
            <a:r>
              <a:rPr lang="lt-LT" dirty="0" err="1" smtClean="0"/>
              <a:t>priedegom</a:t>
            </a:r>
            <a:r>
              <a:rPr lang="lt-LT" dirty="0" smtClean="0"/>
              <a:t> kolektoriuose. Minusai – aplinkos teršimas, tepalų degradavimas, laiku nepastebėjus tepalų savybių kaitos – trumpesnis variklio </a:t>
            </a:r>
            <a:r>
              <a:rPr lang="lt-LT" dirty="0" err="1" smtClean="0"/>
              <a:t>resursas</a:t>
            </a:r>
            <a:r>
              <a:rPr lang="lt-LT" dirty="0" smtClean="0"/>
              <a:t>.</a:t>
            </a:r>
            <a:endParaRPr lang="en-US" dirty="0"/>
          </a:p>
        </p:txBody>
      </p:sp>
    </p:spTree>
    <p:extLst>
      <p:ext uri="{BB962C8B-B14F-4D97-AF65-F5344CB8AC3E}">
        <p14:creationId xmlns:p14="http://schemas.microsoft.com/office/powerpoint/2010/main" val="1667329924"/>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790</Words>
  <Application>Microsoft Office PowerPoint</Application>
  <PresentationFormat>Plačiaekranė</PresentationFormat>
  <Paragraphs>13</Paragraphs>
  <Slides>8</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8</vt:i4>
      </vt:variant>
    </vt:vector>
  </HeadingPairs>
  <TitlesOfParts>
    <vt:vector size="12" baseType="lpstr">
      <vt:lpstr>Arial</vt:lpstr>
      <vt:lpstr>Calibri</vt:lpstr>
      <vt:lpstr>Calibri Light</vt:lpstr>
      <vt:lpstr>„Office“ tema</vt:lpstr>
      <vt:lpstr>EGR vožtuvo gedimai ir įtaka variklio darbui</vt:lpstr>
      <vt:lpstr>EGR vožtuvo pavara skirtinguose automobiliuose yra elektrinė arba pneumatinė</vt:lpstr>
      <vt:lpstr>„PowerPoint“ pateiktis</vt:lpstr>
      <vt:lpstr>Tačiau toliau eksploatuojant automobilį atsiras papildomų problemų. Papildomas problemas sukels įkaitusių dujų kurios į ileidimo kolektorių patenka per nesandarų EGR ir variklio alyvos garų kurie į kolektorių patenka per karterio ventiliaciją sąveika. Prognozė į ateitį – priedegų kaupimasis viduje įleidimo kolektoriaus, ant įsiurbimo vožtuvų, uždegimo žvakių, purkštukų paviršiaus.</vt:lpstr>
      <vt:lpstr>„PowerPoint“ pateiktis</vt:lpstr>
      <vt:lpstr>„PowerPoint“ pateiktis</vt:lpstr>
      <vt:lpstr>EGR misija – sumazinti degimo temperatura iki to lygio, kad NOx dujos neatsirastu</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EGR vožtuvo gedimai ir įtaka variklio darbui</dc:title>
  <dc:creator>rtvzum@gmail.com</dc:creator>
  <cp:lastModifiedBy>rtvzum@gmail.com</cp:lastModifiedBy>
  <cp:revision>2</cp:revision>
  <dcterms:created xsi:type="dcterms:W3CDTF">2021-04-20T06:21:25Z</dcterms:created>
  <dcterms:modified xsi:type="dcterms:W3CDTF">2021-04-20T06:23:46Z</dcterms:modified>
</cp:coreProperties>
</file>